
<file path=[Content_Types].xml><?xml version="1.0" encoding="utf-8"?>
<Types xmlns="http://schemas.openxmlformats.org/package/2006/content-types">
  <Default Extension="jpeg" ContentType="image/jpeg"/>
  <Default Extension="jpg" ContentType="image/jpeg"/>
  <Default Extension="jpg_large"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4"/>
  </p:notesMasterIdLst>
  <p:handoutMasterIdLst>
    <p:handoutMasterId r:id="rId55"/>
  </p:handoutMasterIdLst>
  <p:sldIdLst>
    <p:sldId id="443" r:id="rId2"/>
    <p:sldId id="260" r:id="rId3"/>
    <p:sldId id="261" r:id="rId4"/>
    <p:sldId id="489" r:id="rId5"/>
    <p:sldId id="469" r:id="rId6"/>
    <p:sldId id="470" r:id="rId7"/>
    <p:sldId id="262" r:id="rId8"/>
    <p:sldId id="331" r:id="rId9"/>
    <p:sldId id="482" r:id="rId10"/>
    <p:sldId id="314" r:id="rId11"/>
    <p:sldId id="315" r:id="rId12"/>
    <p:sldId id="263" r:id="rId13"/>
    <p:sldId id="463" r:id="rId14"/>
    <p:sldId id="393" r:id="rId15"/>
    <p:sldId id="394" r:id="rId16"/>
    <p:sldId id="444" r:id="rId17"/>
    <p:sldId id="479" r:id="rId18"/>
    <p:sldId id="466" r:id="rId19"/>
    <p:sldId id="410" r:id="rId20"/>
    <p:sldId id="483" r:id="rId21"/>
    <p:sldId id="406" r:id="rId22"/>
    <p:sldId id="321" r:id="rId23"/>
    <p:sldId id="418" r:id="rId24"/>
    <p:sldId id="404" r:id="rId25"/>
    <p:sldId id="267" r:id="rId26"/>
    <p:sldId id="420" r:id="rId27"/>
    <p:sldId id="269" r:id="rId28"/>
    <p:sldId id="405" r:id="rId29"/>
    <p:sldId id="330" r:id="rId30"/>
    <p:sldId id="416" r:id="rId31"/>
    <p:sldId id="275" r:id="rId32"/>
    <p:sldId id="465" r:id="rId33"/>
    <p:sldId id="357" r:id="rId34"/>
    <p:sldId id="358" r:id="rId35"/>
    <p:sldId id="320" r:id="rId36"/>
    <p:sldId id="274" r:id="rId37"/>
    <p:sldId id="486" r:id="rId38"/>
    <p:sldId id="408" r:id="rId39"/>
    <p:sldId id="485" r:id="rId40"/>
    <p:sldId id="488" r:id="rId41"/>
    <p:sldId id="397" r:id="rId42"/>
    <p:sldId id="286" r:id="rId43"/>
    <p:sldId id="424" r:id="rId44"/>
    <p:sldId id="426" r:id="rId45"/>
    <p:sldId id="474" r:id="rId46"/>
    <p:sldId id="307" r:id="rId47"/>
    <p:sldId id="430" r:id="rId48"/>
    <p:sldId id="487" r:id="rId49"/>
    <p:sldId id="477" r:id="rId50"/>
    <p:sldId id="297" r:id="rId51"/>
    <p:sldId id="475" r:id="rId52"/>
    <p:sldId id="476" r:id="rId5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1DFC4D-102C-4B4B-B017-4FA59DF4E397}" v="17" dt="2024-11-05T20:03:50.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34" autoAdjust="0"/>
    <p:restoredTop sz="94683" autoAdjust="0"/>
  </p:normalViewPr>
  <p:slideViewPr>
    <p:cSldViewPr>
      <p:cViewPr varScale="1">
        <p:scale>
          <a:sx n="91" d="100"/>
          <a:sy n="91" d="100"/>
        </p:scale>
        <p:origin x="1243" y="58"/>
      </p:cViewPr>
      <p:guideLst>
        <p:guide orient="horz" pos="2160"/>
        <p:guide pos="2880"/>
      </p:guideLst>
    </p:cSldViewPr>
  </p:slideViewPr>
  <p:outlineViewPr>
    <p:cViewPr>
      <p:scale>
        <a:sx n="33" d="100"/>
        <a:sy n="33" d="100"/>
      </p:scale>
      <p:origin x="48" y="11700"/>
    </p:cViewPr>
  </p:outlineViewPr>
  <p:notesTextViewPr>
    <p:cViewPr>
      <p:scale>
        <a:sx n="3" d="2"/>
        <a:sy n="3" d="2"/>
      </p:scale>
      <p:origin x="0" y="0"/>
    </p:cViewPr>
  </p:notesTextViewPr>
  <p:notesViewPr>
    <p:cSldViewPr>
      <p:cViewPr varScale="1">
        <p:scale>
          <a:sx n="58" d="100"/>
          <a:sy n="58" d="100"/>
        </p:scale>
        <p:origin x="-277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2B73E-51AE-41A5-BA0C-FF157A3A5ACF}" type="doc">
      <dgm:prSet loTypeId="urn:microsoft.com/office/officeart/2005/8/layout/process4" loCatId="process" qsTypeId="urn:microsoft.com/office/officeart/2005/8/quickstyle/simple4" qsCatId="simple" csTypeId="urn:microsoft.com/office/officeart/2005/8/colors/colorful1" csCatId="colorful" phldr="1"/>
      <dgm:spPr/>
      <dgm:t>
        <a:bodyPr/>
        <a:lstStyle/>
        <a:p>
          <a:endParaRPr lang="en-US"/>
        </a:p>
      </dgm:t>
    </dgm:pt>
    <dgm:pt modelId="{6B8F9E6F-95AB-422B-8ED8-5760C2BBAB90}">
      <dgm:prSet/>
      <dgm:spPr/>
      <dgm:t>
        <a:bodyPr/>
        <a:lstStyle/>
        <a:p>
          <a:r>
            <a:rPr lang="en-US" dirty="0"/>
            <a:t>The Prediction Machine and How it Works</a:t>
          </a:r>
        </a:p>
      </dgm:t>
    </dgm:pt>
    <dgm:pt modelId="{7EF07922-203F-48D6-98E4-8CAEE74C8691}" type="parTrans" cxnId="{4BAA4BD1-3054-4BE2-9D66-0347C14FBCE2}">
      <dgm:prSet/>
      <dgm:spPr/>
      <dgm:t>
        <a:bodyPr/>
        <a:lstStyle/>
        <a:p>
          <a:endParaRPr lang="en-US"/>
        </a:p>
      </dgm:t>
    </dgm:pt>
    <dgm:pt modelId="{9D9A4D20-B995-4B3D-8D19-1DE9942613E8}" type="sibTrans" cxnId="{4BAA4BD1-3054-4BE2-9D66-0347C14FBCE2}">
      <dgm:prSet/>
      <dgm:spPr/>
      <dgm:t>
        <a:bodyPr/>
        <a:lstStyle/>
        <a:p>
          <a:endParaRPr lang="en-US"/>
        </a:p>
      </dgm:t>
    </dgm:pt>
    <dgm:pt modelId="{0719BE6C-3CCA-44BE-9615-B06892CCB1A0}">
      <dgm:prSet/>
      <dgm:spPr/>
      <dgm:t>
        <a:bodyPr/>
        <a:lstStyle/>
        <a:p>
          <a:r>
            <a:rPr lang="en-US" dirty="0"/>
            <a:t>Ways Our Expectations and Perceptions Lead Us Astray</a:t>
          </a:r>
        </a:p>
      </dgm:t>
    </dgm:pt>
    <dgm:pt modelId="{081A23D6-348F-4C86-A3C8-A0CB459CF916}" type="parTrans" cxnId="{F2438646-41A3-4BFE-BC1F-56253BF90865}">
      <dgm:prSet/>
      <dgm:spPr/>
      <dgm:t>
        <a:bodyPr/>
        <a:lstStyle/>
        <a:p>
          <a:endParaRPr lang="en-US"/>
        </a:p>
      </dgm:t>
    </dgm:pt>
    <dgm:pt modelId="{027A2832-0AB7-4E5A-9DB7-5CA7BAE99F3C}" type="sibTrans" cxnId="{F2438646-41A3-4BFE-BC1F-56253BF90865}">
      <dgm:prSet/>
      <dgm:spPr/>
      <dgm:t>
        <a:bodyPr/>
        <a:lstStyle/>
        <a:p>
          <a:endParaRPr lang="en-US"/>
        </a:p>
      </dgm:t>
    </dgm:pt>
    <dgm:pt modelId="{1576B8DF-7374-4ACD-81EA-ED4FB4104CFB}">
      <dgm:prSet/>
      <dgm:spPr/>
      <dgm:t>
        <a:bodyPr/>
        <a:lstStyle/>
        <a:p>
          <a:r>
            <a:rPr lang="en-US" dirty="0"/>
            <a:t>Some </a:t>
          </a:r>
          <a:r>
            <a:rPr lang="en-US"/>
            <a:t>Tools to Creating </a:t>
          </a:r>
          <a:r>
            <a:rPr lang="en-US" dirty="0"/>
            <a:t>Space for Change</a:t>
          </a:r>
        </a:p>
      </dgm:t>
    </dgm:pt>
    <dgm:pt modelId="{DD599015-5CB0-4FFD-80C3-63902C628BC5}" type="parTrans" cxnId="{4D8FECDE-A65B-4D88-BC95-AF2A07BB5BF0}">
      <dgm:prSet/>
      <dgm:spPr/>
      <dgm:t>
        <a:bodyPr/>
        <a:lstStyle/>
        <a:p>
          <a:endParaRPr lang="en-US"/>
        </a:p>
      </dgm:t>
    </dgm:pt>
    <dgm:pt modelId="{F63391B3-BE9A-40B8-9596-6FFBAA265CE3}" type="sibTrans" cxnId="{4D8FECDE-A65B-4D88-BC95-AF2A07BB5BF0}">
      <dgm:prSet/>
      <dgm:spPr/>
      <dgm:t>
        <a:bodyPr/>
        <a:lstStyle/>
        <a:p>
          <a:endParaRPr lang="en-US"/>
        </a:p>
      </dgm:t>
    </dgm:pt>
    <dgm:pt modelId="{D861E3CA-6854-4530-838E-D13EF472314F}" type="pres">
      <dgm:prSet presAssocID="{BF42B73E-51AE-41A5-BA0C-FF157A3A5ACF}" presName="Name0" presStyleCnt="0">
        <dgm:presLayoutVars>
          <dgm:dir/>
          <dgm:animLvl val="lvl"/>
          <dgm:resizeHandles val="exact"/>
        </dgm:presLayoutVars>
      </dgm:prSet>
      <dgm:spPr/>
    </dgm:pt>
    <dgm:pt modelId="{FBD72105-823D-480D-B45C-4D206B4E0F8D}" type="pres">
      <dgm:prSet presAssocID="{1576B8DF-7374-4ACD-81EA-ED4FB4104CFB}" presName="boxAndChildren" presStyleCnt="0"/>
      <dgm:spPr/>
    </dgm:pt>
    <dgm:pt modelId="{1CAA0DFF-90FB-4538-93BA-63D8635615C7}" type="pres">
      <dgm:prSet presAssocID="{1576B8DF-7374-4ACD-81EA-ED4FB4104CFB}" presName="parentTextBox" presStyleLbl="node1" presStyleIdx="0" presStyleCnt="3"/>
      <dgm:spPr/>
    </dgm:pt>
    <dgm:pt modelId="{D2A74DFD-464E-4833-B5C1-A2B8FA1755A4}" type="pres">
      <dgm:prSet presAssocID="{027A2832-0AB7-4E5A-9DB7-5CA7BAE99F3C}" presName="sp" presStyleCnt="0"/>
      <dgm:spPr/>
    </dgm:pt>
    <dgm:pt modelId="{BAAC9510-AEFD-4C9D-9F7F-4E8C5A5CC947}" type="pres">
      <dgm:prSet presAssocID="{0719BE6C-3CCA-44BE-9615-B06892CCB1A0}" presName="arrowAndChildren" presStyleCnt="0"/>
      <dgm:spPr/>
    </dgm:pt>
    <dgm:pt modelId="{3AD58913-8C52-4F83-BF58-8D6E9A767933}" type="pres">
      <dgm:prSet presAssocID="{0719BE6C-3CCA-44BE-9615-B06892CCB1A0}" presName="parentTextArrow" presStyleLbl="node1" presStyleIdx="1" presStyleCnt="3"/>
      <dgm:spPr/>
    </dgm:pt>
    <dgm:pt modelId="{A0DEAFA3-9CC3-47E7-BA31-B8D47195A949}" type="pres">
      <dgm:prSet presAssocID="{9D9A4D20-B995-4B3D-8D19-1DE9942613E8}" presName="sp" presStyleCnt="0"/>
      <dgm:spPr/>
    </dgm:pt>
    <dgm:pt modelId="{F9165CE5-29E8-4EAB-B484-FD561981BE41}" type="pres">
      <dgm:prSet presAssocID="{6B8F9E6F-95AB-422B-8ED8-5760C2BBAB90}" presName="arrowAndChildren" presStyleCnt="0"/>
      <dgm:spPr/>
    </dgm:pt>
    <dgm:pt modelId="{76DE7A03-3534-44EF-9B65-78F2D3BA9E08}" type="pres">
      <dgm:prSet presAssocID="{6B8F9E6F-95AB-422B-8ED8-5760C2BBAB90}" presName="parentTextArrow" presStyleLbl="node1" presStyleIdx="2" presStyleCnt="3"/>
      <dgm:spPr/>
    </dgm:pt>
  </dgm:ptLst>
  <dgm:cxnLst>
    <dgm:cxn modelId="{4854A804-BD89-4893-B136-AEC27B1D8D2C}" type="presOf" srcId="{BF42B73E-51AE-41A5-BA0C-FF157A3A5ACF}" destId="{D861E3CA-6854-4530-838E-D13EF472314F}" srcOrd="0" destOrd="0" presId="urn:microsoft.com/office/officeart/2005/8/layout/process4"/>
    <dgm:cxn modelId="{572EA90C-005F-460E-9A80-0610D68E87F5}" type="presOf" srcId="{1576B8DF-7374-4ACD-81EA-ED4FB4104CFB}" destId="{1CAA0DFF-90FB-4538-93BA-63D8635615C7}" srcOrd="0" destOrd="0" presId="urn:microsoft.com/office/officeart/2005/8/layout/process4"/>
    <dgm:cxn modelId="{F2438646-41A3-4BFE-BC1F-56253BF90865}" srcId="{BF42B73E-51AE-41A5-BA0C-FF157A3A5ACF}" destId="{0719BE6C-3CCA-44BE-9615-B06892CCB1A0}" srcOrd="1" destOrd="0" parTransId="{081A23D6-348F-4C86-A3C8-A0CB459CF916}" sibTransId="{027A2832-0AB7-4E5A-9DB7-5CA7BAE99F3C}"/>
    <dgm:cxn modelId="{56B50881-9FF5-4B0B-AA33-9758C6D5AB0C}" type="presOf" srcId="{6B8F9E6F-95AB-422B-8ED8-5760C2BBAB90}" destId="{76DE7A03-3534-44EF-9B65-78F2D3BA9E08}" srcOrd="0" destOrd="0" presId="urn:microsoft.com/office/officeart/2005/8/layout/process4"/>
    <dgm:cxn modelId="{BAD765A3-B080-4F4E-823C-44EF4F71D88A}" type="presOf" srcId="{0719BE6C-3CCA-44BE-9615-B06892CCB1A0}" destId="{3AD58913-8C52-4F83-BF58-8D6E9A767933}" srcOrd="0" destOrd="0" presId="urn:microsoft.com/office/officeart/2005/8/layout/process4"/>
    <dgm:cxn modelId="{4BAA4BD1-3054-4BE2-9D66-0347C14FBCE2}" srcId="{BF42B73E-51AE-41A5-BA0C-FF157A3A5ACF}" destId="{6B8F9E6F-95AB-422B-8ED8-5760C2BBAB90}" srcOrd="0" destOrd="0" parTransId="{7EF07922-203F-48D6-98E4-8CAEE74C8691}" sibTransId="{9D9A4D20-B995-4B3D-8D19-1DE9942613E8}"/>
    <dgm:cxn modelId="{4D8FECDE-A65B-4D88-BC95-AF2A07BB5BF0}" srcId="{BF42B73E-51AE-41A5-BA0C-FF157A3A5ACF}" destId="{1576B8DF-7374-4ACD-81EA-ED4FB4104CFB}" srcOrd="2" destOrd="0" parTransId="{DD599015-5CB0-4FFD-80C3-63902C628BC5}" sibTransId="{F63391B3-BE9A-40B8-9596-6FFBAA265CE3}"/>
    <dgm:cxn modelId="{864E4BDE-30CB-4025-8E00-A89AF1DAFC15}" type="presParOf" srcId="{D861E3CA-6854-4530-838E-D13EF472314F}" destId="{FBD72105-823D-480D-B45C-4D206B4E0F8D}" srcOrd="0" destOrd="0" presId="urn:microsoft.com/office/officeart/2005/8/layout/process4"/>
    <dgm:cxn modelId="{2B720D61-6897-44EA-9461-8A9363B26C9E}" type="presParOf" srcId="{FBD72105-823D-480D-B45C-4D206B4E0F8D}" destId="{1CAA0DFF-90FB-4538-93BA-63D8635615C7}" srcOrd="0" destOrd="0" presId="urn:microsoft.com/office/officeart/2005/8/layout/process4"/>
    <dgm:cxn modelId="{D2F2AC67-3442-438F-88AD-C502042C8F56}" type="presParOf" srcId="{D861E3CA-6854-4530-838E-D13EF472314F}" destId="{D2A74DFD-464E-4833-B5C1-A2B8FA1755A4}" srcOrd="1" destOrd="0" presId="urn:microsoft.com/office/officeart/2005/8/layout/process4"/>
    <dgm:cxn modelId="{E7A82F00-AED7-4670-9D88-90BAF896CD5F}" type="presParOf" srcId="{D861E3CA-6854-4530-838E-D13EF472314F}" destId="{BAAC9510-AEFD-4C9D-9F7F-4E8C5A5CC947}" srcOrd="2" destOrd="0" presId="urn:microsoft.com/office/officeart/2005/8/layout/process4"/>
    <dgm:cxn modelId="{611E3904-90F6-4978-99A6-663D0A253639}" type="presParOf" srcId="{BAAC9510-AEFD-4C9D-9F7F-4E8C5A5CC947}" destId="{3AD58913-8C52-4F83-BF58-8D6E9A767933}" srcOrd="0" destOrd="0" presId="urn:microsoft.com/office/officeart/2005/8/layout/process4"/>
    <dgm:cxn modelId="{FC40F3F9-061A-432A-B7CC-7D7356DA7BD0}" type="presParOf" srcId="{D861E3CA-6854-4530-838E-D13EF472314F}" destId="{A0DEAFA3-9CC3-47E7-BA31-B8D47195A949}" srcOrd="3" destOrd="0" presId="urn:microsoft.com/office/officeart/2005/8/layout/process4"/>
    <dgm:cxn modelId="{AEE4C41F-2F95-446F-BB95-C85A7411D45C}" type="presParOf" srcId="{D861E3CA-6854-4530-838E-D13EF472314F}" destId="{F9165CE5-29E8-4EAB-B484-FD561981BE41}" srcOrd="4" destOrd="0" presId="urn:microsoft.com/office/officeart/2005/8/layout/process4"/>
    <dgm:cxn modelId="{15B73FBE-4084-4EBB-AED9-6917AE866E7E}" type="presParOf" srcId="{F9165CE5-29E8-4EAB-B484-FD561981BE41}" destId="{76DE7A03-3534-44EF-9B65-78F2D3BA9E0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7E1F3A-1C6B-48CD-B2B0-CE67D4339E30}"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F70A0F91-FA2A-45A1-BC48-3FBA8B1BFBF9}">
      <dgm:prSet/>
      <dgm:spPr/>
      <dgm:t>
        <a:bodyPr/>
        <a:lstStyle/>
        <a:p>
          <a:r>
            <a:rPr lang="en-US"/>
            <a:t>Happiness= Reality – Expectations.</a:t>
          </a:r>
        </a:p>
      </dgm:t>
    </dgm:pt>
    <dgm:pt modelId="{AAFA9846-61C0-48D4-AAB5-E4FFA0A5D085}" type="parTrans" cxnId="{F2350B1D-92F0-408D-B590-6A7F2DD47AFE}">
      <dgm:prSet/>
      <dgm:spPr/>
      <dgm:t>
        <a:bodyPr/>
        <a:lstStyle/>
        <a:p>
          <a:endParaRPr lang="en-US"/>
        </a:p>
      </dgm:t>
    </dgm:pt>
    <dgm:pt modelId="{F1B6D984-AEB2-4A87-B2D8-0C79CBEC4EF1}" type="sibTrans" cxnId="{F2350B1D-92F0-408D-B590-6A7F2DD47AFE}">
      <dgm:prSet/>
      <dgm:spPr/>
      <dgm:t>
        <a:bodyPr/>
        <a:lstStyle/>
        <a:p>
          <a:endParaRPr lang="en-US"/>
        </a:p>
      </dgm:t>
    </dgm:pt>
    <dgm:pt modelId="{90412D69-4C64-4E36-AE28-79F3F0378EB5}">
      <dgm:prSet/>
      <dgm:spPr/>
      <dgm:t>
        <a:bodyPr/>
        <a:lstStyle/>
        <a:p>
          <a:r>
            <a:rPr lang="en-US"/>
            <a:t>Suffering= Pain x Resistance</a:t>
          </a:r>
        </a:p>
      </dgm:t>
    </dgm:pt>
    <dgm:pt modelId="{6243CD95-EE7A-4BD3-9BA2-14CDB56ECAD5}" type="parTrans" cxnId="{A1FC2B05-1827-41A1-958E-0074DEBC815B}">
      <dgm:prSet/>
      <dgm:spPr/>
      <dgm:t>
        <a:bodyPr/>
        <a:lstStyle/>
        <a:p>
          <a:endParaRPr lang="en-US"/>
        </a:p>
      </dgm:t>
    </dgm:pt>
    <dgm:pt modelId="{E60F5307-25D5-4F65-AAEA-6E676FB72E5B}" type="sibTrans" cxnId="{A1FC2B05-1827-41A1-958E-0074DEBC815B}">
      <dgm:prSet/>
      <dgm:spPr/>
      <dgm:t>
        <a:bodyPr/>
        <a:lstStyle/>
        <a:p>
          <a:endParaRPr lang="en-US"/>
        </a:p>
      </dgm:t>
    </dgm:pt>
    <dgm:pt modelId="{74BFC9B8-D1CA-40B7-B1F5-160F35B5C41B}" type="pres">
      <dgm:prSet presAssocID="{677E1F3A-1C6B-48CD-B2B0-CE67D4339E30}" presName="diagram" presStyleCnt="0">
        <dgm:presLayoutVars>
          <dgm:dir/>
          <dgm:resizeHandles val="exact"/>
        </dgm:presLayoutVars>
      </dgm:prSet>
      <dgm:spPr/>
    </dgm:pt>
    <dgm:pt modelId="{C30BF98B-6490-4A35-90FE-0F44C0CF64D9}" type="pres">
      <dgm:prSet presAssocID="{F70A0F91-FA2A-45A1-BC48-3FBA8B1BFBF9}" presName="node" presStyleLbl="node1" presStyleIdx="0" presStyleCnt="2">
        <dgm:presLayoutVars>
          <dgm:bulletEnabled val="1"/>
        </dgm:presLayoutVars>
      </dgm:prSet>
      <dgm:spPr/>
    </dgm:pt>
    <dgm:pt modelId="{9926A436-2F55-46C9-9FD6-238247439282}" type="pres">
      <dgm:prSet presAssocID="{F1B6D984-AEB2-4A87-B2D8-0C79CBEC4EF1}" presName="sibTrans" presStyleCnt="0"/>
      <dgm:spPr/>
    </dgm:pt>
    <dgm:pt modelId="{E38A0D2C-D64D-4800-B26E-B9C42D3CF220}" type="pres">
      <dgm:prSet presAssocID="{90412D69-4C64-4E36-AE28-79F3F0378EB5}" presName="node" presStyleLbl="node1" presStyleIdx="1" presStyleCnt="2">
        <dgm:presLayoutVars>
          <dgm:bulletEnabled val="1"/>
        </dgm:presLayoutVars>
      </dgm:prSet>
      <dgm:spPr/>
    </dgm:pt>
  </dgm:ptLst>
  <dgm:cxnLst>
    <dgm:cxn modelId="{A1FC2B05-1827-41A1-958E-0074DEBC815B}" srcId="{677E1F3A-1C6B-48CD-B2B0-CE67D4339E30}" destId="{90412D69-4C64-4E36-AE28-79F3F0378EB5}" srcOrd="1" destOrd="0" parTransId="{6243CD95-EE7A-4BD3-9BA2-14CDB56ECAD5}" sibTransId="{E60F5307-25D5-4F65-AAEA-6E676FB72E5B}"/>
    <dgm:cxn modelId="{A6DF571A-05DD-4C44-AF3C-675EA4F0AF8E}" type="presOf" srcId="{677E1F3A-1C6B-48CD-B2B0-CE67D4339E30}" destId="{74BFC9B8-D1CA-40B7-B1F5-160F35B5C41B}" srcOrd="0" destOrd="0" presId="urn:microsoft.com/office/officeart/2005/8/layout/default"/>
    <dgm:cxn modelId="{F2350B1D-92F0-408D-B590-6A7F2DD47AFE}" srcId="{677E1F3A-1C6B-48CD-B2B0-CE67D4339E30}" destId="{F70A0F91-FA2A-45A1-BC48-3FBA8B1BFBF9}" srcOrd="0" destOrd="0" parTransId="{AAFA9846-61C0-48D4-AAB5-E4FFA0A5D085}" sibTransId="{F1B6D984-AEB2-4A87-B2D8-0C79CBEC4EF1}"/>
    <dgm:cxn modelId="{1BD7C827-AF07-4423-A411-3F828269612E}" type="presOf" srcId="{90412D69-4C64-4E36-AE28-79F3F0378EB5}" destId="{E38A0D2C-D64D-4800-B26E-B9C42D3CF220}" srcOrd="0" destOrd="0" presId="urn:microsoft.com/office/officeart/2005/8/layout/default"/>
    <dgm:cxn modelId="{35FC7242-8F03-4649-88FE-976C6BAA3CE3}" type="presOf" srcId="{F70A0F91-FA2A-45A1-BC48-3FBA8B1BFBF9}" destId="{C30BF98B-6490-4A35-90FE-0F44C0CF64D9}" srcOrd="0" destOrd="0" presId="urn:microsoft.com/office/officeart/2005/8/layout/default"/>
    <dgm:cxn modelId="{D64961C0-AA6E-4132-89B6-5373F99490A3}" type="presParOf" srcId="{74BFC9B8-D1CA-40B7-B1F5-160F35B5C41B}" destId="{C30BF98B-6490-4A35-90FE-0F44C0CF64D9}" srcOrd="0" destOrd="0" presId="urn:microsoft.com/office/officeart/2005/8/layout/default"/>
    <dgm:cxn modelId="{AEE588FC-5AFB-406B-918A-78C01AC073E3}" type="presParOf" srcId="{74BFC9B8-D1CA-40B7-B1F5-160F35B5C41B}" destId="{9926A436-2F55-46C9-9FD6-238247439282}" srcOrd="1" destOrd="0" presId="urn:microsoft.com/office/officeart/2005/8/layout/default"/>
    <dgm:cxn modelId="{C0E1DA06-B131-41CB-A7C6-0416214C7F95}" type="presParOf" srcId="{74BFC9B8-D1CA-40B7-B1F5-160F35B5C41B}" destId="{E38A0D2C-D64D-4800-B26E-B9C42D3CF220}"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CBAF6C-6E61-4BA8-A20B-DF21DF9B538C}"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3A3AE88-03D9-4F5C-875C-54DFDEDC4ECA}">
      <dgm:prSet/>
      <dgm:spPr/>
      <dgm:t>
        <a:bodyPr/>
        <a:lstStyle/>
        <a:p>
          <a:r>
            <a:rPr lang="en-US"/>
            <a:t>Livin’ the Dream</a:t>
          </a:r>
        </a:p>
      </dgm:t>
    </dgm:pt>
    <dgm:pt modelId="{7985FB8F-6E06-4C56-A465-0917F923A64F}" type="parTrans" cxnId="{E7C448F1-35EA-4B93-836C-A9A8CBE3474D}">
      <dgm:prSet/>
      <dgm:spPr/>
      <dgm:t>
        <a:bodyPr/>
        <a:lstStyle/>
        <a:p>
          <a:endParaRPr lang="en-US"/>
        </a:p>
      </dgm:t>
    </dgm:pt>
    <dgm:pt modelId="{E73CBF12-8EC4-4A25-BBDB-2C512DA9DCBC}" type="sibTrans" cxnId="{E7C448F1-35EA-4B93-836C-A9A8CBE3474D}">
      <dgm:prSet/>
      <dgm:spPr/>
      <dgm:t>
        <a:bodyPr/>
        <a:lstStyle/>
        <a:p>
          <a:endParaRPr lang="en-US"/>
        </a:p>
      </dgm:t>
    </dgm:pt>
    <dgm:pt modelId="{35708815-A31A-4A5C-90C7-1989EB4DF3D5}">
      <dgm:prSet/>
      <dgm:spPr/>
      <dgm:t>
        <a:bodyPr/>
        <a:lstStyle/>
        <a:p>
          <a:r>
            <a:rPr lang="en-US"/>
            <a:t>Another Day in Paradise</a:t>
          </a:r>
        </a:p>
      </dgm:t>
    </dgm:pt>
    <dgm:pt modelId="{D6DA6AC1-86C0-47E5-ACC2-F369947425E7}" type="parTrans" cxnId="{55C757CF-FD28-43F7-B7FD-B089E328B7D3}">
      <dgm:prSet/>
      <dgm:spPr/>
      <dgm:t>
        <a:bodyPr/>
        <a:lstStyle/>
        <a:p>
          <a:endParaRPr lang="en-US"/>
        </a:p>
      </dgm:t>
    </dgm:pt>
    <dgm:pt modelId="{56FFFF82-3AE0-4814-94D4-FFB329F37DA7}" type="sibTrans" cxnId="{55C757CF-FD28-43F7-B7FD-B089E328B7D3}">
      <dgm:prSet/>
      <dgm:spPr/>
      <dgm:t>
        <a:bodyPr/>
        <a:lstStyle/>
        <a:p>
          <a:endParaRPr lang="en-US"/>
        </a:p>
      </dgm:t>
    </dgm:pt>
    <dgm:pt modelId="{38917495-7B6A-4703-A86D-51B09D0B7118}">
      <dgm:prSet/>
      <dgm:spPr/>
      <dgm:t>
        <a:bodyPr/>
        <a:lstStyle/>
        <a:p>
          <a:r>
            <a:rPr lang="en-US"/>
            <a:t>My Dad didn’t do any housework</a:t>
          </a:r>
        </a:p>
      </dgm:t>
    </dgm:pt>
    <dgm:pt modelId="{674E3D95-8EC0-432A-A494-8909C6AC506D}" type="parTrans" cxnId="{AA82BC75-86C7-4625-816B-6705E5159D6E}">
      <dgm:prSet/>
      <dgm:spPr/>
      <dgm:t>
        <a:bodyPr/>
        <a:lstStyle/>
        <a:p>
          <a:endParaRPr lang="en-US"/>
        </a:p>
      </dgm:t>
    </dgm:pt>
    <dgm:pt modelId="{AF964F72-9333-4819-89D2-B6AA63DF9273}" type="sibTrans" cxnId="{AA82BC75-86C7-4625-816B-6705E5159D6E}">
      <dgm:prSet/>
      <dgm:spPr/>
      <dgm:t>
        <a:bodyPr/>
        <a:lstStyle/>
        <a:p>
          <a:endParaRPr lang="en-US"/>
        </a:p>
      </dgm:t>
    </dgm:pt>
    <dgm:pt modelId="{AF656800-A402-4EA6-A8A4-85E9FA07D945}">
      <dgm:prSet/>
      <dgm:spPr/>
      <dgm:t>
        <a:bodyPr/>
        <a:lstStyle/>
        <a:p>
          <a:r>
            <a:rPr lang="en-US"/>
            <a:t>These Goldern Millennials and Everybody Gets a Trophy</a:t>
          </a:r>
        </a:p>
      </dgm:t>
    </dgm:pt>
    <dgm:pt modelId="{D084A86A-9E1D-4B72-8749-1D420F6ECD0D}" type="parTrans" cxnId="{5969737B-A3D2-4E34-8B36-C88E44E36D0C}">
      <dgm:prSet/>
      <dgm:spPr/>
      <dgm:t>
        <a:bodyPr/>
        <a:lstStyle/>
        <a:p>
          <a:endParaRPr lang="en-US"/>
        </a:p>
      </dgm:t>
    </dgm:pt>
    <dgm:pt modelId="{2617E551-F8D3-45EA-B090-59B72AF28939}" type="sibTrans" cxnId="{5969737B-A3D2-4E34-8B36-C88E44E36D0C}">
      <dgm:prSet/>
      <dgm:spPr/>
      <dgm:t>
        <a:bodyPr/>
        <a:lstStyle/>
        <a:p>
          <a:endParaRPr lang="en-US"/>
        </a:p>
      </dgm:t>
    </dgm:pt>
    <dgm:pt modelId="{18D252C9-659B-439E-BA5E-3900D12B63BE}">
      <dgm:prSet/>
      <dgm:spPr/>
      <dgm:t>
        <a:bodyPr/>
        <a:lstStyle/>
        <a:p>
          <a:r>
            <a:rPr lang="en-US"/>
            <a:t>These Goldern Baby Boomers Just Trying to Retire</a:t>
          </a:r>
        </a:p>
      </dgm:t>
    </dgm:pt>
    <dgm:pt modelId="{8CD9AD25-3870-40C4-A094-863897B90239}" type="parTrans" cxnId="{C6A1ACE0-0240-483D-841D-9BDFAA19522E}">
      <dgm:prSet/>
      <dgm:spPr/>
      <dgm:t>
        <a:bodyPr/>
        <a:lstStyle/>
        <a:p>
          <a:endParaRPr lang="en-US"/>
        </a:p>
      </dgm:t>
    </dgm:pt>
    <dgm:pt modelId="{CC4D14CE-4394-45DA-96CE-BAAE3A03912C}" type="sibTrans" cxnId="{C6A1ACE0-0240-483D-841D-9BDFAA19522E}">
      <dgm:prSet/>
      <dgm:spPr/>
      <dgm:t>
        <a:bodyPr/>
        <a:lstStyle/>
        <a:p>
          <a:endParaRPr lang="en-US"/>
        </a:p>
      </dgm:t>
    </dgm:pt>
    <dgm:pt modelId="{17787D45-771C-4B03-BA9E-F19201CF8C18}">
      <dgm:prSet/>
      <dgm:spPr/>
      <dgm:t>
        <a:bodyPr/>
        <a:lstStyle/>
        <a:p>
          <a:r>
            <a:rPr lang="en-US"/>
            <a:t>I Don’t Think ______ Woulda’ Done it This Way</a:t>
          </a:r>
        </a:p>
      </dgm:t>
    </dgm:pt>
    <dgm:pt modelId="{33C25140-C525-4109-A037-EA46437396E9}" type="parTrans" cxnId="{E8F974A1-0AC5-4FE1-AEF4-57ACE4A434FC}">
      <dgm:prSet/>
      <dgm:spPr/>
      <dgm:t>
        <a:bodyPr/>
        <a:lstStyle/>
        <a:p>
          <a:endParaRPr lang="en-US"/>
        </a:p>
      </dgm:t>
    </dgm:pt>
    <dgm:pt modelId="{1F3B6ABB-516D-457A-BF91-EA74C4698983}" type="sibTrans" cxnId="{E8F974A1-0AC5-4FE1-AEF4-57ACE4A434FC}">
      <dgm:prSet/>
      <dgm:spPr/>
      <dgm:t>
        <a:bodyPr/>
        <a:lstStyle/>
        <a:p>
          <a:endParaRPr lang="en-US"/>
        </a:p>
      </dgm:t>
    </dgm:pt>
    <dgm:pt modelId="{136C5553-828F-4BB9-816F-A2DA8B2575CE}">
      <dgm:prSet/>
      <dgm:spPr/>
      <dgm:t>
        <a:bodyPr/>
        <a:lstStyle/>
        <a:p>
          <a:r>
            <a:rPr lang="en-US"/>
            <a:t>I Don’t Do Technology</a:t>
          </a:r>
        </a:p>
      </dgm:t>
    </dgm:pt>
    <dgm:pt modelId="{2D7F14A5-CD20-4ACB-9459-06A1D877A5D4}" type="parTrans" cxnId="{6F236D04-5612-4F5A-91D4-3A605071B4DA}">
      <dgm:prSet/>
      <dgm:spPr/>
      <dgm:t>
        <a:bodyPr/>
        <a:lstStyle/>
        <a:p>
          <a:endParaRPr lang="en-US"/>
        </a:p>
      </dgm:t>
    </dgm:pt>
    <dgm:pt modelId="{9779D3BD-64DC-4916-9C98-C28E2B36FE7A}" type="sibTrans" cxnId="{6F236D04-5612-4F5A-91D4-3A605071B4DA}">
      <dgm:prSet/>
      <dgm:spPr/>
      <dgm:t>
        <a:bodyPr/>
        <a:lstStyle/>
        <a:p>
          <a:endParaRPr lang="en-US"/>
        </a:p>
      </dgm:t>
    </dgm:pt>
    <dgm:pt modelId="{A4186BE1-5272-410F-8F7C-DE5517F028BB}">
      <dgm:prSet/>
      <dgm:spPr/>
      <dgm:t>
        <a:bodyPr/>
        <a:lstStyle/>
        <a:p>
          <a:r>
            <a:rPr lang="en-US"/>
            <a:t>What happened to all the associates?</a:t>
          </a:r>
        </a:p>
      </dgm:t>
    </dgm:pt>
    <dgm:pt modelId="{F252DBA8-2D13-4738-A42F-B5CBA631DEDC}" type="parTrans" cxnId="{C60A8843-F03F-4B91-8033-5EA49D3B7404}">
      <dgm:prSet/>
      <dgm:spPr/>
      <dgm:t>
        <a:bodyPr/>
        <a:lstStyle/>
        <a:p>
          <a:endParaRPr lang="en-US"/>
        </a:p>
      </dgm:t>
    </dgm:pt>
    <dgm:pt modelId="{A5276F01-D82E-41DC-8729-FA4EE93C2E32}" type="sibTrans" cxnId="{C60A8843-F03F-4B91-8033-5EA49D3B7404}">
      <dgm:prSet/>
      <dgm:spPr/>
      <dgm:t>
        <a:bodyPr/>
        <a:lstStyle/>
        <a:p>
          <a:endParaRPr lang="en-US"/>
        </a:p>
      </dgm:t>
    </dgm:pt>
    <dgm:pt modelId="{42DF3B76-9BD9-4D7D-96A3-4625D4109896}">
      <dgm:prSet/>
      <dgm:spPr/>
      <dgm:t>
        <a:bodyPr/>
        <a:lstStyle/>
        <a:p>
          <a:r>
            <a:rPr lang="en-US" dirty="0"/>
            <a:t>I Just Want to Retire Before Things Get Any Crazier.</a:t>
          </a:r>
        </a:p>
      </dgm:t>
    </dgm:pt>
    <dgm:pt modelId="{A6B53771-C919-442F-90C2-41028BF19965}" type="parTrans" cxnId="{6CAF8B49-912C-46AB-A025-1EEB1D4528FB}">
      <dgm:prSet/>
      <dgm:spPr/>
      <dgm:t>
        <a:bodyPr/>
        <a:lstStyle/>
        <a:p>
          <a:endParaRPr lang="en-US"/>
        </a:p>
      </dgm:t>
    </dgm:pt>
    <dgm:pt modelId="{522714E9-7F1A-4A3E-B0FF-3F039F86597D}" type="sibTrans" cxnId="{6CAF8B49-912C-46AB-A025-1EEB1D4528FB}">
      <dgm:prSet/>
      <dgm:spPr/>
      <dgm:t>
        <a:bodyPr/>
        <a:lstStyle/>
        <a:p>
          <a:endParaRPr lang="en-US"/>
        </a:p>
      </dgm:t>
    </dgm:pt>
    <dgm:pt modelId="{339EA11F-5AD1-4ED9-9125-CADDF24FB012}" type="pres">
      <dgm:prSet presAssocID="{C3CBAF6C-6E61-4BA8-A20B-DF21DF9B538C}" presName="diagram" presStyleCnt="0">
        <dgm:presLayoutVars>
          <dgm:dir/>
          <dgm:resizeHandles val="exact"/>
        </dgm:presLayoutVars>
      </dgm:prSet>
      <dgm:spPr/>
    </dgm:pt>
    <dgm:pt modelId="{ED0546C4-DBC3-41FA-A3A5-FBE763D308D1}" type="pres">
      <dgm:prSet presAssocID="{F3A3AE88-03D9-4F5C-875C-54DFDEDC4ECA}" presName="node" presStyleLbl="node1" presStyleIdx="0" presStyleCnt="9">
        <dgm:presLayoutVars>
          <dgm:bulletEnabled val="1"/>
        </dgm:presLayoutVars>
      </dgm:prSet>
      <dgm:spPr/>
    </dgm:pt>
    <dgm:pt modelId="{5AC17D89-2B3B-4867-9552-2FCFB44A47A9}" type="pres">
      <dgm:prSet presAssocID="{E73CBF12-8EC4-4A25-BBDB-2C512DA9DCBC}" presName="sibTrans" presStyleCnt="0"/>
      <dgm:spPr/>
    </dgm:pt>
    <dgm:pt modelId="{5B5315F6-C018-4A08-A3DB-2F0902050D74}" type="pres">
      <dgm:prSet presAssocID="{35708815-A31A-4A5C-90C7-1989EB4DF3D5}" presName="node" presStyleLbl="node1" presStyleIdx="1" presStyleCnt="9">
        <dgm:presLayoutVars>
          <dgm:bulletEnabled val="1"/>
        </dgm:presLayoutVars>
      </dgm:prSet>
      <dgm:spPr/>
    </dgm:pt>
    <dgm:pt modelId="{CBA8FF1E-5AF8-49F3-85E1-076B70632BC5}" type="pres">
      <dgm:prSet presAssocID="{56FFFF82-3AE0-4814-94D4-FFB329F37DA7}" presName="sibTrans" presStyleCnt="0"/>
      <dgm:spPr/>
    </dgm:pt>
    <dgm:pt modelId="{2E1204E1-CDAB-45F7-83C7-D5E9429A86A2}" type="pres">
      <dgm:prSet presAssocID="{38917495-7B6A-4703-A86D-51B09D0B7118}" presName="node" presStyleLbl="node1" presStyleIdx="2" presStyleCnt="9">
        <dgm:presLayoutVars>
          <dgm:bulletEnabled val="1"/>
        </dgm:presLayoutVars>
      </dgm:prSet>
      <dgm:spPr/>
    </dgm:pt>
    <dgm:pt modelId="{B929FAB2-8076-42F6-A883-9C7370F1608A}" type="pres">
      <dgm:prSet presAssocID="{AF964F72-9333-4819-89D2-B6AA63DF9273}" presName="sibTrans" presStyleCnt="0"/>
      <dgm:spPr/>
    </dgm:pt>
    <dgm:pt modelId="{95C7E9FD-1EFE-40CA-B321-05CCD2306D35}" type="pres">
      <dgm:prSet presAssocID="{AF656800-A402-4EA6-A8A4-85E9FA07D945}" presName="node" presStyleLbl="node1" presStyleIdx="3" presStyleCnt="9">
        <dgm:presLayoutVars>
          <dgm:bulletEnabled val="1"/>
        </dgm:presLayoutVars>
      </dgm:prSet>
      <dgm:spPr/>
    </dgm:pt>
    <dgm:pt modelId="{1F5B9F32-D36B-474D-8B09-AF587D752AE5}" type="pres">
      <dgm:prSet presAssocID="{2617E551-F8D3-45EA-B090-59B72AF28939}" presName="sibTrans" presStyleCnt="0"/>
      <dgm:spPr/>
    </dgm:pt>
    <dgm:pt modelId="{15638E4F-725F-475C-B0AF-11143B8C002A}" type="pres">
      <dgm:prSet presAssocID="{18D252C9-659B-439E-BA5E-3900D12B63BE}" presName="node" presStyleLbl="node1" presStyleIdx="4" presStyleCnt="9">
        <dgm:presLayoutVars>
          <dgm:bulletEnabled val="1"/>
        </dgm:presLayoutVars>
      </dgm:prSet>
      <dgm:spPr/>
    </dgm:pt>
    <dgm:pt modelId="{DA435191-4170-42F0-91F4-10315B154B6E}" type="pres">
      <dgm:prSet presAssocID="{CC4D14CE-4394-45DA-96CE-BAAE3A03912C}" presName="sibTrans" presStyleCnt="0"/>
      <dgm:spPr/>
    </dgm:pt>
    <dgm:pt modelId="{3F56B036-8745-47BA-A8AE-9978DC0C4BAF}" type="pres">
      <dgm:prSet presAssocID="{17787D45-771C-4B03-BA9E-F19201CF8C18}" presName="node" presStyleLbl="node1" presStyleIdx="5" presStyleCnt="9">
        <dgm:presLayoutVars>
          <dgm:bulletEnabled val="1"/>
        </dgm:presLayoutVars>
      </dgm:prSet>
      <dgm:spPr/>
    </dgm:pt>
    <dgm:pt modelId="{B3CB1A7A-12C3-40EC-98E3-345AAD89F20C}" type="pres">
      <dgm:prSet presAssocID="{1F3B6ABB-516D-457A-BF91-EA74C4698983}" presName="sibTrans" presStyleCnt="0"/>
      <dgm:spPr/>
    </dgm:pt>
    <dgm:pt modelId="{9A9201B7-C714-4D05-BD0F-9DCFA1B25AC2}" type="pres">
      <dgm:prSet presAssocID="{136C5553-828F-4BB9-816F-A2DA8B2575CE}" presName="node" presStyleLbl="node1" presStyleIdx="6" presStyleCnt="9">
        <dgm:presLayoutVars>
          <dgm:bulletEnabled val="1"/>
        </dgm:presLayoutVars>
      </dgm:prSet>
      <dgm:spPr/>
    </dgm:pt>
    <dgm:pt modelId="{811807D6-8E13-4EFB-B3BF-7D5ADFF9A78F}" type="pres">
      <dgm:prSet presAssocID="{9779D3BD-64DC-4916-9C98-C28E2B36FE7A}" presName="sibTrans" presStyleCnt="0"/>
      <dgm:spPr/>
    </dgm:pt>
    <dgm:pt modelId="{6C1F674B-B45F-4BEA-9979-58F0A576F0DE}" type="pres">
      <dgm:prSet presAssocID="{A4186BE1-5272-410F-8F7C-DE5517F028BB}" presName="node" presStyleLbl="node1" presStyleIdx="7" presStyleCnt="9">
        <dgm:presLayoutVars>
          <dgm:bulletEnabled val="1"/>
        </dgm:presLayoutVars>
      </dgm:prSet>
      <dgm:spPr/>
    </dgm:pt>
    <dgm:pt modelId="{27B2B90D-6583-4ABA-95F9-76B476780197}" type="pres">
      <dgm:prSet presAssocID="{A5276F01-D82E-41DC-8729-FA4EE93C2E32}" presName="sibTrans" presStyleCnt="0"/>
      <dgm:spPr/>
    </dgm:pt>
    <dgm:pt modelId="{29864A88-A79F-43F4-954B-984B30B32DCD}" type="pres">
      <dgm:prSet presAssocID="{42DF3B76-9BD9-4D7D-96A3-4625D4109896}" presName="node" presStyleLbl="node1" presStyleIdx="8" presStyleCnt="9">
        <dgm:presLayoutVars>
          <dgm:bulletEnabled val="1"/>
        </dgm:presLayoutVars>
      </dgm:prSet>
      <dgm:spPr/>
    </dgm:pt>
  </dgm:ptLst>
  <dgm:cxnLst>
    <dgm:cxn modelId="{7327EF01-5D97-4A98-93CA-F1E08049BFEB}" type="presOf" srcId="{18D252C9-659B-439E-BA5E-3900D12B63BE}" destId="{15638E4F-725F-475C-B0AF-11143B8C002A}" srcOrd="0" destOrd="0" presId="urn:microsoft.com/office/officeart/2005/8/layout/default"/>
    <dgm:cxn modelId="{9F9F6103-5480-4619-AB69-3122FD02D1C1}" type="presOf" srcId="{136C5553-828F-4BB9-816F-A2DA8B2575CE}" destId="{9A9201B7-C714-4D05-BD0F-9DCFA1B25AC2}" srcOrd="0" destOrd="0" presId="urn:microsoft.com/office/officeart/2005/8/layout/default"/>
    <dgm:cxn modelId="{6F236D04-5612-4F5A-91D4-3A605071B4DA}" srcId="{C3CBAF6C-6E61-4BA8-A20B-DF21DF9B538C}" destId="{136C5553-828F-4BB9-816F-A2DA8B2575CE}" srcOrd="6" destOrd="0" parTransId="{2D7F14A5-CD20-4ACB-9459-06A1D877A5D4}" sibTransId="{9779D3BD-64DC-4916-9C98-C28E2B36FE7A}"/>
    <dgm:cxn modelId="{ED9E4219-C42A-4599-AAAD-BF8F39A28FAA}" type="presOf" srcId="{A4186BE1-5272-410F-8F7C-DE5517F028BB}" destId="{6C1F674B-B45F-4BEA-9979-58F0A576F0DE}" srcOrd="0" destOrd="0" presId="urn:microsoft.com/office/officeart/2005/8/layout/default"/>
    <dgm:cxn modelId="{6F8FF137-169C-4976-BD5E-779431995E0D}" type="presOf" srcId="{F3A3AE88-03D9-4F5C-875C-54DFDEDC4ECA}" destId="{ED0546C4-DBC3-41FA-A3A5-FBE763D308D1}" srcOrd="0" destOrd="0" presId="urn:microsoft.com/office/officeart/2005/8/layout/default"/>
    <dgm:cxn modelId="{41FCE15F-0313-46D4-9109-1D27E2D271CA}" type="presOf" srcId="{38917495-7B6A-4703-A86D-51B09D0B7118}" destId="{2E1204E1-CDAB-45F7-83C7-D5E9429A86A2}" srcOrd="0" destOrd="0" presId="urn:microsoft.com/office/officeart/2005/8/layout/default"/>
    <dgm:cxn modelId="{C60A8843-F03F-4B91-8033-5EA49D3B7404}" srcId="{C3CBAF6C-6E61-4BA8-A20B-DF21DF9B538C}" destId="{A4186BE1-5272-410F-8F7C-DE5517F028BB}" srcOrd="7" destOrd="0" parTransId="{F252DBA8-2D13-4738-A42F-B5CBA631DEDC}" sibTransId="{A5276F01-D82E-41DC-8729-FA4EE93C2E32}"/>
    <dgm:cxn modelId="{6CAF8B49-912C-46AB-A025-1EEB1D4528FB}" srcId="{C3CBAF6C-6E61-4BA8-A20B-DF21DF9B538C}" destId="{42DF3B76-9BD9-4D7D-96A3-4625D4109896}" srcOrd="8" destOrd="0" parTransId="{A6B53771-C919-442F-90C2-41028BF19965}" sibTransId="{522714E9-7F1A-4A3E-B0FF-3F039F86597D}"/>
    <dgm:cxn modelId="{AA82BC75-86C7-4625-816B-6705E5159D6E}" srcId="{C3CBAF6C-6E61-4BA8-A20B-DF21DF9B538C}" destId="{38917495-7B6A-4703-A86D-51B09D0B7118}" srcOrd="2" destOrd="0" parTransId="{674E3D95-8EC0-432A-A494-8909C6AC506D}" sibTransId="{AF964F72-9333-4819-89D2-B6AA63DF9273}"/>
    <dgm:cxn modelId="{5969737B-A3D2-4E34-8B36-C88E44E36D0C}" srcId="{C3CBAF6C-6E61-4BA8-A20B-DF21DF9B538C}" destId="{AF656800-A402-4EA6-A8A4-85E9FA07D945}" srcOrd="3" destOrd="0" parTransId="{D084A86A-9E1D-4B72-8749-1D420F6ECD0D}" sibTransId="{2617E551-F8D3-45EA-B090-59B72AF28939}"/>
    <dgm:cxn modelId="{E8F974A1-0AC5-4FE1-AEF4-57ACE4A434FC}" srcId="{C3CBAF6C-6E61-4BA8-A20B-DF21DF9B538C}" destId="{17787D45-771C-4B03-BA9E-F19201CF8C18}" srcOrd="5" destOrd="0" parTransId="{33C25140-C525-4109-A037-EA46437396E9}" sibTransId="{1F3B6ABB-516D-457A-BF91-EA74C4698983}"/>
    <dgm:cxn modelId="{BAC059B2-A004-49E9-B329-C2DE5CDC6DC8}" type="presOf" srcId="{17787D45-771C-4B03-BA9E-F19201CF8C18}" destId="{3F56B036-8745-47BA-A8AE-9978DC0C4BAF}" srcOrd="0" destOrd="0" presId="urn:microsoft.com/office/officeart/2005/8/layout/default"/>
    <dgm:cxn modelId="{C3FFA7C4-DA56-41A7-BDBA-86346E4594FD}" type="presOf" srcId="{35708815-A31A-4A5C-90C7-1989EB4DF3D5}" destId="{5B5315F6-C018-4A08-A3DB-2F0902050D74}" srcOrd="0" destOrd="0" presId="urn:microsoft.com/office/officeart/2005/8/layout/default"/>
    <dgm:cxn modelId="{55C757CF-FD28-43F7-B7FD-B089E328B7D3}" srcId="{C3CBAF6C-6E61-4BA8-A20B-DF21DF9B538C}" destId="{35708815-A31A-4A5C-90C7-1989EB4DF3D5}" srcOrd="1" destOrd="0" parTransId="{D6DA6AC1-86C0-47E5-ACC2-F369947425E7}" sibTransId="{56FFFF82-3AE0-4814-94D4-FFB329F37DA7}"/>
    <dgm:cxn modelId="{C6A1ACE0-0240-483D-841D-9BDFAA19522E}" srcId="{C3CBAF6C-6E61-4BA8-A20B-DF21DF9B538C}" destId="{18D252C9-659B-439E-BA5E-3900D12B63BE}" srcOrd="4" destOrd="0" parTransId="{8CD9AD25-3870-40C4-A094-863897B90239}" sibTransId="{CC4D14CE-4394-45DA-96CE-BAAE3A03912C}"/>
    <dgm:cxn modelId="{E7C448F1-35EA-4B93-836C-A9A8CBE3474D}" srcId="{C3CBAF6C-6E61-4BA8-A20B-DF21DF9B538C}" destId="{F3A3AE88-03D9-4F5C-875C-54DFDEDC4ECA}" srcOrd="0" destOrd="0" parTransId="{7985FB8F-6E06-4C56-A465-0917F923A64F}" sibTransId="{E73CBF12-8EC4-4A25-BBDB-2C512DA9DCBC}"/>
    <dgm:cxn modelId="{503A1EF4-57E5-43B8-AC76-A05FB78E38B7}" type="presOf" srcId="{C3CBAF6C-6E61-4BA8-A20B-DF21DF9B538C}" destId="{339EA11F-5AD1-4ED9-9125-CADDF24FB012}" srcOrd="0" destOrd="0" presId="urn:microsoft.com/office/officeart/2005/8/layout/default"/>
    <dgm:cxn modelId="{448FB4FB-7545-44F6-A0E2-DE5AB5AD0529}" type="presOf" srcId="{42DF3B76-9BD9-4D7D-96A3-4625D4109896}" destId="{29864A88-A79F-43F4-954B-984B30B32DCD}" srcOrd="0" destOrd="0" presId="urn:microsoft.com/office/officeart/2005/8/layout/default"/>
    <dgm:cxn modelId="{BAB897FF-1025-4FFF-9D03-209D4B92E9B9}" type="presOf" srcId="{AF656800-A402-4EA6-A8A4-85E9FA07D945}" destId="{95C7E9FD-1EFE-40CA-B321-05CCD2306D35}" srcOrd="0" destOrd="0" presId="urn:microsoft.com/office/officeart/2005/8/layout/default"/>
    <dgm:cxn modelId="{312BA740-DE7D-4043-A7E6-3EA1FDD534D3}" type="presParOf" srcId="{339EA11F-5AD1-4ED9-9125-CADDF24FB012}" destId="{ED0546C4-DBC3-41FA-A3A5-FBE763D308D1}" srcOrd="0" destOrd="0" presId="urn:microsoft.com/office/officeart/2005/8/layout/default"/>
    <dgm:cxn modelId="{12EB296B-B007-4189-9387-94C13C4292EE}" type="presParOf" srcId="{339EA11F-5AD1-4ED9-9125-CADDF24FB012}" destId="{5AC17D89-2B3B-4867-9552-2FCFB44A47A9}" srcOrd="1" destOrd="0" presId="urn:microsoft.com/office/officeart/2005/8/layout/default"/>
    <dgm:cxn modelId="{4D0106D3-4887-4A43-BF08-39A155469E37}" type="presParOf" srcId="{339EA11F-5AD1-4ED9-9125-CADDF24FB012}" destId="{5B5315F6-C018-4A08-A3DB-2F0902050D74}" srcOrd="2" destOrd="0" presId="urn:microsoft.com/office/officeart/2005/8/layout/default"/>
    <dgm:cxn modelId="{8AD5120E-57EC-4FE0-B4A8-7C995A22950C}" type="presParOf" srcId="{339EA11F-5AD1-4ED9-9125-CADDF24FB012}" destId="{CBA8FF1E-5AF8-49F3-85E1-076B70632BC5}" srcOrd="3" destOrd="0" presId="urn:microsoft.com/office/officeart/2005/8/layout/default"/>
    <dgm:cxn modelId="{D9D6F7E0-DD57-490B-AB58-A1D627EC7403}" type="presParOf" srcId="{339EA11F-5AD1-4ED9-9125-CADDF24FB012}" destId="{2E1204E1-CDAB-45F7-83C7-D5E9429A86A2}" srcOrd="4" destOrd="0" presId="urn:microsoft.com/office/officeart/2005/8/layout/default"/>
    <dgm:cxn modelId="{5CADFA56-2243-4326-A2C6-25636BC12F51}" type="presParOf" srcId="{339EA11F-5AD1-4ED9-9125-CADDF24FB012}" destId="{B929FAB2-8076-42F6-A883-9C7370F1608A}" srcOrd="5" destOrd="0" presId="urn:microsoft.com/office/officeart/2005/8/layout/default"/>
    <dgm:cxn modelId="{9DB06C7B-FF7F-40E0-A608-106A9443DE8E}" type="presParOf" srcId="{339EA11F-5AD1-4ED9-9125-CADDF24FB012}" destId="{95C7E9FD-1EFE-40CA-B321-05CCD2306D35}" srcOrd="6" destOrd="0" presId="urn:microsoft.com/office/officeart/2005/8/layout/default"/>
    <dgm:cxn modelId="{0AD35BD2-FEB6-4A3C-AB48-A6A67FDE2AFF}" type="presParOf" srcId="{339EA11F-5AD1-4ED9-9125-CADDF24FB012}" destId="{1F5B9F32-D36B-474D-8B09-AF587D752AE5}" srcOrd="7" destOrd="0" presId="urn:microsoft.com/office/officeart/2005/8/layout/default"/>
    <dgm:cxn modelId="{06FF41DA-A018-4658-8FD7-2E47AA0DA13F}" type="presParOf" srcId="{339EA11F-5AD1-4ED9-9125-CADDF24FB012}" destId="{15638E4F-725F-475C-B0AF-11143B8C002A}" srcOrd="8" destOrd="0" presId="urn:microsoft.com/office/officeart/2005/8/layout/default"/>
    <dgm:cxn modelId="{4EA7410E-C6D2-4A4B-8521-87FD1E19A80F}" type="presParOf" srcId="{339EA11F-5AD1-4ED9-9125-CADDF24FB012}" destId="{DA435191-4170-42F0-91F4-10315B154B6E}" srcOrd="9" destOrd="0" presId="urn:microsoft.com/office/officeart/2005/8/layout/default"/>
    <dgm:cxn modelId="{8A087878-6C84-420E-A350-852F79BA9E41}" type="presParOf" srcId="{339EA11F-5AD1-4ED9-9125-CADDF24FB012}" destId="{3F56B036-8745-47BA-A8AE-9978DC0C4BAF}" srcOrd="10" destOrd="0" presId="urn:microsoft.com/office/officeart/2005/8/layout/default"/>
    <dgm:cxn modelId="{4F02129C-804B-43D2-BDA2-B93C91163D20}" type="presParOf" srcId="{339EA11F-5AD1-4ED9-9125-CADDF24FB012}" destId="{B3CB1A7A-12C3-40EC-98E3-345AAD89F20C}" srcOrd="11" destOrd="0" presId="urn:microsoft.com/office/officeart/2005/8/layout/default"/>
    <dgm:cxn modelId="{E7796C70-A7BA-4321-A97D-0ECEA8A393BF}" type="presParOf" srcId="{339EA11F-5AD1-4ED9-9125-CADDF24FB012}" destId="{9A9201B7-C714-4D05-BD0F-9DCFA1B25AC2}" srcOrd="12" destOrd="0" presId="urn:microsoft.com/office/officeart/2005/8/layout/default"/>
    <dgm:cxn modelId="{78B20DEE-F74F-4D38-9687-3972E1C420D7}" type="presParOf" srcId="{339EA11F-5AD1-4ED9-9125-CADDF24FB012}" destId="{811807D6-8E13-4EFB-B3BF-7D5ADFF9A78F}" srcOrd="13" destOrd="0" presId="urn:microsoft.com/office/officeart/2005/8/layout/default"/>
    <dgm:cxn modelId="{F0DE7057-CE33-4EF6-8E84-799658B0A939}" type="presParOf" srcId="{339EA11F-5AD1-4ED9-9125-CADDF24FB012}" destId="{6C1F674B-B45F-4BEA-9979-58F0A576F0DE}" srcOrd="14" destOrd="0" presId="urn:microsoft.com/office/officeart/2005/8/layout/default"/>
    <dgm:cxn modelId="{1CEC4A48-3953-4E61-A7DF-D5F283AAF1F8}" type="presParOf" srcId="{339EA11F-5AD1-4ED9-9125-CADDF24FB012}" destId="{27B2B90D-6583-4ABA-95F9-76B476780197}" srcOrd="15" destOrd="0" presId="urn:microsoft.com/office/officeart/2005/8/layout/default"/>
    <dgm:cxn modelId="{4B86E71A-F509-417D-9FA0-8D9E2123B626}" type="presParOf" srcId="{339EA11F-5AD1-4ED9-9125-CADDF24FB012}" destId="{29864A88-A79F-43F4-954B-984B30B32DCD}"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98AA50-21B6-4BBF-BBEF-4DAE66B0D837}" type="doc">
      <dgm:prSet loTypeId="urn:microsoft.com/office/officeart/2005/8/layout/process4" loCatId="process" qsTypeId="urn:microsoft.com/office/officeart/2005/8/quickstyle/simple1" qsCatId="simple" csTypeId="urn:microsoft.com/office/officeart/2005/8/colors/accent6_2" csCatId="accent6"/>
      <dgm:spPr/>
      <dgm:t>
        <a:bodyPr/>
        <a:lstStyle/>
        <a:p>
          <a:endParaRPr lang="en-US"/>
        </a:p>
      </dgm:t>
    </dgm:pt>
    <dgm:pt modelId="{9C67E871-9852-4422-86CD-22BB67833B89}">
      <dgm:prSet/>
      <dgm:spPr/>
      <dgm:t>
        <a:bodyPr/>
        <a:lstStyle/>
        <a:p>
          <a:r>
            <a:rPr lang="en-US"/>
            <a:t>Hanlon’s Razor</a:t>
          </a:r>
        </a:p>
      </dgm:t>
    </dgm:pt>
    <dgm:pt modelId="{ED3445C1-3B9C-472B-BB15-1AC869D85591}" type="parTrans" cxnId="{B259DBFE-4263-42D4-924D-AC8043FCD198}">
      <dgm:prSet/>
      <dgm:spPr/>
      <dgm:t>
        <a:bodyPr/>
        <a:lstStyle/>
        <a:p>
          <a:endParaRPr lang="en-US"/>
        </a:p>
      </dgm:t>
    </dgm:pt>
    <dgm:pt modelId="{62EEF416-63E4-4604-996A-05464D7CA0BF}" type="sibTrans" cxnId="{B259DBFE-4263-42D4-924D-AC8043FCD198}">
      <dgm:prSet/>
      <dgm:spPr/>
      <dgm:t>
        <a:bodyPr/>
        <a:lstStyle/>
        <a:p>
          <a:endParaRPr lang="en-US"/>
        </a:p>
      </dgm:t>
    </dgm:pt>
    <dgm:pt modelId="{15ABB1D2-6248-44F7-9755-879422A8648B}">
      <dgm:prSet/>
      <dgm:spPr/>
      <dgm:t>
        <a:bodyPr/>
        <a:lstStyle/>
        <a:p>
          <a:r>
            <a:rPr lang="en-US"/>
            <a:t>“Don’t attribute to malice something that can be simply explained by incompetence.”</a:t>
          </a:r>
        </a:p>
      </dgm:t>
    </dgm:pt>
    <dgm:pt modelId="{2F43314E-AFAB-435C-BC17-C97A98A2814D}" type="parTrans" cxnId="{222E8F8C-1D1D-4F09-9F2C-0C0FC7AD49B9}">
      <dgm:prSet/>
      <dgm:spPr/>
      <dgm:t>
        <a:bodyPr/>
        <a:lstStyle/>
        <a:p>
          <a:endParaRPr lang="en-US"/>
        </a:p>
      </dgm:t>
    </dgm:pt>
    <dgm:pt modelId="{47F4A84B-BE8B-4BF1-93CF-CD53510038F2}" type="sibTrans" cxnId="{222E8F8C-1D1D-4F09-9F2C-0C0FC7AD49B9}">
      <dgm:prSet/>
      <dgm:spPr/>
      <dgm:t>
        <a:bodyPr/>
        <a:lstStyle/>
        <a:p>
          <a:endParaRPr lang="en-US"/>
        </a:p>
      </dgm:t>
    </dgm:pt>
    <dgm:pt modelId="{E86012CA-32CA-4415-BCBA-2F20C9F40980}" type="pres">
      <dgm:prSet presAssocID="{1298AA50-21B6-4BBF-BBEF-4DAE66B0D837}" presName="Name0" presStyleCnt="0">
        <dgm:presLayoutVars>
          <dgm:dir/>
          <dgm:animLvl val="lvl"/>
          <dgm:resizeHandles val="exact"/>
        </dgm:presLayoutVars>
      </dgm:prSet>
      <dgm:spPr/>
    </dgm:pt>
    <dgm:pt modelId="{1F7BA200-0423-40E2-8C75-1C120F645C76}" type="pres">
      <dgm:prSet presAssocID="{15ABB1D2-6248-44F7-9755-879422A8648B}" presName="boxAndChildren" presStyleCnt="0"/>
      <dgm:spPr/>
    </dgm:pt>
    <dgm:pt modelId="{DEB91CE1-5AE8-41E2-B36D-7C35B7A896EE}" type="pres">
      <dgm:prSet presAssocID="{15ABB1D2-6248-44F7-9755-879422A8648B}" presName="parentTextBox" presStyleLbl="node1" presStyleIdx="0" presStyleCnt="2"/>
      <dgm:spPr/>
    </dgm:pt>
    <dgm:pt modelId="{626DB4D3-9B38-4942-8448-DFBD53E7DE55}" type="pres">
      <dgm:prSet presAssocID="{62EEF416-63E4-4604-996A-05464D7CA0BF}" presName="sp" presStyleCnt="0"/>
      <dgm:spPr/>
    </dgm:pt>
    <dgm:pt modelId="{F9DA8D93-7E6F-4153-80D0-0AACF54BFD06}" type="pres">
      <dgm:prSet presAssocID="{9C67E871-9852-4422-86CD-22BB67833B89}" presName="arrowAndChildren" presStyleCnt="0"/>
      <dgm:spPr/>
    </dgm:pt>
    <dgm:pt modelId="{0271D94E-A14C-4E35-85B4-95F9C57D207F}" type="pres">
      <dgm:prSet presAssocID="{9C67E871-9852-4422-86CD-22BB67833B89}" presName="parentTextArrow" presStyleLbl="node1" presStyleIdx="1" presStyleCnt="2"/>
      <dgm:spPr/>
    </dgm:pt>
  </dgm:ptLst>
  <dgm:cxnLst>
    <dgm:cxn modelId="{3F24282F-941A-4D15-963D-09B2E5EAC015}" type="presOf" srcId="{1298AA50-21B6-4BBF-BBEF-4DAE66B0D837}" destId="{E86012CA-32CA-4415-BCBA-2F20C9F40980}" srcOrd="0" destOrd="0" presId="urn:microsoft.com/office/officeart/2005/8/layout/process4"/>
    <dgm:cxn modelId="{222E8F8C-1D1D-4F09-9F2C-0C0FC7AD49B9}" srcId="{1298AA50-21B6-4BBF-BBEF-4DAE66B0D837}" destId="{15ABB1D2-6248-44F7-9755-879422A8648B}" srcOrd="1" destOrd="0" parTransId="{2F43314E-AFAB-435C-BC17-C97A98A2814D}" sibTransId="{47F4A84B-BE8B-4BF1-93CF-CD53510038F2}"/>
    <dgm:cxn modelId="{402704AA-6031-4D8B-A50D-0D630911D238}" type="presOf" srcId="{9C67E871-9852-4422-86CD-22BB67833B89}" destId="{0271D94E-A14C-4E35-85B4-95F9C57D207F}" srcOrd="0" destOrd="0" presId="urn:microsoft.com/office/officeart/2005/8/layout/process4"/>
    <dgm:cxn modelId="{256AD8AB-A610-4DDF-8F12-9D6DF4E0C15B}" type="presOf" srcId="{15ABB1D2-6248-44F7-9755-879422A8648B}" destId="{DEB91CE1-5AE8-41E2-B36D-7C35B7A896EE}" srcOrd="0" destOrd="0" presId="urn:microsoft.com/office/officeart/2005/8/layout/process4"/>
    <dgm:cxn modelId="{B259DBFE-4263-42D4-924D-AC8043FCD198}" srcId="{1298AA50-21B6-4BBF-BBEF-4DAE66B0D837}" destId="{9C67E871-9852-4422-86CD-22BB67833B89}" srcOrd="0" destOrd="0" parTransId="{ED3445C1-3B9C-472B-BB15-1AC869D85591}" sibTransId="{62EEF416-63E4-4604-996A-05464D7CA0BF}"/>
    <dgm:cxn modelId="{8481BCEF-807A-4797-AAC5-1EE2796AE2A4}" type="presParOf" srcId="{E86012CA-32CA-4415-BCBA-2F20C9F40980}" destId="{1F7BA200-0423-40E2-8C75-1C120F645C76}" srcOrd="0" destOrd="0" presId="urn:microsoft.com/office/officeart/2005/8/layout/process4"/>
    <dgm:cxn modelId="{D1221C5D-D187-4D21-BD70-D24CC81CAF64}" type="presParOf" srcId="{1F7BA200-0423-40E2-8C75-1C120F645C76}" destId="{DEB91CE1-5AE8-41E2-B36D-7C35B7A896EE}" srcOrd="0" destOrd="0" presId="urn:microsoft.com/office/officeart/2005/8/layout/process4"/>
    <dgm:cxn modelId="{8C36E7DB-60F4-46AB-A1A4-BB2A1FB983BA}" type="presParOf" srcId="{E86012CA-32CA-4415-BCBA-2F20C9F40980}" destId="{626DB4D3-9B38-4942-8448-DFBD53E7DE55}" srcOrd="1" destOrd="0" presId="urn:microsoft.com/office/officeart/2005/8/layout/process4"/>
    <dgm:cxn modelId="{87AF5036-33AA-4102-A400-77B0D499B40A}" type="presParOf" srcId="{E86012CA-32CA-4415-BCBA-2F20C9F40980}" destId="{F9DA8D93-7E6F-4153-80D0-0AACF54BFD06}" srcOrd="2" destOrd="0" presId="urn:microsoft.com/office/officeart/2005/8/layout/process4"/>
    <dgm:cxn modelId="{C6524C4B-43CB-4723-8108-337E21E04A5D}" type="presParOf" srcId="{F9DA8D93-7E6F-4153-80D0-0AACF54BFD06}" destId="{0271D94E-A14C-4E35-85B4-95F9C57D207F}"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1969E5-27B4-4C15-99C6-E7AE10DF0E7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F89854CD-CF67-4417-8926-F757EF03BE3A}">
      <dgm:prSet/>
      <dgm:spPr/>
      <dgm:t>
        <a:bodyPr/>
        <a:lstStyle/>
        <a:p>
          <a:r>
            <a:rPr lang="en-US" dirty="0"/>
            <a:t>Give Your Brain What it Needs</a:t>
          </a:r>
        </a:p>
      </dgm:t>
    </dgm:pt>
    <dgm:pt modelId="{2D80261B-FCF2-4260-A13D-005B9886B13C}" type="parTrans" cxnId="{EE76B28D-ABC4-4BDF-B0FA-24B1B9F19327}">
      <dgm:prSet/>
      <dgm:spPr/>
      <dgm:t>
        <a:bodyPr/>
        <a:lstStyle/>
        <a:p>
          <a:endParaRPr lang="en-US"/>
        </a:p>
      </dgm:t>
    </dgm:pt>
    <dgm:pt modelId="{245FF93D-DA86-4AF6-8D14-D1CC4A34CEF8}" type="sibTrans" cxnId="{EE76B28D-ABC4-4BDF-B0FA-24B1B9F19327}">
      <dgm:prSet/>
      <dgm:spPr/>
      <dgm:t>
        <a:bodyPr/>
        <a:lstStyle/>
        <a:p>
          <a:endParaRPr lang="en-US"/>
        </a:p>
      </dgm:t>
    </dgm:pt>
    <dgm:pt modelId="{9F9A035E-353A-4ACF-B1EF-C2DF8235B16F}">
      <dgm:prSet/>
      <dgm:spPr/>
      <dgm:t>
        <a:bodyPr/>
        <a:lstStyle/>
        <a:p>
          <a:r>
            <a:rPr lang="en-US" dirty="0"/>
            <a:t>Make Observations Rather than Judgements</a:t>
          </a:r>
        </a:p>
      </dgm:t>
    </dgm:pt>
    <dgm:pt modelId="{914A3472-37F8-4D69-A30E-7CFCB53FB229}" type="parTrans" cxnId="{EE803EF6-3871-43ED-A35F-615A87F4ADA4}">
      <dgm:prSet/>
      <dgm:spPr/>
      <dgm:t>
        <a:bodyPr/>
        <a:lstStyle/>
        <a:p>
          <a:endParaRPr lang="en-US"/>
        </a:p>
      </dgm:t>
    </dgm:pt>
    <dgm:pt modelId="{F3B2329B-D67F-4401-8F5D-030AECCAF6D9}" type="sibTrans" cxnId="{EE803EF6-3871-43ED-A35F-615A87F4ADA4}">
      <dgm:prSet/>
      <dgm:spPr/>
      <dgm:t>
        <a:bodyPr/>
        <a:lstStyle/>
        <a:p>
          <a:endParaRPr lang="en-US"/>
        </a:p>
      </dgm:t>
    </dgm:pt>
    <dgm:pt modelId="{743E7A2C-ABA6-4BB3-A399-F18EE9A2993D}">
      <dgm:prSet/>
      <dgm:spPr/>
      <dgm:t>
        <a:bodyPr/>
        <a:lstStyle/>
        <a:p>
          <a:r>
            <a:rPr lang="en-US" dirty="0"/>
            <a:t>Seek Out Counterfactuals</a:t>
          </a:r>
        </a:p>
      </dgm:t>
    </dgm:pt>
    <dgm:pt modelId="{1B609DD4-F65C-49A2-88D0-329922E0265B}" type="parTrans" cxnId="{218FD743-18A5-47C3-AFED-189DB5E0EA8D}">
      <dgm:prSet/>
      <dgm:spPr/>
      <dgm:t>
        <a:bodyPr/>
        <a:lstStyle/>
        <a:p>
          <a:endParaRPr lang="en-US"/>
        </a:p>
      </dgm:t>
    </dgm:pt>
    <dgm:pt modelId="{93C9F5C1-6F8A-43B7-92E3-00124C94A576}" type="sibTrans" cxnId="{218FD743-18A5-47C3-AFED-189DB5E0EA8D}">
      <dgm:prSet/>
      <dgm:spPr/>
      <dgm:t>
        <a:bodyPr/>
        <a:lstStyle/>
        <a:p>
          <a:endParaRPr lang="en-US"/>
        </a:p>
      </dgm:t>
    </dgm:pt>
    <dgm:pt modelId="{DD4EBC2A-5174-4213-8D82-DEAB1A925D15}">
      <dgm:prSet/>
      <dgm:spPr/>
      <dgm:t>
        <a:bodyPr/>
        <a:lstStyle/>
        <a:p>
          <a:r>
            <a:rPr lang="en-US" dirty="0"/>
            <a:t>Change Predictions as You Gather Evidence</a:t>
          </a:r>
        </a:p>
      </dgm:t>
    </dgm:pt>
    <dgm:pt modelId="{8B5E5DBD-AFA3-498B-89CE-84DEFCAE7553}" type="parTrans" cxnId="{07950F9F-D251-4B6C-A1C1-04D27FE9F5D8}">
      <dgm:prSet/>
      <dgm:spPr/>
      <dgm:t>
        <a:bodyPr/>
        <a:lstStyle/>
        <a:p>
          <a:endParaRPr lang="en-US"/>
        </a:p>
      </dgm:t>
    </dgm:pt>
    <dgm:pt modelId="{0D340B4F-BE94-4D84-8A7F-78A9DE419524}" type="sibTrans" cxnId="{07950F9F-D251-4B6C-A1C1-04D27FE9F5D8}">
      <dgm:prSet/>
      <dgm:spPr/>
      <dgm:t>
        <a:bodyPr/>
        <a:lstStyle/>
        <a:p>
          <a:endParaRPr lang="en-US"/>
        </a:p>
      </dgm:t>
    </dgm:pt>
    <dgm:pt modelId="{AA4D6807-830A-4D9C-8D67-B8394E1FCADF}">
      <dgm:prSet/>
      <dgm:spPr/>
      <dgm:t>
        <a:bodyPr/>
        <a:lstStyle/>
        <a:p>
          <a:r>
            <a:rPr lang="en-US" dirty="0"/>
            <a:t>Develop Empathy</a:t>
          </a:r>
        </a:p>
      </dgm:t>
    </dgm:pt>
    <dgm:pt modelId="{ADDEFD42-A9E8-4189-BAB0-63AF3CD42BE2}" type="parTrans" cxnId="{99D84AFE-7EC8-4F7B-8BA2-91998660A77A}">
      <dgm:prSet/>
      <dgm:spPr/>
      <dgm:t>
        <a:bodyPr/>
        <a:lstStyle/>
        <a:p>
          <a:endParaRPr lang="en-US"/>
        </a:p>
      </dgm:t>
    </dgm:pt>
    <dgm:pt modelId="{626DB2BC-3A45-412C-8CFF-6EAE6ECE92A7}" type="sibTrans" cxnId="{99D84AFE-7EC8-4F7B-8BA2-91998660A77A}">
      <dgm:prSet/>
      <dgm:spPr/>
      <dgm:t>
        <a:bodyPr/>
        <a:lstStyle/>
        <a:p>
          <a:endParaRPr lang="en-US"/>
        </a:p>
      </dgm:t>
    </dgm:pt>
    <dgm:pt modelId="{DFCCB575-16FE-490D-BD59-377A99B224AD}">
      <dgm:prSet/>
      <dgm:spPr/>
      <dgm:t>
        <a:bodyPr/>
        <a:lstStyle/>
        <a:p>
          <a:r>
            <a:rPr lang="en-US" dirty="0"/>
            <a:t>Be Curious</a:t>
          </a:r>
        </a:p>
      </dgm:t>
    </dgm:pt>
    <dgm:pt modelId="{E5EE1AFA-FF5A-450C-81B3-3DF1D2A2E2D0}" type="parTrans" cxnId="{445EBA93-0781-4D1E-B385-0FE93DF0DD19}">
      <dgm:prSet/>
      <dgm:spPr/>
      <dgm:t>
        <a:bodyPr/>
        <a:lstStyle/>
        <a:p>
          <a:endParaRPr lang="en-US"/>
        </a:p>
      </dgm:t>
    </dgm:pt>
    <dgm:pt modelId="{55782F32-1F4C-4DB0-A95A-6AAB27719374}" type="sibTrans" cxnId="{445EBA93-0781-4D1E-B385-0FE93DF0DD19}">
      <dgm:prSet/>
      <dgm:spPr/>
      <dgm:t>
        <a:bodyPr/>
        <a:lstStyle/>
        <a:p>
          <a:endParaRPr lang="en-US"/>
        </a:p>
      </dgm:t>
    </dgm:pt>
    <dgm:pt modelId="{4CC0A77B-9F1F-4449-A0D5-75100EBEA856}" type="pres">
      <dgm:prSet presAssocID="{371969E5-27B4-4C15-99C6-E7AE10DF0E7D}" presName="diagram" presStyleCnt="0">
        <dgm:presLayoutVars>
          <dgm:dir/>
          <dgm:resizeHandles val="exact"/>
        </dgm:presLayoutVars>
      </dgm:prSet>
      <dgm:spPr/>
    </dgm:pt>
    <dgm:pt modelId="{7A8C3E7D-504F-40BC-A0B8-5E2436951B93}" type="pres">
      <dgm:prSet presAssocID="{F89854CD-CF67-4417-8926-F757EF03BE3A}" presName="node" presStyleLbl="node1" presStyleIdx="0" presStyleCnt="6">
        <dgm:presLayoutVars>
          <dgm:bulletEnabled val="1"/>
        </dgm:presLayoutVars>
      </dgm:prSet>
      <dgm:spPr/>
    </dgm:pt>
    <dgm:pt modelId="{6943527E-C2D6-44A6-B02B-D42782857D1C}" type="pres">
      <dgm:prSet presAssocID="{245FF93D-DA86-4AF6-8D14-D1CC4A34CEF8}" presName="sibTrans" presStyleCnt="0"/>
      <dgm:spPr/>
    </dgm:pt>
    <dgm:pt modelId="{3429D23C-CB1F-46E2-9580-3E106C0DE2B0}" type="pres">
      <dgm:prSet presAssocID="{9F9A035E-353A-4ACF-B1EF-C2DF8235B16F}" presName="node" presStyleLbl="node1" presStyleIdx="1" presStyleCnt="6">
        <dgm:presLayoutVars>
          <dgm:bulletEnabled val="1"/>
        </dgm:presLayoutVars>
      </dgm:prSet>
      <dgm:spPr/>
    </dgm:pt>
    <dgm:pt modelId="{68451630-F12D-454B-AF8C-242C42FBDFB2}" type="pres">
      <dgm:prSet presAssocID="{F3B2329B-D67F-4401-8F5D-030AECCAF6D9}" presName="sibTrans" presStyleCnt="0"/>
      <dgm:spPr/>
    </dgm:pt>
    <dgm:pt modelId="{4D16E2F3-AB1E-49B7-8335-791E20AE2C55}" type="pres">
      <dgm:prSet presAssocID="{743E7A2C-ABA6-4BB3-A399-F18EE9A2993D}" presName="node" presStyleLbl="node1" presStyleIdx="2" presStyleCnt="6">
        <dgm:presLayoutVars>
          <dgm:bulletEnabled val="1"/>
        </dgm:presLayoutVars>
      </dgm:prSet>
      <dgm:spPr/>
    </dgm:pt>
    <dgm:pt modelId="{114CAE38-F242-42D4-9212-53F71CC43420}" type="pres">
      <dgm:prSet presAssocID="{93C9F5C1-6F8A-43B7-92E3-00124C94A576}" presName="sibTrans" presStyleCnt="0"/>
      <dgm:spPr/>
    </dgm:pt>
    <dgm:pt modelId="{6B9654BA-0949-436B-B091-82A7EED2A047}" type="pres">
      <dgm:prSet presAssocID="{DD4EBC2A-5174-4213-8D82-DEAB1A925D15}" presName="node" presStyleLbl="node1" presStyleIdx="3" presStyleCnt="6">
        <dgm:presLayoutVars>
          <dgm:bulletEnabled val="1"/>
        </dgm:presLayoutVars>
      </dgm:prSet>
      <dgm:spPr/>
    </dgm:pt>
    <dgm:pt modelId="{8A24552F-4182-4EB8-9EBE-9B5EFA4F83C4}" type="pres">
      <dgm:prSet presAssocID="{0D340B4F-BE94-4D84-8A7F-78A9DE419524}" presName="sibTrans" presStyleCnt="0"/>
      <dgm:spPr/>
    </dgm:pt>
    <dgm:pt modelId="{3B1A4B9B-D14D-45BF-9B33-52C46823BF30}" type="pres">
      <dgm:prSet presAssocID="{AA4D6807-830A-4D9C-8D67-B8394E1FCADF}" presName="node" presStyleLbl="node1" presStyleIdx="4" presStyleCnt="6">
        <dgm:presLayoutVars>
          <dgm:bulletEnabled val="1"/>
        </dgm:presLayoutVars>
      </dgm:prSet>
      <dgm:spPr/>
    </dgm:pt>
    <dgm:pt modelId="{953978BC-7894-4940-87D3-AA777A2ECDCC}" type="pres">
      <dgm:prSet presAssocID="{626DB2BC-3A45-412C-8CFF-6EAE6ECE92A7}" presName="sibTrans" presStyleCnt="0"/>
      <dgm:spPr/>
    </dgm:pt>
    <dgm:pt modelId="{37FB7411-FF72-4935-988F-98E0D158F127}" type="pres">
      <dgm:prSet presAssocID="{DFCCB575-16FE-490D-BD59-377A99B224AD}" presName="node" presStyleLbl="node1" presStyleIdx="5" presStyleCnt="6">
        <dgm:presLayoutVars>
          <dgm:bulletEnabled val="1"/>
        </dgm:presLayoutVars>
      </dgm:prSet>
      <dgm:spPr/>
    </dgm:pt>
  </dgm:ptLst>
  <dgm:cxnLst>
    <dgm:cxn modelId="{218FD743-18A5-47C3-AFED-189DB5E0EA8D}" srcId="{371969E5-27B4-4C15-99C6-E7AE10DF0E7D}" destId="{743E7A2C-ABA6-4BB3-A399-F18EE9A2993D}" srcOrd="2" destOrd="0" parTransId="{1B609DD4-F65C-49A2-88D0-329922E0265B}" sibTransId="{93C9F5C1-6F8A-43B7-92E3-00124C94A576}"/>
    <dgm:cxn modelId="{37AC8E64-AF44-45A6-9C42-5EF73A8F2921}" type="presOf" srcId="{DFCCB575-16FE-490D-BD59-377A99B224AD}" destId="{37FB7411-FF72-4935-988F-98E0D158F127}" srcOrd="0" destOrd="0" presId="urn:microsoft.com/office/officeart/2005/8/layout/default"/>
    <dgm:cxn modelId="{435CF16C-3A6C-4764-8C39-4239842B4AFE}" type="presOf" srcId="{F89854CD-CF67-4417-8926-F757EF03BE3A}" destId="{7A8C3E7D-504F-40BC-A0B8-5E2436951B93}" srcOrd="0" destOrd="0" presId="urn:microsoft.com/office/officeart/2005/8/layout/default"/>
    <dgm:cxn modelId="{74089D87-54FC-4D41-A8FA-4C50BC45308A}" type="presOf" srcId="{371969E5-27B4-4C15-99C6-E7AE10DF0E7D}" destId="{4CC0A77B-9F1F-4449-A0D5-75100EBEA856}" srcOrd="0" destOrd="0" presId="urn:microsoft.com/office/officeart/2005/8/layout/default"/>
    <dgm:cxn modelId="{EE76B28D-ABC4-4BDF-B0FA-24B1B9F19327}" srcId="{371969E5-27B4-4C15-99C6-E7AE10DF0E7D}" destId="{F89854CD-CF67-4417-8926-F757EF03BE3A}" srcOrd="0" destOrd="0" parTransId="{2D80261B-FCF2-4260-A13D-005B9886B13C}" sibTransId="{245FF93D-DA86-4AF6-8D14-D1CC4A34CEF8}"/>
    <dgm:cxn modelId="{445EBA93-0781-4D1E-B385-0FE93DF0DD19}" srcId="{371969E5-27B4-4C15-99C6-E7AE10DF0E7D}" destId="{DFCCB575-16FE-490D-BD59-377A99B224AD}" srcOrd="5" destOrd="0" parTransId="{E5EE1AFA-FF5A-450C-81B3-3DF1D2A2E2D0}" sibTransId="{55782F32-1F4C-4DB0-A95A-6AAB27719374}"/>
    <dgm:cxn modelId="{07950F9F-D251-4B6C-A1C1-04D27FE9F5D8}" srcId="{371969E5-27B4-4C15-99C6-E7AE10DF0E7D}" destId="{DD4EBC2A-5174-4213-8D82-DEAB1A925D15}" srcOrd="3" destOrd="0" parTransId="{8B5E5DBD-AFA3-498B-89CE-84DEFCAE7553}" sibTransId="{0D340B4F-BE94-4D84-8A7F-78A9DE419524}"/>
    <dgm:cxn modelId="{A90A01AA-0DF0-42EA-B615-EFA549D56CF0}" type="presOf" srcId="{DD4EBC2A-5174-4213-8D82-DEAB1A925D15}" destId="{6B9654BA-0949-436B-B091-82A7EED2A047}" srcOrd="0" destOrd="0" presId="urn:microsoft.com/office/officeart/2005/8/layout/default"/>
    <dgm:cxn modelId="{ED6052B0-AE24-4451-9FDB-E9063F9624C0}" type="presOf" srcId="{AA4D6807-830A-4D9C-8D67-B8394E1FCADF}" destId="{3B1A4B9B-D14D-45BF-9B33-52C46823BF30}" srcOrd="0" destOrd="0" presId="urn:microsoft.com/office/officeart/2005/8/layout/default"/>
    <dgm:cxn modelId="{673124B9-1152-4984-A2BE-19ACE8C8533B}" type="presOf" srcId="{743E7A2C-ABA6-4BB3-A399-F18EE9A2993D}" destId="{4D16E2F3-AB1E-49B7-8335-791E20AE2C55}" srcOrd="0" destOrd="0" presId="urn:microsoft.com/office/officeart/2005/8/layout/default"/>
    <dgm:cxn modelId="{D77A99CF-B912-41C4-9211-64BBBB417DE9}" type="presOf" srcId="{9F9A035E-353A-4ACF-B1EF-C2DF8235B16F}" destId="{3429D23C-CB1F-46E2-9580-3E106C0DE2B0}" srcOrd="0" destOrd="0" presId="urn:microsoft.com/office/officeart/2005/8/layout/default"/>
    <dgm:cxn modelId="{EE803EF6-3871-43ED-A35F-615A87F4ADA4}" srcId="{371969E5-27B4-4C15-99C6-E7AE10DF0E7D}" destId="{9F9A035E-353A-4ACF-B1EF-C2DF8235B16F}" srcOrd="1" destOrd="0" parTransId="{914A3472-37F8-4D69-A30E-7CFCB53FB229}" sibTransId="{F3B2329B-D67F-4401-8F5D-030AECCAF6D9}"/>
    <dgm:cxn modelId="{99D84AFE-7EC8-4F7B-8BA2-91998660A77A}" srcId="{371969E5-27B4-4C15-99C6-E7AE10DF0E7D}" destId="{AA4D6807-830A-4D9C-8D67-B8394E1FCADF}" srcOrd="4" destOrd="0" parTransId="{ADDEFD42-A9E8-4189-BAB0-63AF3CD42BE2}" sibTransId="{626DB2BC-3A45-412C-8CFF-6EAE6ECE92A7}"/>
    <dgm:cxn modelId="{6AF58F25-C4BA-4386-9CDA-887356D0D7B5}" type="presParOf" srcId="{4CC0A77B-9F1F-4449-A0D5-75100EBEA856}" destId="{7A8C3E7D-504F-40BC-A0B8-5E2436951B93}" srcOrd="0" destOrd="0" presId="urn:microsoft.com/office/officeart/2005/8/layout/default"/>
    <dgm:cxn modelId="{42588AA2-1252-4710-9A39-5E2A31644167}" type="presParOf" srcId="{4CC0A77B-9F1F-4449-A0D5-75100EBEA856}" destId="{6943527E-C2D6-44A6-B02B-D42782857D1C}" srcOrd="1" destOrd="0" presId="urn:microsoft.com/office/officeart/2005/8/layout/default"/>
    <dgm:cxn modelId="{893BF0C2-747B-415E-A186-92220CB4BFA6}" type="presParOf" srcId="{4CC0A77B-9F1F-4449-A0D5-75100EBEA856}" destId="{3429D23C-CB1F-46E2-9580-3E106C0DE2B0}" srcOrd="2" destOrd="0" presId="urn:microsoft.com/office/officeart/2005/8/layout/default"/>
    <dgm:cxn modelId="{2CB52497-37D0-4043-B08B-7BF4089351EC}" type="presParOf" srcId="{4CC0A77B-9F1F-4449-A0D5-75100EBEA856}" destId="{68451630-F12D-454B-AF8C-242C42FBDFB2}" srcOrd="3" destOrd="0" presId="urn:microsoft.com/office/officeart/2005/8/layout/default"/>
    <dgm:cxn modelId="{C1C5942C-2B74-49B8-85C8-5FD91CEDFA4D}" type="presParOf" srcId="{4CC0A77B-9F1F-4449-A0D5-75100EBEA856}" destId="{4D16E2F3-AB1E-49B7-8335-791E20AE2C55}" srcOrd="4" destOrd="0" presId="urn:microsoft.com/office/officeart/2005/8/layout/default"/>
    <dgm:cxn modelId="{63019741-4591-4511-85C0-21A3DBC0C188}" type="presParOf" srcId="{4CC0A77B-9F1F-4449-A0D5-75100EBEA856}" destId="{114CAE38-F242-42D4-9212-53F71CC43420}" srcOrd="5" destOrd="0" presId="urn:microsoft.com/office/officeart/2005/8/layout/default"/>
    <dgm:cxn modelId="{04082EC6-A1A4-4CE1-BC92-FBE1853DE828}" type="presParOf" srcId="{4CC0A77B-9F1F-4449-A0D5-75100EBEA856}" destId="{6B9654BA-0949-436B-B091-82A7EED2A047}" srcOrd="6" destOrd="0" presId="urn:microsoft.com/office/officeart/2005/8/layout/default"/>
    <dgm:cxn modelId="{A9D7CABE-BF8E-4D1B-AF7B-B478F989FE65}" type="presParOf" srcId="{4CC0A77B-9F1F-4449-A0D5-75100EBEA856}" destId="{8A24552F-4182-4EB8-9EBE-9B5EFA4F83C4}" srcOrd="7" destOrd="0" presId="urn:microsoft.com/office/officeart/2005/8/layout/default"/>
    <dgm:cxn modelId="{54182D06-AB2F-4259-950F-17471BE27259}" type="presParOf" srcId="{4CC0A77B-9F1F-4449-A0D5-75100EBEA856}" destId="{3B1A4B9B-D14D-45BF-9B33-52C46823BF30}" srcOrd="8" destOrd="0" presId="urn:microsoft.com/office/officeart/2005/8/layout/default"/>
    <dgm:cxn modelId="{9F3751FA-80C5-456D-8C84-7D9A72821575}" type="presParOf" srcId="{4CC0A77B-9F1F-4449-A0D5-75100EBEA856}" destId="{953978BC-7894-4940-87D3-AA777A2ECDCC}" srcOrd="9" destOrd="0" presId="urn:microsoft.com/office/officeart/2005/8/layout/default"/>
    <dgm:cxn modelId="{3DF5ECAC-69DE-4F41-8659-6EAAC0FB5AD0}" type="presParOf" srcId="{4CC0A77B-9F1F-4449-A0D5-75100EBEA856}" destId="{37FB7411-FF72-4935-988F-98E0D158F12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7B123D-6968-4152-B930-360410BA7DE9}"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9D4360AB-E2D0-4DC5-820C-1126C8ED640F}">
      <dgm:prSet/>
      <dgm:spPr/>
      <dgm:t>
        <a:bodyPr/>
        <a:lstStyle/>
        <a:p>
          <a:r>
            <a:rPr lang="en-US"/>
            <a:t>Breath</a:t>
          </a:r>
        </a:p>
      </dgm:t>
    </dgm:pt>
    <dgm:pt modelId="{EC70C71F-7A87-4994-A208-6CCBB34BD144}" type="parTrans" cxnId="{D9164B07-EAA6-486C-AC49-3A1EE6CF9545}">
      <dgm:prSet/>
      <dgm:spPr/>
      <dgm:t>
        <a:bodyPr/>
        <a:lstStyle/>
        <a:p>
          <a:endParaRPr lang="en-US"/>
        </a:p>
      </dgm:t>
    </dgm:pt>
    <dgm:pt modelId="{D0AF8E75-C8F8-4156-8BB7-655DB24AB5B2}" type="sibTrans" cxnId="{D9164B07-EAA6-486C-AC49-3A1EE6CF9545}">
      <dgm:prSet/>
      <dgm:spPr/>
      <dgm:t>
        <a:bodyPr/>
        <a:lstStyle/>
        <a:p>
          <a:endParaRPr lang="en-US"/>
        </a:p>
      </dgm:t>
    </dgm:pt>
    <dgm:pt modelId="{CA0312C5-790C-4BC3-95C9-63839BC09A44}">
      <dgm:prSet/>
      <dgm:spPr/>
      <dgm:t>
        <a:bodyPr/>
        <a:lstStyle/>
        <a:p>
          <a:r>
            <a:rPr lang="en-US"/>
            <a:t>Exercise</a:t>
          </a:r>
        </a:p>
      </dgm:t>
    </dgm:pt>
    <dgm:pt modelId="{F3F751EA-4E4A-451E-B6EE-61E419C4FB84}" type="parTrans" cxnId="{67BE0025-64BF-43D8-8D9F-05CF366651AD}">
      <dgm:prSet/>
      <dgm:spPr/>
      <dgm:t>
        <a:bodyPr/>
        <a:lstStyle/>
        <a:p>
          <a:endParaRPr lang="en-US"/>
        </a:p>
      </dgm:t>
    </dgm:pt>
    <dgm:pt modelId="{047F7BD1-CB61-4086-B4A5-5E990748019E}" type="sibTrans" cxnId="{67BE0025-64BF-43D8-8D9F-05CF366651AD}">
      <dgm:prSet/>
      <dgm:spPr/>
      <dgm:t>
        <a:bodyPr/>
        <a:lstStyle/>
        <a:p>
          <a:endParaRPr lang="en-US"/>
        </a:p>
      </dgm:t>
    </dgm:pt>
    <dgm:pt modelId="{8E0C1776-4A28-42FA-9118-6E6F113B6D75}">
      <dgm:prSet/>
      <dgm:spPr/>
      <dgm:t>
        <a:bodyPr/>
        <a:lstStyle/>
        <a:p>
          <a:r>
            <a:rPr lang="en-US"/>
            <a:t>Habits and Routines (Process), but not Ruts</a:t>
          </a:r>
        </a:p>
      </dgm:t>
    </dgm:pt>
    <dgm:pt modelId="{6612F701-0C62-4A74-80D0-4100B08C60DD}" type="parTrans" cxnId="{1EACEAAA-313D-4710-B301-F0BCD236F19A}">
      <dgm:prSet/>
      <dgm:spPr/>
      <dgm:t>
        <a:bodyPr/>
        <a:lstStyle/>
        <a:p>
          <a:endParaRPr lang="en-US"/>
        </a:p>
      </dgm:t>
    </dgm:pt>
    <dgm:pt modelId="{FF404F6F-E453-4992-B6A0-153C6EFC5C1C}" type="sibTrans" cxnId="{1EACEAAA-313D-4710-B301-F0BCD236F19A}">
      <dgm:prSet/>
      <dgm:spPr/>
      <dgm:t>
        <a:bodyPr/>
        <a:lstStyle/>
        <a:p>
          <a:endParaRPr lang="en-US"/>
        </a:p>
      </dgm:t>
    </dgm:pt>
    <dgm:pt modelId="{69CC6789-3BF6-4855-A3F0-BE2404C98673}">
      <dgm:prSet/>
      <dgm:spPr/>
      <dgm:t>
        <a:bodyPr/>
        <a:lstStyle/>
        <a:p>
          <a:r>
            <a:rPr lang="en-US"/>
            <a:t>Allow for Rest and Recovery</a:t>
          </a:r>
        </a:p>
      </dgm:t>
    </dgm:pt>
    <dgm:pt modelId="{A50E3E7D-DCAF-44A3-9A15-5A41ACED48FB}" type="parTrans" cxnId="{3228B29C-3BCF-4A80-A856-5E3D06E4FCC3}">
      <dgm:prSet/>
      <dgm:spPr/>
      <dgm:t>
        <a:bodyPr/>
        <a:lstStyle/>
        <a:p>
          <a:endParaRPr lang="en-US"/>
        </a:p>
      </dgm:t>
    </dgm:pt>
    <dgm:pt modelId="{956E8BE7-1966-43FA-BF87-5302043F9BB2}" type="sibTrans" cxnId="{3228B29C-3BCF-4A80-A856-5E3D06E4FCC3}">
      <dgm:prSet/>
      <dgm:spPr/>
      <dgm:t>
        <a:bodyPr/>
        <a:lstStyle/>
        <a:p>
          <a:endParaRPr lang="en-US"/>
        </a:p>
      </dgm:t>
    </dgm:pt>
    <dgm:pt modelId="{D2705652-5BB9-46D0-884D-EEB85410B869}">
      <dgm:prSet/>
      <dgm:spPr/>
      <dgm:t>
        <a:bodyPr/>
        <a:lstStyle/>
        <a:p>
          <a:r>
            <a:rPr lang="en-US"/>
            <a:t>Cultivate Awe</a:t>
          </a:r>
        </a:p>
      </dgm:t>
    </dgm:pt>
    <dgm:pt modelId="{7945064A-FFE0-4C5A-9EF3-207F76A15F6B}" type="parTrans" cxnId="{69E32DC7-8702-43A0-8C67-5A0371FC9134}">
      <dgm:prSet/>
      <dgm:spPr/>
      <dgm:t>
        <a:bodyPr/>
        <a:lstStyle/>
        <a:p>
          <a:endParaRPr lang="en-US"/>
        </a:p>
      </dgm:t>
    </dgm:pt>
    <dgm:pt modelId="{284A4FF4-B362-4ECB-AEA9-CF388698F7FF}" type="sibTrans" cxnId="{69E32DC7-8702-43A0-8C67-5A0371FC9134}">
      <dgm:prSet/>
      <dgm:spPr/>
      <dgm:t>
        <a:bodyPr/>
        <a:lstStyle/>
        <a:p>
          <a:endParaRPr lang="en-US"/>
        </a:p>
      </dgm:t>
    </dgm:pt>
    <dgm:pt modelId="{EFBEA2B7-F3CC-47E2-B682-D881740BB010}" type="pres">
      <dgm:prSet presAssocID="{2D7B123D-6968-4152-B930-360410BA7DE9}" presName="Name0" presStyleCnt="0">
        <dgm:presLayoutVars>
          <dgm:dir/>
          <dgm:animLvl val="lvl"/>
          <dgm:resizeHandles val="exact"/>
        </dgm:presLayoutVars>
      </dgm:prSet>
      <dgm:spPr/>
    </dgm:pt>
    <dgm:pt modelId="{9AD1EA5B-7FBB-497B-A43E-5E5BF152542E}" type="pres">
      <dgm:prSet presAssocID="{9D4360AB-E2D0-4DC5-820C-1126C8ED640F}" presName="linNode" presStyleCnt="0"/>
      <dgm:spPr/>
    </dgm:pt>
    <dgm:pt modelId="{9581FE64-4889-4E21-A1DC-8223E34177CB}" type="pres">
      <dgm:prSet presAssocID="{9D4360AB-E2D0-4DC5-820C-1126C8ED640F}" presName="parentText" presStyleLbl="node1" presStyleIdx="0" presStyleCnt="5">
        <dgm:presLayoutVars>
          <dgm:chMax val="1"/>
          <dgm:bulletEnabled val="1"/>
        </dgm:presLayoutVars>
      </dgm:prSet>
      <dgm:spPr/>
    </dgm:pt>
    <dgm:pt modelId="{E0408F21-F684-410B-834D-F98CDD4AD42E}" type="pres">
      <dgm:prSet presAssocID="{D0AF8E75-C8F8-4156-8BB7-655DB24AB5B2}" presName="sp" presStyleCnt="0"/>
      <dgm:spPr/>
    </dgm:pt>
    <dgm:pt modelId="{85ED6093-5331-4250-B43F-F03B4A90834A}" type="pres">
      <dgm:prSet presAssocID="{CA0312C5-790C-4BC3-95C9-63839BC09A44}" presName="linNode" presStyleCnt="0"/>
      <dgm:spPr/>
    </dgm:pt>
    <dgm:pt modelId="{3F7EACF7-B97C-4A13-B349-3957A3961481}" type="pres">
      <dgm:prSet presAssocID="{CA0312C5-790C-4BC3-95C9-63839BC09A44}" presName="parentText" presStyleLbl="node1" presStyleIdx="1" presStyleCnt="5">
        <dgm:presLayoutVars>
          <dgm:chMax val="1"/>
          <dgm:bulletEnabled val="1"/>
        </dgm:presLayoutVars>
      </dgm:prSet>
      <dgm:spPr/>
    </dgm:pt>
    <dgm:pt modelId="{857B1966-F6FF-4A34-8C8E-6ADE28BCD5F4}" type="pres">
      <dgm:prSet presAssocID="{047F7BD1-CB61-4086-B4A5-5E990748019E}" presName="sp" presStyleCnt="0"/>
      <dgm:spPr/>
    </dgm:pt>
    <dgm:pt modelId="{DBFC0781-E486-458C-91F9-6A3ED8DFBBA2}" type="pres">
      <dgm:prSet presAssocID="{8E0C1776-4A28-42FA-9118-6E6F113B6D75}" presName="linNode" presStyleCnt="0"/>
      <dgm:spPr/>
    </dgm:pt>
    <dgm:pt modelId="{447DF2F3-5EF5-44B3-BA79-E69C6FE973FC}" type="pres">
      <dgm:prSet presAssocID="{8E0C1776-4A28-42FA-9118-6E6F113B6D75}" presName="parentText" presStyleLbl="node1" presStyleIdx="2" presStyleCnt="5">
        <dgm:presLayoutVars>
          <dgm:chMax val="1"/>
          <dgm:bulletEnabled val="1"/>
        </dgm:presLayoutVars>
      </dgm:prSet>
      <dgm:spPr/>
    </dgm:pt>
    <dgm:pt modelId="{844B1360-BAC0-4481-9B57-D8721F7989EB}" type="pres">
      <dgm:prSet presAssocID="{FF404F6F-E453-4992-B6A0-153C6EFC5C1C}" presName="sp" presStyleCnt="0"/>
      <dgm:spPr/>
    </dgm:pt>
    <dgm:pt modelId="{B0B2C9D5-C298-4293-A103-C74E9D4EB59E}" type="pres">
      <dgm:prSet presAssocID="{69CC6789-3BF6-4855-A3F0-BE2404C98673}" presName="linNode" presStyleCnt="0"/>
      <dgm:spPr/>
    </dgm:pt>
    <dgm:pt modelId="{40F9834C-4BA5-4EB8-9A3B-DA09D8C87F2C}" type="pres">
      <dgm:prSet presAssocID="{69CC6789-3BF6-4855-A3F0-BE2404C98673}" presName="parentText" presStyleLbl="node1" presStyleIdx="3" presStyleCnt="5">
        <dgm:presLayoutVars>
          <dgm:chMax val="1"/>
          <dgm:bulletEnabled val="1"/>
        </dgm:presLayoutVars>
      </dgm:prSet>
      <dgm:spPr/>
    </dgm:pt>
    <dgm:pt modelId="{AFA026A7-8535-48A8-8D9D-48F2AB56AF0F}" type="pres">
      <dgm:prSet presAssocID="{956E8BE7-1966-43FA-BF87-5302043F9BB2}" presName="sp" presStyleCnt="0"/>
      <dgm:spPr/>
    </dgm:pt>
    <dgm:pt modelId="{DE807AC2-972C-4894-9E8C-BFB93CC657D4}" type="pres">
      <dgm:prSet presAssocID="{D2705652-5BB9-46D0-884D-EEB85410B869}" presName="linNode" presStyleCnt="0"/>
      <dgm:spPr/>
    </dgm:pt>
    <dgm:pt modelId="{420CC860-8F6A-45B2-BEEC-B24649C402B4}" type="pres">
      <dgm:prSet presAssocID="{D2705652-5BB9-46D0-884D-EEB85410B869}" presName="parentText" presStyleLbl="node1" presStyleIdx="4" presStyleCnt="5">
        <dgm:presLayoutVars>
          <dgm:chMax val="1"/>
          <dgm:bulletEnabled val="1"/>
        </dgm:presLayoutVars>
      </dgm:prSet>
      <dgm:spPr/>
    </dgm:pt>
  </dgm:ptLst>
  <dgm:cxnLst>
    <dgm:cxn modelId="{D9164B07-EAA6-486C-AC49-3A1EE6CF9545}" srcId="{2D7B123D-6968-4152-B930-360410BA7DE9}" destId="{9D4360AB-E2D0-4DC5-820C-1126C8ED640F}" srcOrd="0" destOrd="0" parTransId="{EC70C71F-7A87-4994-A208-6CCBB34BD144}" sibTransId="{D0AF8E75-C8F8-4156-8BB7-655DB24AB5B2}"/>
    <dgm:cxn modelId="{67BE0025-64BF-43D8-8D9F-05CF366651AD}" srcId="{2D7B123D-6968-4152-B930-360410BA7DE9}" destId="{CA0312C5-790C-4BC3-95C9-63839BC09A44}" srcOrd="1" destOrd="0" parTransId="{F3F751EA-4E4A-451E-B6EE-61E419C4FB84}" sibTransId="{047F7BD1-CB61-4086-B4A5-5E990748019E}"/>
    <dgm:cxn modelId="{1FBC3B47-AB6C-469E-993F-BB89EF7D82DE}" type="presOf" srcId="{8E0C1776-4A28-42FA-9118-6E6F113B6D75}" destId="{447DF2F3-5EF5-44B3-BA79-E69C6FE973FC}" srcOrd="0" destOrd="0" presId="urn:microsoft.com/office/officeart/2005/8/layout/vList5"/>
    <dgm:cxn modelId="{794E9B48-D8F6-4B4D-82DE-FCEFEA250AA5}" type="presOf" srcId="{D2705652-5BB9-46D0-884D-EEB85410B869}" destId="{420CC860-8F6A-45B2-BEEC-B24649C402B4}" srcOrd="0" destOrd="0" presId="urn:microsoft.com/office/officeart/2005/8/layout/vList5"/>
    <dgm:cxn modelId="{AF59FA6D-208C-4274-95C5-6BBEA042317B}" type="presOf" srcId="{CA0312C5-790C-4BC3-95C9-63839BC09A44}" destId="{3F7EACF7-B97C-4A13-B349-3957A3961481}" srcOrd="0" destOrd="0" presId="urn:microsoft.com/office/officeart/2005/8/layout/vList5"/>
    <dgm:cxn modelId="{11C80596-4738-4F93-A629-EABC4886D155}" type="presOf" srcId="{69CC6789-3BF6-4855-A3F0-BE2404C98673}" destId="{40F9834C-4BA5-4EB8-9A3B-DA09D8C87F2C}" srcOrd="0" destOrd="0" presId="urn:microsoft.com/office/officeart/2005/8/layout/vList5"/>
    <dgm:cxn modelId="{3228B29C-3BCF-4A80-A856-5E3D06E4FCC3}" srcId="{2D7B123D-6968-4152-B930-360410BA7DE9}" destId="{69CC6789-3BF6-4855-A3F0-BE2404C98673}" srcOrd="3" destOrd="0" parTransId="{A50E3E7D-DCAF-44A3-9A15-5A41ACED48FB}" sibTransId="{956E8BE7-1966-43FA-BF87-5302043F9BB2}"/>
    <dgm:cxn modelId="{1EACEAAA-313D-4710-B301-F0BCD236F19A}" srcId="{2D7B123D-6968-4152-B930-360410BA7DE9}" destId="{8E0C1776-4A28-42FA-9118-6E6F113B6D75}" srcOrd="2" destOrd="0" parTransId="{6612F701-0C62-4A74-80D0-4100B08C60DD}" sibTransId="{FF404F6F-E453-4992-B6A0-153C6EFC5C1C}"/>
    <dgm:cxn modelId="{35E5AAB4-A417-4B40-BC49-576653CA150B}" type="presOf" srcId="{9D4360AB-E2D0-4DC5-820C-1126C8ED640F}" destId="{9581FE64-4889-4E21-A1DC-8223E34177CB}" srcOrd="0" destOrd="0" presId="urn:microsoft.com/office/officeart/2005/8/layout/vList5"/>
    <dgm:cxn modelId="{5066E5C4-B5FF-499B-B1E6-260FDF918C1D}" type="presOf" srcId="{2D7B123D-6968-4152-B930-360410BA7DE9}" destId="{EFBEA2B7-F3CC-47E2-B682-D881740BB010}" srcOrd="0" destOrd="0" presId="urn:microsoft.com/office/officeart/2005/8/layout/vList5"/>
    <dgm:cxn modelId="{69E32DC7-8702-43A0-8C67-5A0371FC9134}" srcId="{2D7B123D-6968-4152-B930-360410BA7DE9}" destId="{D2705652-5BB9-46D0-884D-EEB85410B869}" srcOrd="4" destOrd="0" parTransId="{7945064A-FFE0-4C5A-9EF3-207F76A15F6B}" sibTransId="{284A4FF4-B362-4ECB-AEA9-CF388698F7FF}"/>
    <dgm:cxn modelId="{6E5D97B3-B280-4074-ABD0-8DBB7727ECDE}" type="presParOf" srcId="{EFBEA2B7-F3CC-47E2-B682-D881740BB010}" destId="{9AD1EA5B-7FBB-497B-A43E-5E5BF152542E}" srcOrd="0" destOrd="0" presId="urn:microsoft.com/office/officeart/2005/8/layout/vList5"/>
    <dgm:cxn modelId="{9B2B9894-5AC4-452E-8195-CBA9A0094CD9}" type="presParOf" srcId="{9AD1EA5B-7FBB-497B-A43E-5E5BF152542E}" destId="{9581FE64-4889-4E21-A1DC-8223E34177CB}" srcOrd="0" destOrd="0" presId="urn:microsoft.com/office/officeart/2005/8/layout/vList5"/>
    <dgm:cxn modelId="{379DF1FB-9318-46E7-B7DC-D44D8E5DFD31}" type="presParOf" srcId="{EFBEA2B7-F3CC-47E2-B682-D881740BB010}" destId="{E0408F21-F684-410B-834D-F98CDD4AD42E}" srcOrd="1" destOrd="0" presId="urn:microsoft.com/office/officeart/2005/8/layout/vList5"/>
    <dgm:cxn modelId="{BBC432BF-8F4F-4C5A-871E-3B365DA52A7A}" type="presParOf" srcId="{EFBEA2B7-F3CC-47E2-B682-D881740BB010}" destId="{85ED6093-5331-4250-B43F-F03B4A90834A}" srcOrd="2" destOrd="0" presId="urn:microsoft.com/office/officeart/2005/8/layout/vList5"/>
    <dgm:cxn modelId="{46A4E0A2-D72C-4BC5-9785-5B66B93E7070}" type="presParOf" srcId="{85ED6093-5331-4250-B43F-F03B4A90834A}" destId="{3F7EACF7-B97C-4A13-B349-3957A3961481}" srcOrd="0" destOrd="0" presId="urn:microsoft.com/office/officeart/2005/8/layout/vList5"/>
    <dgm:cxn modelId="{262E65F2-5552-4DA8-B3E5-CAE1B3CC7816}" type="presParOf" srcId="{EFBEA2B7-F3CC-47E2-B682-D881740BB010}" destId="{857B1966-F6FF-4A34-8C8E-6ADE28BCD5F4}" srcOrd="3" destOrd="0" presId="urn:microsoft.com/office/officeart/2005/8/layout/vList5"/>
    <dgm:cxn modelId="{3963772D-15B0-47CF-9853-C9844CC1658D}" type="presParOf" srcId="{EFBEA2B7-F3CC-47E2-B682-D881740BB010}" destId="{DBFC0781-E486-458C-91F9-6A3ED8DFBBA2}" srcOrd="4" destOrd="0" presId="urn:microsoft.com/office/officeart/2005/8/layout/vList5"/>
    <dgm:cxn modelId="{99C9CC12-0A0D-4C37-AABB-0366A23FA2A2}" type="presParOf" srcId="{DBFC0781-E486-458C-91F9-6A3ED8DFBBA2}" destId="{447DF2F3-5EF5-44B3-BA79-E69C6FE973FC}" srcOrd="0" destOrd="0" presId="urn:microsoft.com/office/officeart/2005/8/layout/vList5"/>
    <dgm:cxn modelId="{8207A5DE-BFB9-454E-9E2F-31BFFC31234D}" type="presParOf" srcId="{EFBEA2B7-F3CC-47E2-B682-D881740BB010}" destId="{844B1360-BAC0-4481-9B57-D8721F7989EB}" srcOrd="5" destOrd="0" presId="urn:microsoft.com/office/officeart/2005/8/layout/vList5"/>
    <dgm:cxn modelId="{63A129DD-978F-4603-9D1E-EE7A0D228270}" type="presParOf" srcId="{EFBEA2B7-F3CC-47E2-B682-D881740BB010}" destId="{B0B2C9D5-C298-4293-A103-C74E9D4EB59E}" srcOrd="6" destOrd="0" presId="urn:microsoft.com/office/officeart/2005/8/layout/vList5"/>
    <dgm:cxn modelId="{13E0FCB4-91F4-4038-B8D0-2EE0934BA8A0}" type="presParOf" srcId="{B0B2C9D5-C298-4293-A103-C74E9D4EB59E}" destId="{40F9834C-4BA5-4EB8-9A3B-DA09D8C87F2C}" srcOrd="0" destOrd="0" presId="urn:microsoft.com/office/officeart/2005/8/layout/vList5"/>
    <dgm:cxn modelId="{C7DD169B-54C4-40F0-9DFA-77CA15C3CAE1}" type="presParOf" srcId="{EFBEA2B7-F3CC-47E2-B682-D881740BB010}" destId="{AFA026A7-8535-48A8-8D9D-48F2AB56AF0F}" srcOrd="7" destOrd="0" presId="urn:microsoft.com/office/officeart/2005/8/layout/vList5"/>
    <dgm:cxn modelId="{4B68D158-2FAA-43FB-8DD2-C1E9D1A65962}" type="presParOf" srcId="{EFBEA2B7-F3CC-47E2-B682-D881740BB010}" destId="{DE807AC2-972C-4894-9E8C-BFB93CC657D4}" srcOrd="8" destOrd="0" presId="urn:microsoft.com/office/officeart/2005/8/layout/vList5"/>
    <dgm:cxn modelId="{7CBD6F95-0B15-4FE2-8294-06364D9BFD7C}" type="presParOf" srcId="{DE807AC2-972C-4894-9E8C-BFB93CC657D4}" destId="{420CC860-8F6A-45B2-BEEC-B24649C402B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AA0DFF-90FB-4538-93BA-63D8635615C7}">
      <dsp:nvSpPr>
        <dsp:cNvPr id="0" name=""/>
        <dsp:cNvSpPr/>
      </dsp:nvSpPr>
      <dsp:spPr>
        <a:xfrm>
          <a:off x="0" y="4105454"/>
          <a:ext cx="5000124" cy="13475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Some </a:t>
          </a:r>
          <a:r>
            <a:rPr lang="en-US" sz="3100" kern="1200"/>
            <a:t>Tools to Creating </a:t>
          </a:r>
          <a:r>
            <a:rPr lang="en-US" sz="3100" kern="1200" dirty="0"/>
            <a:t>Space for Change</a:t>
          </a:r>
        </a:p>
      </dsp:txBody>
      <dsp:txXfrm>
        <a:off x="0" y="4105454"/>
        <a:ext cx="5000124" cy="1347501"/>
      </dsp:txXfrm>
    </dsp:sp>
    <dsp:sp modelId="{3AD58913-8C52-4F83-BF58-8D6E9A767933}">
      <dsp:nvSpPr>
        <dsp:cNvPr id="0" name=""/>
        <dsp:cNvSpPr/>
      </dsp:nvSpPr>
      <dsp:spPr>
        <a:xfrm rot="10800000">
          <a:off x="0" y="2053209"/>
          <a:ext cx="5000124" cy="2072457"/>
        </a:xfrm>
        <a:prstGeom prst="upArrowCallou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Ways Our Expectations and Perceptions Lead Us Astray</a:t>
          </a:r>
        </a:p>
      </dsp:txBody>
      <dsp:txXfrm rot="10800000">
        <a:off x="0" y="2053209"/>
        <a:ext cx="5000124" cy="1346620"/>
      </dsp:txXfrm>
    </dsp:sp>
    <dsp:sp modelId="{76DE7A03-3534-44EF-9B65-78F2D3BA9E08}">
      <dsp:nvSpPr>
        <dsp:cNvPr id="0" name=""/>
        <dsp:cNvSpPr/>
      </dsp:nvSpPr>
      <dsp:spPr>
        <a:xfrm rot="10800000">
          <a:off x="0" y="964"/>
          <a:ext cx="5000124" cy="2072457"/>
        </a:xfrm>
        <a:prstGeom prst="upArrowCallou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The Prediction Machine and How it Works</a:t>
          </a:r>
        </a:p>
      </dsp:txBody>
      <dsp:txXfrm rot="10800000">
        <a:off x="0" y="964"/>
        <a:ext cx="5000124" cy="13466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0BF98B-6490-4A35-90FE-0F44C0CF64D9}">
      <dsp:nvSpPr>
        <dsp:cNvPr id="0" name=""/>
        <dsp:cNvSpPr/>
      </dsp:nvSpPr>
      <dsp:spPr>
        <a:xfrm>
          <a:off x="402842" y="574"/>
          <a:ext cx="4194439" cy="2516663"/>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t>Happiness= Reality – Expectations.</a:t>
          </a:r>
        </a:p>
      </dsp:txBody>
      <dsp:txXfrm>
        <a:off x="402842" y="574"/>
        <a:ext cx="4194439" cy="2516663"/>
      </dsp:txXfrm>
    </dsp:sp>
    <dsp:sp modelId="{E38A0D2C-D64D-4800-B26E-B9C42D3CF220}">
      <dsp:nvSpPr>
        <dsp:cNvPr id="0" name=""/>
        <dsp:cNvSpPr/>
      </dsp:nvSpPr>
      <dsp:spPr>
        <a:xfrm>
          <a:off x="402842" y="2936681"/>
          <a:ext cx="4194439" cy="2516663"/>
        </a:xfrm>
        <a:prstGeom prst="rect">
          <a:avLst/>
        </a:prstGeom>
        <a:gradFill rotWithShape="0">
          <a:gsLst>
            <a:gs pos="0">
              <a:schemeClr val="accent5">
                <a:hueOff val="11883694"/>
                <a:satOff val="-60520"/>
                <a:lumOff val="11175"/>
                <a:alphaOff val="0"/>
                <a:shade val="51000"/>
                <a:satMod val="130000"/>
              </a:schemeClr>
            </a:gs>
            <a:gs pos="80000">
              <a:schemeClr val="accent5">
                <a:hueOff val="11883694"/>
                <a:satOff val="-60520"/>
                <a:lumOff val="11175"/>
                <a:alphaOff val="0"/>
                <a:shade val="93000"/>
                <a:satMod val="130000"/>
              </a:schemeClr>
            </a:gs>
            <a:gs pos="100000">
              <a:schemeClr val="accent5">
                <a:hueOff val="11883694"/>
                <a:satOff val="-60520"/>
                <a:lumOff val="1117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t>Suffering= Pain x Resistance</a:t>
          </a:r>
        </a:p>
      </dsp:txBody>
      <dsp:txXfrm>
        <a:off x="402842" y="2936681"/>
        <a:ext cx="4194439" cy="25166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546C4-DBC3-41FA-A3A5-FBE763D308D1}">
      <dsp:nvSpPr>
        <dsp:cNvPr id="0" name=""/>
        <dsp:cNvSpPr/>
      </dsp:nvSpPr>
      <dsp:spPr>
        <a:xfrm>
          <a:off x="294539" y="1144"/>
          <a:ext cx="2377122" cy="142627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Livin’ the Dream</a:t>
          </a:r>
        </a:p>
      </dsp:txBody>
      <dsp:txXfrm>
        <a:off x="294539" y="1144"/>
        <a:ext cx="2377122" cy="1426273"/>
      </dsp:txXfrm>
    </dsp:sp>
    <dsp:sp modelId="{5B5315F6-C018-4A08-A3DB-2F0902050D74}">
      <dsp:nvSpPr>
        <dsp:cNvPr id="0" name=""/>
        <dsp:cNvSpPr/>
      </dsp:nvSpPr>
      <dsp:spPr>
        <a:xfrm>
          <a:off x="2909374" y="1144"/>
          <a:ext cx="2377122" cy="1426273"/>
        </a:xfrm>
        <a:prstGeom prst="rect">
          <a:avLst/>
        </a:prstGeom>
        <a:solidFill>
          <a:schemeClr val="accent2">
            <a:hueOff val="2376105"/>
            <a:satOff val="-4586"/>
            <a:lumOff val="-5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Another Day in Paradise</a:t>
          </a:r>
        </a:p>
      </dsp:txBody>
      <dsp:txXfrm>
        <a:off x="2909374" y="1144"/>
        <a:ext cx="2377122" cy="1426273"/>
      </dsp:txXfrm>
    </dsp:sp>
    <dsp:sp modelId="{2E1204E1-CDAB-45F7-83C7-D5E9429A86A2}">
      <dsp:nvSpPr>
        <dsp:cNvPr id="0" name=""/>
        <dsp:cNvSpPr/>
      </dsp:nvSpPr>
      <dsp:spPr>
        <a:xfrm>
          <a:off x="5524209" y="1144"/>
          <a:ext cx="2377122" cy="1426273"/>
        </a:xfrm>
        <a:prstGeom prst="rect">
          <a:avLst/>
        </a:prstGeom>
        <a:solidFill>
          <a:schemeClr val="accent2">
            <a:hueOff val="4752211"/>
            <a:satOff val="-9171"/>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My Dad didn’t do any housework</a:t>
          </a:r>
        </a:p>
      </dsp:txBody>
      <dsp:txXfrm>
        <a:off x="5524209" y="1144"/>
        <a:ext cx="2377122" cy="1426273"/>
      </dsp:txXfrm>
    </dsp:sp>
    <dsp:sp modelId="{95C7E9FD-1EFE-40CA-B321-05CCD2306D35}">
      <dsp:nvSpPr>
        <dsp:cNvPr id="0" name=""/>
        <dsp:cNvSpPr/>
      </dsp:nvSpPr>
      <dsp:spPr>
        <a:xfrm>
          <a:off x="294539" y="1665130"/>
          <a:ext cx="2377122" cy="1426273"/>
        </a:xfrm>
        <a:prstGeom prst="rect">
          <a:avLst/>
        </a:prstGeom>
        <a:solidFill>
          <a:schemeClr val="accent2">
            <a:hueOff val="7128316"/>
            <a:satOff val="-13757"/>
            <a:lumOff val="-17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These Goldern Millennials and Everybody Gets a Trophy</a:t>
          </a:r>
        </a:p>
      </dsp:txBody>
      <dsp:txXfrm>
        <a:off x="294539" y="1665130"/>
        <a:ext cx="2377122" cy="1426273"/>
      </dsp:txXfrm>
    </dsp:sp>
    <dsp:sp modelId="{15638E4F-725F-475C-B0AF-11143B8C002A}">
      <dsp:nvSpPr>
        <dsp:cNvPr id="0" name=""/>
        <dsp:cNvSpPr/>
      </dsp:nvSpPr>
      <dsp:spPr>
        <a:xfrm>
          <a:off x="2909374" y="1665130"/>
          <a:ext cx="2377122" cy="1426273"/>
        </a:xfrm>
        <a:prstGeom prst="rect">
          <a:avLst/>
        </a:prstGeom>
        <a:solidFill>
          <a:schemeClr val="accent2">
            <a:hueOff val="9504422"/>
            <a:satOff val="-18343"/>
            <a:lumOff val="-23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These Goldern Baby Boomers Just Trying to Retire</a:t>
          </a:r>
        </a:p>
      </dsp:txBody>
      <dsp:txXfrm>
        <a:off x="2909374" y="1665130"/>
        <a:ext cx="2377122" cy="1426273"/>
      </dsp:txXfrm>
    </dsp:sp>
    <dsp:sp modelId="{3F56B036-8745-47BA-A8AE-9978DC0C4BAF}">
      <dsp:nvSpPr>
        <dsp:cNvPr id="0" name=""/>
        <dsp:cNvSpPr/>
      </dsp:nvSpPr>
      <dsp:spPr>
        <a:xfrm>
          <a:off x="5524209" y="1665130"/>
          <a:ext cx="2377122" cy="1426273"/>
        </a:xfrm>
        <a:prstGeom prst="rect">
          <a:avLst/>
        </a:prstGeom>
        <a:solidFill>
          <a:schemeClr val="accent2">
            <a:hueOff val="11880527"/>
            <a:satOff val="-22929"/>
            <a:lumOff val="-29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 Don’t Think ______ Woulda’ Done it This Way</a:t>
          </a:r>
        </a:p>
      </dsp:txBody>
      <dsp:txXfrm>
        <a:off x="5524209" y="1665130"/>
        <a:ext cx="2377122" cy="1426273"/>
      </dsp:txXfrm>
    </dsp:sp>
    <dsp:sp modelId="{9A9201B7-C714-4D05-BD0F-9DCFA1B25AC2}">
      <dsp:nvSpPr>
        <dsp:cNvPr id="0" name=""/>
        <dsp:cNvSpPr/>
      </dsp:nvSpPr>
      <dsp:spPr>
        <a:xfrm>
          <a:off x="294539" y="3329116"/>
          <a:ext cx="2377122" cy="1426273"/>
        </a:xfrm>
        <a:prstGeom prst="rect">
          <a:avLst/>
        </a:prstGeom>
        <a:solidFill>
          <a:schemeClr val="accent2">
            <a:hueOff val="14256632"/>
            <a:satOff val="-27514"/>
            <a:lumOff val="-353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I Don’t Do Technology</a:t>
          </a:r>
        </a:p>
      </dsp:txBody>
      <dsp:txXfrm>
        <a:off x="294539" y="3329116"/>
        <a:ext cx="2377122" cy="1426273"/>
      </dsp:txXfrm>
    </dsp:sp>
    <dsp:sp modelId="{6C1F674B-B45F-4BEA-9979-58F0A576F0DE}">
      <dsp:nvSpPr>
        <dsp:cNvPr id="0" name=""/>
        <dsp:cNvSpPr/>
      </dsp:nvSpPr>
      <dsp:spPr>
        <a:xfrm>
          <a:off x="2909374" y="3329116"/>
          <a:ext cx="2377122" cy="1426273"/>
        </a:xfrm>
        <a:prstGeom prst="rect">
          <a:avLst/>
        </a:prstGeom>
        <a:solidFill>
          <a:schemeClr val="accent2">
            <a:hueOff val="16632739"/>
            <a:satOff val="-32100"/>
            <a:lumOff val="-41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What happened to all the associates?</a:t>
          </a:r>
        </a:p>
      </dsp:txBody>
      <dsp:txXfrm>
        <a:off x="2909374" y="3329116"/>
        <a:ext cx="2377122" cy="1426273"/>
      </dsp:txXfrm>
    </dsp:sp>
    <dsp:sp modelId="{29864A88-A79F-43F4-954B-984B30B32DCD}">
      <dsp:nvSpPr>
        <dsp:cNvPr id="0" name=""/>
        <dsp:cNvSpPr/>
      </dsp:nvSpPr>
      <dsp:spPr>
        <a:xfrm>
          <a:off x="5524209" y="3329116"/>
          <a:ext cx="2377122" cy="1426273"/>
        </a:xfrm>
        <a:prstGeom prst="rect">
          <a:avLst/>
        </a:prstGeom>
        <a:solidFill>
          <a:schemeClr val="accent2">
            <a:hueOff val="19008843"/>
            <a:satOff val="-36686"/>
            <a:lumOff val="-47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 Just Want to Retire Before Things Get Any Crazier.</a:t>
          </a:r>
        </a:p>
      </dsp:txBody>
      <dsp:txXfrm>
        <a:off x="5524209" y="3329116"/>
        <a:ext cx="2377122" cy="14262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B91CE1-5AE8-41E2-B36D-7C35B7A896EE}">
      <dsp:nvSpPr>
        <dsp:cNvPr id="0" name=""/>
        <dsp:cNvSpPr/>
      </dsp:nvSpPr>
      <dsp:spPr>
        <a:xfrm>
          <a:off x="0" y="3771240"/>
          <a:ext cx="7886700" cy="247434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a:t>“Don’t attribute to malice something that can be simply explained by incompetence.”</a:t>
          </a:r>
        </a:p>
      </dsp:txBody>
      <dsp:txXfrm>
        <a:off x="0" y="3771240"/>
        <a:ext cx="7886700" cy="2474341"/>
      </dsp:txXfrm>
    </dsp:sp>
    <dsp:sp modelId="{0271D94E-A14C-4E35-85B4-95F9C57D207F}">
      <dsp:nvSpPr>
        <dsp:cNvPr id="0" name=""/>
        <dsp:cNvSpPr/>
      </dsp:nvSpPr>
      <dsp:spPr>
        <a:xfrm rot="10800000">
          <a:off x="0" y="2817"/>
          <a:ext cx="7886700" cy="3805537"/>
        </a:xfrm>
        <a:prstGeom prst="upArrowCallou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kern="1200"/>
            <a:t>Hanlon’s Razor</a:t>
          </a:r>
        </a:p>
      </dsp:txBody>
      <dsp:txXfrm rot="10800000">
        <a:off x="0" y="2817"/>
        <a:ext cx="7886700" cy="2472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C3E7D-504F-40BC-A0B8-5E2436951B93}">
      <dsp:nvSpPr>
        <dsp:cNvPr id="0" name=""/>
        <dsp:cNvSpPr/>
      </dsp:nvSpPr>
      <dsp:spPr>
        <a:xfrm>
          <a:off x="0" y="179916"/>
          <a:ext cx="2561209" cy="153672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Give Your Brain What it Needs</a:t>
          </a:r>
        </a:p>
      </dsp:txBody>
      <dsp:txXfrm>
        <a:off x="0" y="179916"/>
        <a:ext cx="2561209" cy="1536725"/>
      </dsp:txXfrm>
    </dsp:sp>
    <dsp:sp modelId="{3429D23C-CB1F-46E2-9580-3E106C0DE2B0}">
      <dsp:nvSpPr>
        <dsp:cNvPr id="0" name=""/>
        <dsp:cNvSpPr/>
      </dsp:nvSpPr>
      <dsp:spPr>
        <a:xfrm>
          <a:off x="2817330" y="179916"/>
          <a:ext cx="2561209" cy="1536725"/>
        </a:xfrm>
        <a:prstGeom prst="rect">
          <a:avLst/>
        </a:prstGeom>
        <a:solidFill>
          <a:schemeClr val="accent2">
            <a:hueOff val="3801769"/>
            <a:satOff val="-7337"/>
            <a:lumOff val="-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Make Observations Rather than Judgements</a:t>
          </a:r>
        </a:p>
      </dsp:txBody>
      <dsp:txXfrm>
        <a:off x="2817330" y="179916"/>
        <a:ext cx="2561209" cy="1536725"/>
      </dsp:txXfrm>
    </dsp:sp>
    <dsp:sp modelId="{4D16E2F3-AB1E-49B7-8335-791E20AE2C55}">
      <dsp:nvSpPr>
        <dsp:cNvPr id="0" name=""/>
        <dsp:cNvSpPr/>
      </dsp:nvSpPr>
      <dsp:spPr>
        <a:xfrm>
          <a:off x="5634661" y="179916"/>
          <a:ext cx="2561209" cy="1536725"/>
        </a:xfrm>
        <a:prstGeom prst="rect">
          <a:avLst/>
        </a:prstGeom>
        <a:solidFill>
          <a:schemeClr val="accent2">
            <a:hueOff val="7603537"/>
            <a:satOff val="-14674"/>
            <a:lumOff val="-18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Seek Out Counterfactuals</a:t>
          </a:r>
        </a:p>
      </dsp:txBody>
      <dsp:txXfrm>
        <a:off x="5634661" y="179916"/>
        <a:ext cx="2561209" cy="1536725"/>
      </dsp:txXfrm>
    </dsp:sp>
    <dsp:sp modelId="{6B9654BA-0949-436B-B091-82A7EED2A047}">
      <dsp:nvSpPr>
        <dsp:cNvPr id="0" name=""/>
        <dsp:cNvSpPr/>
      </dsp:nvSpPr>
      <dsp:spPr>
        <a:xfrm>
          <a:off x="0" y="1972762"/>
          <a:ext cx="2561209" cy="1536725"/>
        </a:xfrm>
        <a:prstGeom prst="rect">
          <a:avLst/>
        </a:prstGeom>
        <a:solidFill>
          <a:schemeClr val="accent2">
            <a:hueOff val="11405306"/>
            <a:satOff val="-22012"/>
            <a:lumOff val="-28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Change Predictions as You Gather Evidence</a:t>
          </a:r>
        </a:p>
      </dsp:txBody>
      <dsp:txXfrm>
        <a:off x="0" y="1972762"/>
        <a:ext cx="2561209" cy="1536725"/>
      </dsp:txXfrm>
    </dsp:sp>
    <dsp:sp modelId="{3B1A4B9B-D14D-45BF-9B33-52C46823BF30}">
      <dsp:nvSpPr>
        <dsp:cNvPr id="0" name=""/>
        <dsp:cNvSpPr/>
      </dsp:nvSpPr>
      <dsp:spPr>
        <a:xfrm>
          <a:off x="2817330" y="1972762"/>
          <a:ext cx="2561209" cy="1536725"/>
        </a:xfrm>
        <a:prstGeom prst="rect">
          <a:avLst/>
        </a:prstGeom>
        <a:solidFill>
          <a:schemeClr val="accent2">
            <a:hueOff val="15207075"/>
            <a:satOff val="-29349"/>
            <a:lumOff val="-37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Develop Empathy</a:t>
          </a:r>
        </a:p>
      </dsp:txBody>
      <dsp:txXfrm>
        <a:off x="2817330" y="1972762"/>
        <a:ext cx="2561209" cy="1536725"/>
      </dsp:txXfrm>
    </dsp:sp>
    <dsp:sp modelId="{37FB7411-FF72-4935-988F-98E0D158F127}">
      <dsp:nvSpPr>
        <dsp:cNvPr id="0" name=""/>
        <dsp:cNvSpPr/>
      </dsp:nvSpPr>
      <dsp:spPr>
        <a:xfrm>
          <a:off x="5634661" y="1972762"/>
          <a:ext cx="2561209" cy="1536725"/>
        </a:xfrm>
        <a:prstGeom prst="rect">
          <a:avLst/>
        </a:prstGeom>
        <a:solidFill>
          <a:schemeClr val="accent2">
            <a:hueOff val="19008843"/>
            <a:satOff val="-36686"/>
            <a:lumOff val="-47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Be Curious</a:t>
          </a:r>
        </a:p>
      </dsp:txBody>
      <dsp:txXfrm>
        <a:off x="5634661" y="1972762"/>
        <a:ext cx="2561209" cy="15367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1FE64-4889-4E21-A1DC-8223E34177CB}">
      <dsp:nvSpPr>
        <dsp:cNvPr id="0" name=""/>
        <dsp:cNvSpPr/>
      </dsp:nvSpPr>
      <dsp:spPr>
        <a:xfrm>
          <a:off x="2523743" y="1912"/>
          <a:ext cx="2839212" cy="83629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Breath</a:t>
          </a:r>
        </a:p>
      </dsp:txBody>
      <dsp:txXfrm>
        <a:off x="2564567" y="42736"/>
        <a:ext cx="2757564" cy="754644"/>
      </dsp:txXfrm>
    </dsp:sp>
    <dsp:sp modelId="{3F7EACF7-B97C-4A13-B349-3957A3961481}">
      <dsp:nvSpPr>
        <dsp:cNvPr id="0" name=""/>
        <dsp:cNvSpPr/>
      </dsp:nvSpPr>
      <dsp:spPr>
        <a:xfrm>
          <a:off x="2523743" y="880019"/>
          <a:ext cx="2839212" cy="836292"/>
        </a:xfrm>
        <a:prstGeom prst="roundRect">
          <a:avLst/>
        </a:prstGeom>
        <a:solidFill>
          <a:schemeClr val="accent5">
            <a:hueOff val="2970924"/>
            <a:satOff val="-15130"/>
            <a:lumOff val="27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Exercise</a:t>
          </a:r>
        </a:p>
      </dsp:txBody>
      <dsp:txXfrm>
        <a:off x="2564567" y="920843"/>
        <a:ext cx="2757564" cy="754644"/>
      </dsp:txXfrm>
    </dsp:sp>
    <dsp:sp modelId="{447DF2F3-5EF5-44B3-BA79-E69C6FE973FC}">
      <dsp:nvSpPr>
        <dsp:cNvPr id="0" name=""/>
        <dsp:cNvSpPr/>
      </dsp:nvSpPr>
      <dsp:spPr>
        <a:xfrm>
          <a:off x="2523743" y="1758125"/>
          <a:ext cx="2839212" cy="836292"/>
        </a:xfrm>
        <a:prstGeom prst="roundRect">
          <a:avLst/>
        </a:prstGeom>
        <a:solidFill>
          <a:schemeClr val="accent5">
            <a:hueOff val="5941847"/>
            <a:satOff val="-30260"/>
            <a:lumOff val="5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Habits and Routines (Process), but not Ruts</a:t>
          </a:r>
        </a:p>
      </dsp:txBody>
      <dsp:txXfrm>
        <a:off x="2564567" y="1798949"/>
        <a:ext cx="2757564" cy="754644"/>
      </dsp:txXfrm>
    </dsp:sp>
    <dsp:sp modelId="{40F9834C-4BA5-4EB8-9A3B-DA09D8C87F2C}">
      <dsp:nvSpPr>
        <dsp:cNvPr id="0" name=""/>
        <dsp:cNvSpPr/>
      </dsp:nvSpPr>
      <dsp:spPr>
        <a:xfrm>
          <a:off x="2523743" y="2636232"/>
          <a:ext cx="2839212" cy="836292"/>
        </a:xfrm>
        <a:prstGeom prst="roundRect">
          <a:avLst/>
        </a:prstGeom>
        <a:solidFill>
          <a:schemeClr val="accent5">
            <a:hueOff val="8912770"/>
            <a:satOff val="-45390"/>
            <a:lumOff val="83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Allow for Rest and Recovery</a:t>
          </a:r>
        </a:p>
      </dsp:txBody>
      <dsp:txXfrm>
        <a:off x="2564567" y="2677056"/>
        <a:ext cx="2757564" cy="754644"/>
      </dsp:txXfrm>
    </dsp:sp>
    <dsp:sp modelId="{420CC860-8F6A-45B2-BEEC-B24649C402B4}">
      <dsp:nvSpPr>
        <dsp:cNvPr id="0" name=""/>
        <dsp:cNvSpPr/>
      </dsp:nvSpPr>
      <dsp:spPr>
        <a:xfrm>
          <a:off x="2523743" y="3514339"/>
          <a:ext cx="2839212" cy="836292"/>
        </a:xfrm>
        <a:prstGeom prst="roundRect">
          <a:avLst/>
        </a:prstGeom>
        <a:solidFill>
          <a:schemeClr val="accent5">
            <a:hueOff val="11883694"/>
            <a:satOff val="-60520"/>
            <a:lumOff val="111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en-US" sz="2200" kern="1200"/>
            <a:t>Cultivate Awe</a:t>
          </a:r>
        </a:p>
      </dsp:txBody>
      <dsp:txXfrm>
        <a:off x="2564567" y="3555163"/>
        <a:ext cx="2757564" cy="754644"/>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0" y="3"/>
            <a:ext cx="3038475" cy="466725"/>
          </a:xfrm>
          <a:prstGeom prst="rect">
            <a:avLst/>
          </a:prstGeom>
        </p:spPr>
        <p:txBody>
          <a:bodyPr vert="horz" lIns="91440" tIns="45720" rIns="91440" bIns="45720" rtlCol="0"/>
          <a:lstStyle>
            <a:lvl1pPr algn="r">
              <a:defRPr sz="1200"/>
            </a:lvl1pPr>
          </a:lstStyle>
          <a:p>
            <a:fld id="{18B79353-2BB0-464B-A915-13359DEFF748}" type="datetimeFigureOut">
              <a:rPr lang="en-US" smtClean="0"/>
              <a:t>11/6/2024</a:t>
            </a:fld>
            <a:endParaRPr lang="en-US"/>
          </a:p>
        </p:txBody>
      </p:sp>
      <p:sp>
        <p:nvSpPr>
          <p:cNvPr id="4" name="Footer Placeholder 3"/>
          <p:cNvSpPr>
            <a:spLocks noGrp="1"/>
          </p:cNvSpPr>
          <p:nvPr>
            <p:ph type="ftr" sz="quarter" idx="2"/>
          </p:nvPr>
        </p:nvSpPr>
        <p:spPr>
          <a:xfrm>
            <a:off x="2"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0" y="8829677"/>
            <a:ext cx="3038475" cy="466725"/>
          </a:xfrm>
          <a:prstGeom prst="rect">
            <a:avLst/>
          </a:prstGeom>
        </p:spPr>
        <p:txBody>
          <a:bodyPr vert="horz" lIns="91440" tIns="45720" rIns="91440" bIns="45720" rtlCol="0" anchor="b"/>
          <a:lstStyle>
            <a:lvl1pPr algn="r">
              <a:defRPr sz="1200"/>
            </a:lvl1pPr>
          </a:lstStyle>
          <a:p>
            <a:fld id="{20DEC190-E9F7-4EE5-AAB1-16E88A6CB42B}" type="slidenum">
              <a:rPr lang="en-US" smtClean="0"/>
              <a:t>‹#›</a:t>
            </a:fld>
            <a:endParaRPr lang="en-US"/>
          </a:p>
        </p:txBody>
      </p:sp>
    </p:spTree>
    <p:extLst>
      <p:ext uri="{BB962C8B-B14F-4D97-AF65-F5344CB8AC3E}">
        <p14:creationId xmlns:p14="http://schemas.microsoft.com/office/powerpoint/2010/main" val="4243111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4B45319-D874-473B-A59C-94CBD6B6E5ED}" type="datetimeFigureOut">
              <a:rPr lang="en-US" smtClean="0"/>
              <a:t>11/6/2024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295E7C0-22B8-437A-88C1-0A1E93300CCB}" type="slidenum">
              <a:rPr lang="en-US" smtClean="0"/>
              <a:t>‹#›</a:t>
            </a:fld>
            <a:endParaRPr lang="en-US"/>
          </a:p>
        </p:txBody>
      </p:sp>
    </p:spTree>
    <p:extLst>
      <p:ext uri="{BB962C8B-B14F-4D97-AF65-F5344CB8AC3E}">
        <p14:creationId xmlns:p14="http://schemas.microsoft.com/office/powerpoint/2010/main" val="137367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psychologytoday.com/basics/depression"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psychologytoday.com/basics/adolescence" TargetMode="External"/><Relationship Id="rId4" Type="http://schemas.openxmlformats.org/officeDocument/2006/relationships/hyperlink" Target="https://www.psychologytoday.com/basics/resilience"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en.wikipedia.org/wiki/Lee_Atwater#cite_note-washington_post-11"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en.wikipedia.org/wiki/Lee_Atwater#cite_note-TNY20080505-41" TargetMode="External"/><Relationship Id="rId4" Type="http://schemas.openxmlformats.org/officeDocument/2006/relationships/hyperlink" Target="https://en.wikipedia.org/wiki/Life_(magazin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95E7C0-22B8-437A-88C1-0A1E93300CCB}" type="slidenum">
              <a:rPr lang="en-US" smtClean="0"/>
              <a:t>1</a:t>
            </a:fld>
            <a:endParaRPr lang="en-US"/>
          </a:p>
        </p:txBody>
      </p:sp>
    </p:spTree>
    <p:extLst>
      <p:ext uri="{BB962C8B-B14F-4D97-AF65-F5344CB8AC3E}">
        <p14:creationId xmlns:p14="http://schemas.microsoft.com/office/powerpoint/2010/main" val="39344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11</a:t>
            </a:fld>
            <a:endParaRPr lang="en-US"/>
          </a:p>
        </p:txBody>
      </p:sp>
    </p:spTree>
    <p:extLst>
      <p:ext uri="{BB962C8B-B14F-4D97-AF65-F5344CB8AC3E}">
        <p14:creationId xmlns:p14="http://schemas.microsoft.com/office/powerpoint/2010/main" val="187697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12</a:t>
            </a:fld>
            <a:endParaRPr lang="en-US"/>
          </a:p>
        </p:txBody>
      </p:sp>
    </p:spTree>
    <p:extLst>
      <p:ext uri="{BB962C8B-B14F-4D97-AF65-F5344CB8AC3E}">
        <p14:creationId xmlns:p14="http://schemas.microsoft.com/office/powerpoint/2010/main" val="356957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Uniqueness</a:t>
            </a:r>
          </a:p>
          <a:p>
            <a:r>
              <a:rPr lang="en-US" dirty="0"/>
              <a:t>Seek and Present Information </a:t>
            </a:r>
          </a:p>
          <a:p>
            <a:r>
              <a:rPr lang="en-US" dirty="0"/>
              <a:t>Work on Your Own/Compete</a:t>
            </a:r>
          </a:p>
          <a:p>
            <a:r>
              <a:rPr lang="en-US" dirty="0"/>
              <a:t>Avoid Risk and Find Certainty</a:t>
            </a:r>
          </a:p>
          <a:p>
            <a:r>
              <a:rPr lang="en-US" dirty="0"/>
              <a:t>Think </a:t>
            </a:r>
            <a:r>
              <a:rPr lang="en-US" dirty="0" err="1"/>
              <a:t>Criticially</a:t>
            </a:r>
            <a:r>
              <a:rPr lang="en-US" dirty="0"/>
              <a:t> (With Skepticism, Pessimism)</a:t>
            </a:r>
          </a:p>
          <a:p>
            <a:r>
              <a:rPr lang="en-US" dirty="0"/>
              <a:t>Follow the Rules/Conform</a:t>
            </a:r>
          </a:p>
          <a:p>
            <a:r>
              <a:rPr lang="en-US" dirty="0"/>
              <a:t>Play it Safe</a:t>
            </a:r>
          </a:p>
          <a:p>
            <a:endParaRPr lang="en-US" dirty="0"/>
          </a:p>
        </p:txBody>
      </p:sp>
      <p:sp>
        <p:nvSpPr>
          <p:cNvPr id="4" name="Slide Number Placeholder 3"/>
          <p:cNvSpPr>
            <a:spLocks noGrp="1"/>
          </p:cNvSpPr>
          <p:nvPr>
            <p:ph type="sldNum" sz="quarter" idx="10"/>
          </p:nvPr>
        </p:nvSpPr>
        <p:spPr/>
        <p:txBody>
          <a:bodyPr/>
          <a:lstStyle/>
          <a:p>
            <a:fld id="{1295E7C0-22B8-437A-88C1-0A1E93300CCB}" type="slidenum">
              <a:rPr lang="en-US" smtClean="0"/>
              <a:t>13</a:t>
            </a:fld>
            <a:endParaRPr lang="en-US"/>
          </a:p>
        </p:txBody>
      </p:sp>
    </p:spTree>
    <p:extLst>
      <p:ext uri="{BB962C8B-B14F-4D97-AF65-F5344CB8AC3E}">
        <p14:creationId xmlns:p14="http://schemas.microsoft.com/office/powerpoint/2010/main" val="107366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14</a:t>
            </a:fld>
            <a:endParaRPr lang="en-US"/>
          </a:p>
        </p:txBody>
      </p:sp>
    </p:spTree>
    <p:extLst>
      <p:ext uri="{BB962C8B-B14F-4D97-AF65-F5344CB8AC3E}">
        <p14:creationId xmlns:p14="http://schemas.microsoft.com/office/powerpoint/2010/main" val="263440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15</a:t>
            </a:fld>
            <a:endParaRPr lang="en-US"/>
          </a:p>
        </p:txBody>
      </p:sp>
    </p:spTree>
    <p:extLst>
      <p:ext uri="{BB962C8B-B14F-4D97-AF65-F5344CB8AC3E}">
        <p14:creationId xmlns:p14="http://schemas.microsoft.com/office/powerpoint/2010/main" val="3616686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Variable rewards</a:t>
            </a:r>
          </a:p>
          <a:p>
            <a:r>
              <a:rPr lang="en-US" dirty="0"/>
              <a:t>Hedonic treadmill</a:t>
            </a:r>
          </a:p>
          <a:p>
            <a:r>
              <a:rPr lang="en-US" dirty="0"/>
              <a:t>Sugar, salt, fat</a:t>
            </a:r>
          </a:p>
          <a:p>
            <a:endParaRPr lang="en-US" dirty="0"/>
          </a:p>
        </p:txBody>
      </p:sp>
      <p:sp>
        <p:nvSpPr>
          <p:cNvPr id="4" name="Slide Number Placeholder 3"/>
          <p:cNvSpPr>
            <a:spLocks noGrp="1"/>
          </p:cNvSpPr>
          <p:nvPr>
            <p:ph type="sldNum" sz="quarter" idx="10"/>
          </p:nvPr>
        </p:nvSpPr>
        <p:spPr/>
        <p:txBody>
          <a:bodyPr/>
          <a:lstStyle/>
          <a:p>
            <a:fld id="{1295E7C0-22B8-437A-88C1-0A1E93300CCB}" type="slidenum">
              <a:rPr lang="en-US" smtClean="0"/>
              <a:t>16</a:t>
            </a:fld>
            <a:endParaRPr lang="en-US"/>
          </a:p>
        </p:txBody>
      </p:sp>
    </p:spTree>
    <p:extLst>
      <p:ext uri="{BB962C8B-B14F-4D97-AF65-F5344CB8AC3E}">
        <p14:creationId xmlns:p14="http://schemas.microsoft.com/office/powerpoint/2010/main" val="32658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95E7C0-22B8-437A-88C1-0A1E93300CCB}" type="slidenum">
              <a:rPr lang="en-US" smtClean="0"/>
              <a:t>17</a:t>
            </a:fld>
            <a:endParaRPr lang="en-US"/>
          </a:p>
        </p:txBody>
      </p:sp>
    </p:spTree>
    <p:extLst>
      <p:ext uri="{BB962C8B-B14F-4D97-AF65-F5344CB8AC3E}">
        <p14:creationId xmlns:p14="http://schemas.microsoft.com/office/powerpoint/2010/main" val="3950157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Money,</a:t>
            </a:r>
            <a:r>
              <a:rPr lang="en-US" baseline="0" dirty="0"/>
              <a:t> power, pleasure, status/belonging</a:t>
            </a:r>
            <a:endParaRPr lang="en-US" dirty="0"/>
          </a:p>
        </p:txBody>
      </p:sp>
      <p:sp>
        <p:nvSpPr>
          <p:cNvPr id="4" name="Slide Number Placeholder 3"/>
          <p:cNvSpPr>
            <a:spLocks noGrp="1"/>
          </p:cNvSpPr>
          <p:nvPr>
            <p:ph type="sldNum" sz="quarter" idx="10"/>
          </p:nvPr>
        </p:nvSpPr>
        <p:spPr/>
        <p:txBody>
          <a:bodyPr/>
          <a:lstStyle/>
          <a:p>
            <a:fld id="{1295E7C0-22B8-437A-88C1-0A1E93300CCB}" type="slidenum">
              <a:rPr lang="en-US" smtClean="0"/>
              <a:t>18</a:t>
            </a:fld>
            <a:endParaRPr lang="en-US"/>
          </a:p>
        </p:txBody>
      </p:sp>
    </p:spTree>
    <p:extLst>
      <p:ext uri="{BB962C8B-B14F-4D97-AF65-F5344CB8AC3E}">
        <p14:creationId xmlns:p14="http://schemas.microsoft.com/office/powerpoint/2010/main" val="3897734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Pleasurable, threatening, novel</a:t>
            </a:r>
          </a:p>
        </p:txBody>
      </p:sp>
      <p:sp>
        <p:nvSpPr>
          <p:cNvPr id="4" name="Slide Number Placeholder 3"/>
          <p:cNvSpPr>
            <a:spLocks noGrp="1"/>
          </p:cNvSpPr>
          <p:nvPr>
            <p:ph type="sldNum" sz="quarter" idx="10"/>
          </p:nvPr>
        </p:nvSpPr>
        <p:spPr/>
        <p:txBody>
          <a:bodyPr/>
          <a:lstStyle/>
          <a:p>
            <a:fld id="{1295E7C0-22B8-437A-88C1-0A1E93300CCB}" type="slidenum">
              <a:rPr lang="en-US" smtClean="0"/>
              <a:t>19</a:t>
            </a:fld>
            <a:endParaRPr lang="en-US"/>
          </a:p>
        </p:txBody>
      </p:sp>
    </p:spTree>
    <p:extLst>
      <p:ext uri="{BB962C8B-B14F-4D97-AF65-F5344CB8AC3E}">
        <p14:creationId xmlns:p14="http://schemas.microsoft.com/office/powerpoint/2010/main" val="224682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20</a:t>
            </a:fld>
            <a:endParaRPr lang="en-US"/>
          </a:p>
        </p:txBody>
      </p:sp>
    </p:spTree>
    <p:extLst>
      <p:ext uri="{BB962C8B-B14F-4D97-AF65-F5344CB8AC3E}">
        <p14:creationId xmlns:p14="http://schemas.microsoft.com/office/powerpoint/2010/main" val="1666332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didn’t come down here to change your mind</a:t>
            </a:r>
            <a:r>
              <a:rPr lang="en-US" baseline="0" dirty="0"/>
              <a:t> about anything, but to ease my own mind about everything.</a:t>
            </a:r>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2</a:t>
            </a:fld>
            <a:endParaRPr lang="en-US"/>
          </a:p>
        </p:txBody>
      </p:sp>
    </p:spTree>
    <p:extLst>
      <p:ext uri="{BB962C8B-B14F-4D97-AF65-F5344CB8AC3E}">
        <p14:creationId xmlns:p14="http://schemas.microsoft.com/office/powerpoint/2010/main" val="38760290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21</a:t>
            </a:fld>
            <a:endParaRPr lang="en-US"/>
          </a:p>
        </p:txBody>
      </p:sp>
    </p:spTree>
    <p:extLst>
      <p:ext uri="{BB962C8B-B14F-4D97-AF65-F5344CB8AC3E}">
        <p14:creationId xmlns:p14="http://schemas.microsoft.com/office/powerpoint/2010/main" val="1690247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22</a:t>
            </a:fld>
            <a:endParaRPr lang="en-US"/>
          </a:p>
        </p:txBody>
      </p:sp>
    </p:spTree>
    <p:extLst>
      <p:ext uri="{BB962C8B-B14F-4D97-AF65-F5344CB8AC3E}">
        <p14:creationId xmlns:p14="http://schemas.microsoft.com/office/powerpoint/2010/main" val="2621006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23</a:t>
            </a:fld>
            <a:endParaRPr lang="en-US"/>
          </a:p>
        </p:txBody>
      </p:sp>
    </p:spTree>
    <p:extLst>
      <p:ext uri="{BB962C8B-B14F-4D97-AF65-F5344CB8AC3E}">
        <p14:creationId xmlns:p14="http://schemas.microsoft.com/office/powerpoint/2010/main" val="2361946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a:t>
            </a:r>
            <a:r>
              <a:rPr lang="en-US" baseline="0" dirty="0"/>
              <a:t> mean that understanding emotions and dealing with them are the keys.</a:t>
            </a:r>
            <a:endParaRPr lang="en-US" dirty="0"/>
          </a:p>
        </p:txBody>
      </p:sp>
      <p:sp>
        <p:nvSpPr>
          <p:cNvPr id="4" name="Slide Number Placeholder 3"/>
          <p:cNvSpPr>
            <a:spLocks noGrp="1"/>
          </p:cNvSpPr>
          <p:nvPr>
            <p:ph type="sldNum" sz="quarter" idx="10"/>
          </p:nvPr>
        </p:nvSpPr>
        <p:spPr/>
        <p:txBody>
          <a:bodyPr/>
          <a:lstStyle/>
          <a:p>
            <a:fld id="{1295E7C0-22B8-437A-88C1-0A1E93300CCB}" type="slidenum">
              <a:rPr lang="en-US" smtClean="0"/>
              <a:t>24</a:t>
            </a:fld>
            <a:endParaRPr lang="en-US"/>
          </a:p>
        </p:txBody>
      </p:sp>
    </p:spTree>
    <p:extLst>
      <p:ext uri="{BB962C8B-B14F-4D97-AF65-F5344CB8AC3E}">
        <p14:creationId xmlns:p14="http://schemas.microsoft.com/office/powerpoint/2010/main" val="1027984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Interferes with learning and memory </a:t>
            </a:r>
          </a:p>
          <a:p>
            <a:r>
              <a:rPr lang="en-US" dirty="0"/>
              <a:t>lower immune function and bone density</a:t>
            </a:r>
          </a:p>
          <a:p>
            <a:r>
              <a:rPr lang="en-US" dirty="0"/>
              <a:t>increased weight gain, blood pressure, cholesterol, heart disease</a:t>
            </a:r>
          </a:p>
          <a:p>
            <a:r>
              <a:rPr lang="en-US" dirty="0"/>
              <a:t>increase risk for </a:t>
            </a:r>
            <a:r>
              <a:rPr lang="en-US" dirty="0">
                <a:hlinkClick r:id="rId3" tooltip="Psychology Today looks at depression"/>
              </a:rPr>
              <a:t>depression</a:t>
            </a:r>
            <a:r>
              <a:rPr lang="en-US" dirty="0"/>
              <a:t>, mental illness, and lower life expectancy. </a:t>
            </a:r>
          </a:p>
          <a:p>
            <a:r>
              <a:rPr lang="en-US" dirty="0"/>
              <a:t>potential trigger for mental illness and decreased </a:t>
            </a:r>
            <a:r>
              <a:rPr lang="en-US" dirty="0">
                <a:hlinkClick r:id="rId4" tooltip="Psychology Today looks at resilience"/>
              </a:rPr>
              <a:t>resilience</a:t>
            </a:r>
            <a:r>
              <a:rPr lang="en-US" dirty="0"/>
              <a:t>—especially in </a:t>
            </a:r>
            <a:r>
              <a:rPr lang="en-US" dirty="0">
                <a:hlinkClick r:id="rId5" tooltip="Psychology Today looks at adolescence"/>
              </a:rPr>
              <a:t>adolescence</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25</a:t>
            </a:fld>
            <a:endParaRPr lang="en-US"/>
          </a:p>
        </p:txBody>
      </p:sp>
    </p:spTree>
    <p:extLst>
      <p:ext uri="{BB962C8B-B14F-4D97-AF65-F5344CB8AC3E}">
        <p14:creationId xmlns:p14="http://schemas.microsoft.com/office/powerpoint/2010/main" val="2330984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to </a:t>
            </a:r>
            <a:r>
              <a:rPr lang="en-US" dirty="0" err="1"/>
              <a:t>Think</a:t>
            </a:r>
            <a:r>
              <a:rPr lang="en-US" sz="1200" dirty="0" err="1"/>
              <a:t>Capability</a:t>
            </a:r>
            <a:r>
              <a:rPr lang="en-US" sz="1200" dirty="0"/>
              <a:t> to Manage Emotion</a:t>
            </a:r>
          </a:p>
          <a:p>
            <a:r>
              <a:rPr lang="en-US" sz="1200" dirty="0"/>
              <a:t>Space to Respond (Rather Than React)</a:t>
            </a:r>
          </a:p>
          <a:p>
            <a:r>
              <a:rPr lang="en-US" sz="1200" dirty="0"/>
              <a:t>Context/Awareness</a:t>
            </a:r>
          </a:p>
          <a:p>
            <a:r>
              <a:rPr lang="en-US" sz="1200" dirty="0"/>
              <a:t>Cooperation/Collaboration/Communication (Listening)</a:t>
            </a:r>
          </a:p>
          <a:p>
            <a:r>
              <a:rPr lang="en-US" sz="1200" dirty="0"/>
              <a:t>The Willingness to Change (Curiosity, Creativity)</a:t>
            </a:r>
          </a:p>
          <a:p>
            <a:pPr defTabSz="876053">
              <a:defRPr/>
            </a:pPr>
            <a:endParaRPr lang="en-US" dirty="0"/>
          </a:p>
          <a:p>
            <a:pPr defTabSz="876053">
              <a:defRPr/>
            </a:pPr>
            <a:endParaRPr lang="en-US" dirty="0"/>
          </a:p>
          <a:p>
            <a:pPr defTabSz="876053">
              <a:defRPr/>
            </a:pPr>
            <a:endParaRPr lang="en-US" dirty="0"/>
          </a:p>
          <a:p>
            <a:pPr defTabSz="876053">
              <a:defRPr/>
            </a:pPr>
            <a:r>
              <a:rPr lang="en-US" dirty="0"/>
              <a:t>(We all got holes to fill, and them holes are all that’s real . . .)</a:t>
            </a:r>
          </a:p>
          <a:p>
            <a:pPr defTabSz="876053">
              <a:defRPr/>
            </a:pPr>
            <a:endParaRPr lang="en-US" dirty="0"/>
          </a:p>
          <a:p>
            <a:pPr defTabSz="876053">
              <a:defRPr/>
            </a:pPr>
            <a:r>
              <a:rPr lang="en-US" dirty="0"/>
              <a:t>(Turn Off The Brain)</a:t>
            </a:r>
          </a:p>
          <a:p>
            <a:pPr defTabSz="876053">
              <a:defRPr/>
            </a:pPr>
            <a:endParaRPr lang="en-US" dirty="0"/>
          </a:p>
          <a:p>
            <a:pPr defTabSz="876053">
              <a:defRPr/>
            </a:pPr>
            <a:r>
              <a:rPr lang="en-US" dirty="0"/>
              <a:t>A Reminder from Time to Time that Things Are Relatively Easy</a:t>
            </a:r>
          </a:p>
          <a:p>
            <a:pPr defTabSz="876053">
              <a:defRPr/>
            </a:pPr>
            <a:endParaRPr lang="en-US" dirty="0"/>
          </a:p>
          <a:p>
            <a:pPr defTabSz="876053">
              <a:defRPr/>
            </a:pPr>
            <a:endParaRPr lang="en-US" dirty="0"/>
          </a:p>
          <a:p>
            <a:pPr defTabSz="876053">
              <a:defRPr/>
            </a:pPr>
            <a:endParaRPr lang="en-US" dirty="0"/>
          </a:p>
          <a:p>
            <a:pPr defTabSz="876053">
              <a:defRPr/>
            </a:pPr>
            <a:r>
              <a:rPr lang="en-US" dirty="0"/>
              <a:t>(Why Do You Need Space?- Creativity-Risk-Vulnerability)</a:t>
            </a:r>
          </a:p>
          <a:p>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26</a:t>
            </a:fld>
            <a:endParaRPr lang="en-US"/>
          </a:p>
        </p:txBody>
      </p:sp>
    </p:spTree>
    <p:extLst>
      <p:ext uri="{BB962C8B-B14F-4D97-AF65-F5344CB8AC3E}">
        <p14:creationId xmlns:p14="http://schemas.microsoft.com/office/powerpoint/2010/main" val="3993400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“problem solvers”, but often </a:t>
            </a:r>
          </a:p>
          <a:p>
            <a:r>
              <a:rPr lang="en-US" dirty="0"/>
              <a:t>unaware of the problem (especially when the problem is us) </a:t>
            </a:r>
          </a:p>
          <a:p>
            <a:r>
              <a:rPr lang="en-US" dirty="0"/>
              <a:t>Unaware of any clue how to solve it;</a:t>
            </a:r>
          </a:p>
          <a:p>
            <a:r>
              <a:rPr lang="en-US" dirty="0"/>
              <a:t>But absolutely certain that we do know or unwilling to admit otherwise.</a:t>
            </a:r>
          </a:p>
          <a:p>
            <a:endParaRPr lang="en-US" dirty="0"/>
          </a:p>
          <a:p>
            <a:r>
              <a:rPr lang="en-US" dirty="0"/>
              <a:t>Most of us live mindlessly all of the time- </a:t>
            </a:r>
          </a:p>
          <a:p>
            <a:r>
              <a:rPr lang="en-US" dirty="0"/>
              <a:t>Using the Tools We Have means we don't see the whole picture and miss what is right in front of us</a:t>
            </a:r>
          </a:p>
          <a:p>
            <a:endParaRPr lang="en-US" dirty="0"/>
          </a:p>
          <a:p>
            <a:r>
              <a:rPr lang="en-US" dirty="0"/>
              <a:t>Not there and not there</a:t>
            </a:r>
            <a:r>
              <a:rPr lang="en-US" baseline="0" dirty="0"/>
              <a:t> to know we are not there</a:t>
            </a:r>
            <a:endParaRPr lang="en-US" dirty="0"/>
          </a:p>
          <a:p>
            <a:endParaRPr lang="en-US" dirty="0"/>
          </a:p>
          <a:p>
            <a:endParaRPr lang="en-US" dirty="0"/>
          </a:p>
          <a:p>
            <a:r>
              <a:rPr lang="en-US" dirty="0"/>
              <a:t>You</a:t>
            </a:r>
            <a:r>
              <a:rPr lang="en-US" baseline="0" dirty="0"/>
              <a:t> are Not So Smart (False Consensus) – Lee Ross- believing that from situation to the next, people are more likely to do things or see the world the way we do. Ambiguity, doubt.</a:t>
            </a:r>
          </a:p>
          <a:p>
            <a:endParaRPr lang="en-US" baseline="0" dirty="0"/>
          </a:p>
          <a:p>
            <a:pPr lvl="1"/>
            <a:r>
              <a:rPr lang="en-US" sz="1900" dirty="0"/>
              <a:t>we don't perceive everything that is important.</a:t>
            </a:r>
          </a:p>
          <a:p>
            <a:pPr lvl="1"/>
            <a:r>
              <a:rPr lang="en-US" sz="1900" dirty="0"/>
              <a:t>Our brains and emotions don’t always make sense of the world</a:t>
            </a:r>
          </a:p>
          <a:p>
            <a:endParaRPr lang="en-US" baseline="0" dirty="0"/>
          </a:p>
          <a:p>
            <a:endParaRPr lang="en-US" baseline="0" dirty="0"/>
          </a:p>
          <a:p>
            <a:r>
              <a:rPr lang="en-US" baseline="0" dirty="0"/>
              <a:t>Naïve realism</a:t>
            </a:r>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27</a:t>
            </a:fld>
            <a:endParaRPr lang="en-US"/>
          </a:p>
        </p:txBody>
      </p:sp>
    </p:spTree>
    <p:extLst>
      <p:ext uri="{BB962C8B-B14F-4D97-AF65-F5344CB8AC3E}">
        <p14:creationId xmlns:p14="http://schemas.microsoft.com/office/powerpoint/2010/main" val="3598555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belief, impatience, urgency, greed, lust</a:t>
            </a:r>
          </a:p>
        </p:txBody>
      </p:sp>
      <p:sp>
        <p:nvSpPr>
          <p:cNvPr id="4" name="Slide Number Placeholder 3"/>
          <p:cNvSpPr>
            <a:spLocks noGrp="1"/>
          </p:cNvSpPr>
          <p:nvPr>
            <p:ph type="sldNum" sz="quarter" idx="10"/>
          </p:nvPr>
        </p:nvSpPr>
        <p:spPr/>
        <p:txBody>
          <a:bodyPr/>
          <a:lstStyle/>
          <a:p>
            <a:fld id="{1295E7C0-22B8-437A-88C1-0A1E93300CCB}" type="slidenum">
              <a:rPr lang="en-US" smtClean="0"/>
              <a:t>28</a:t>
            </a:fld>
            <a:endParaRPr lang="en-US"/>
          </a:p>
        </p:txBody>
      </p:sp>
    </p:spTree>
    <p:extLst>
      <p:ext uri="{BB962C8B-B14F-4D97-AF65-F5344CB8AC3E}">
        <p14:creationId xmlns:p14="http://schemas.microsoft.com/office/powerpoint/2010/main" val="1433430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29</a:t>
            </a:fld>
            <a:endParaRPr lang="en-US"/>
          </a:p>
        </p:txBody>
      </p:sp>
    </p:spTree>
    <p:extLst>
      <p:ext uri="{BB962C8B-B14F-4D97-AF65-F5344CB8AC3E}">
        <p14:creationId xmlns:p14="http://schemas.microsoft.com/office/powerpoint/2010/main" val="2195115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30</a:t>
            </a:fld>
            <a:endParaRPr lang="en-US"/>
          </a:p>
        </p:txBody>
      </p:sp>
    </p:spTree>
    <p:extLst>
      <p:ext uri="{BB962C8B-B14F-4D97-AF65-F5344CB8AC3E}">
        <p14:creationId xmlns:p14="http://schemas.microsoft.com/office/powerpoint/2010/main" val="45501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3</a:t>
            </a:fld>
            <a:endParaRPr lang="en-US"/>
          </a:p>
        </p:txBody>
      </p:sp>
    </p:spTree>
    <p:extLst>
      <p:ext uri="{BB962C8B-B14F-4D97-AF65-F5344CB8AC3E}">
        <p14:creationId xmlns:p14="http://schemas.microsoft.com/office/powerpoint/2010/main" val="1595142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blind spots the prediction</a:t>
            </a:r>
            <a:r>
              <a:rPr lang="en-US" baseline="0" dirty="0"/>
              <a:t> machine creates</a:t>
            </a:r>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31</a:t>
            </a:fld>
            <a:endParaRPr lang="en-US"/>
          </a:p>
        </p:txBody>
      </p:sp>
    </p:spTree>
    <p:extLst>
      <p:ext uri="{BB962C8B-B14F-4D97-AF65-F5344CB8AC3E}">
        <p14:creationId xmlns:p14="http://schemas.microsoft.com/office/powerpoint/2010/main" val="2336676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32</a:t>
            </a:fld>
            <a:endParaRPr lang="en-US"/>
          </a:p>
        </p:txBody>
      </p:sp>
    </p:spTree>
    <p:extLst>
      <p:ext uri="{BB962C8B-B14F-4D97-AF65-F5344CB8AC3E}">
        <p14:creationId xmlns:p14="http://schemas.microsoft.com/office/powerpoint/2010/main" val="2992697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33</a:t>
            </a:fld>
            <a:endParaRPr lang="en-US"/>
          </a:p>
        </p:txBody>
      </p:sp>
    </p:spTree>
    <p:extLst>
      <p:ext uri="{BB962C8B-B14F-4D97-AF65-F5344CB8AC3E}">
        <p14:creationId xmlns:p14="http://schemas.microsoft.com/office/powerpoint/2010/main" val="368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34</a:t>
            </a:fld>
            <a:endParaRPr lang="en-US"/>
          </a:p>
        </p:txBody>
      </p:sp>
    </p:spTree>
    <p:extLst>
      <p:ext uri="{BB962C8B-B14F-4D97-AF65-F5344CB8AC3E}">
        <p14:creationId xmlns:p14="http://schemas.microsoft.com/office/powerpoint/2010/main" val="6246450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35</a:t>
            </a:fld>
            <a:endParaRPr lang="en-US"/>
          </a:p>
        </p:txBody>
      </p:sp>
    </p:spTree>
    <p:extLst>
      <p:ext uri="{BB962C8B-B14F-4D97-AF65-F5344CB8AC3E}">
        <p14:creationId xmlns:p14="http://schemas.microsoft.com/office/powerpoint/2010/main" val="21607647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Less evaluative of other people; feel unique but recognize that everyone is also unique; ability to take risks.</a:t>
            </a:r>
          </a:p>
          <a:p>
            <a:pPr lvl="0"/>
            <a:endParaRPr lang="en-US" dirty="0"/>
          </a:p>
          <a:p>
            <a:pPr lvl="0"/>
            <a:r>
              <a:rPr lang="en-US" dirty="0"/>
              <a:t>Situational rather than personality-based.</a:t>
            </a:r>
          </a:p>
          <a:p>
            <a:pPr lvl="0"/>
            <a:endParaRPr lang="en-US" dirty="0"/>
          </a:p>
          <a:p>
            <a:pPr defTabSz="931774" eaLnBrk="0" fontAlgn="base" hangingPunct="0">
              <a:spcBef>
                <a:spcPct val="30000"/>
              </a:spcBef>
              <a:spcAft>
                <a:spcPct val="0"/>
              </a:spcAft>
              <a:defRPr/>
            </a:pPr>
            <a:r>
              <a:rPr lang="en-US" dirty="0"/>
              <a:t>(When You notice Things about yourself, you notice things about others) (opposite of projection).</a:t>
            </a:r>
          </a:p>
          <a:p>
            <a:pPr lvl="0"/>
            <a:endParaRPr lang="en-US" dirty="0"/>
          </a:p>
          <a:p>
            <a:pPr lvl="0"/>
            <a:r>
              <a:rPr lang="en-US" dirty="0"/>
              <a:t>Gets you off your back foot and in a posture of being ready to actively solve problems and create possibilities</a:t>
            </a:r>
          </a:p>
          <a:p>
            <a:pPr lvl="0"/>
            <a:r>
              <a:rPr lang="en-US" dirty="0"/>
              <a:t>David Allen and the open loop.</a:t>
            </a:r>
          </a:p>
          <a:p>
            <a:pPr lvl="0"/>
            <a:endParaRPr lang="en-US" dirty="0"/>
          </a:p>
          <a:p>
            <a:pPr lvl="0"/>
            <a:r>
              <a:rPr lang="en-US" dirty="0"/>
              <a:t>Hard not</a:t>
            </a:r>
            <a:r>
              <a:rPr lang="en-US" baseline="0" dirty="0"/>
              <a:t> to be humble when you see the way your brain works.</a:t>
            </a:r>
            <a:endParaRPr lang="en-US" dirty="0"/>
          </a:p>
          <a:p>
            <a:pPr lvl="2"/>
            <a:endParaRPr lang="en-US" dirty="0"/>
          </a:p>
          <a:p>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36</a:t>
            </a:fld>
            <a:endParaRPr lang="en-US"/>
          </a:p>
        </p:txBody>
      </p:sp>
    </p:spTree>
    <p:extLst>
      <p:ext uri="{BB962C8B-B14F-4D97-AF65-F5344CB8AC3E}">
        <p14:creationId xmlns:p14="http://schemas.microsoft.com/office/powerpoint/2010/main" val="1902302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37</a:t>
            </a:fld>
            <a:endParaRPr lang="en-US"/>
          </a:p>
        </p:txBody>
      </p:sp>
    </p:spTree>
    <p:extLst>
      <p:ext uri="{BB962C8B-B14F-4D97-AF65-F5344CB8AC3E}">
        <p14:creationId xmlns:p14="http://schemas.microsoft.com/office/powerpoint/2010/main" val="3079167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38</a:t>
            </a:fld>
            <a:endParaRPr lang="en-US"/>
          </a:p>
        </p:txBody>
      </p:sp>
    </p:spTree>
    <p:extLst>
      <p:ext uri="{BB962C8B-B14F-4D97-AF65-F5344CB8AC3E}">
        <p14:creationId xmlns:p14="http://schemas.microsoft.com/office/powerpoint/2010/main" val="2568348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a:t>
            </a:r>
            <a:r>
              <a:rPr lang="en-US" baseline="0" dirty="0"/>
              <a:t> Family, Friendship, Work That Serves</a:t>
            </a:r>
            <a:endParaRPr lang="en-US" dirty="0"/>
          </a:p>
        </p:txBody>
      </p:sp>
      <p:sp>
        <p:nvSpPr>
          <p:cNvPr id="4" name="Slide Number Placeholder 3"/>
          <p:cNvSpPr>
            <a:spLocks noGrp="1"/>
          </p:cNvSpPr>
          <p:nvPr>
            <p:ph type="sldNum" sz="quarter" idx="10"/>
          </p:nvPr>
        </p:nvSpPr>
        <p:spPr/>
        <p:txBody>
          <a:bodyPr/>
          <a:lstStyle/>
          <a:p>
            <a:fld id="{1295E7C0-22B8-437A-88C1-0A1E93300CCB}" type="slidenum">
              <a:rPr lang="en-US" smtClean="0"/>
              <a:t>39</a:t>
            </a:fld>
            <a:endParaRPr lang="en-US"/>
          </a:p>
        </p:txBody>
      </p:sp>
    </p:spTree>
    <p:extLst>
      <p:ext uri="{BB962C8B-B14F-4D97-AF65-F5344CB8AC3E}">
        <p14:creationId xmlns:p14="http://schemas.microsoft.com/office/powerpoint/2010/main" val="1079967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02122"/>
                </a:solidFill>
                <a:effectLst/>
                <a:latin typeface="Arial" panose="020B0604020202020204" pitchFamily="34" charset="0"/>
              </a:rPr>
              <a:t>My illness has taught me something about the nature of humanity, love, brotherhood, and relationships that I never understood, and probably never would have. So, from that standpoint, there is some truth and good in everything."</a:t>
            </a:r>
            <a:r>
              <a:rPr lang="en-US" b="0" i="0" u="none" strike="noStrike" baseline="30000" dirty="0">
                <a:solidFill>
                  <a:srgbClr val="202122"/>
                </a:solidFill>
                <a:effectLst/>
                <a:latin typeface="Arial" panose="020B0604020202020204" pitchFamily="34" charset="0"/>
                <a:hlinkClick r:id="rId3"/>
              </a:rPr>
              <a:t>[11]</a:t>
            </a:r>
            <a:r>
              <a:rPr lang="en-US" b="0" i="0" dirty="0">
                <a:solidFill>
                  <a:srgbClr val="202122"/>
                </a:solidFill>
                <a:effectLst/>
                <a:latin typeface="Arial" panose="020B0604020202020204" pitchFamily="34" charset="0"/>
              </a:rPr>
              <a:t> Turnipseed accepted Atwater's apology and later attended his funeral.</a:t>
            </a:r>
          </a:p>
          <a:p>
            <a:pPr algn="l"/>
            <a:r>
              <a:rPr lang="en-US" b="0" i="0" dirty="0">
                <a:solidFill>
                  <a:srgbClr val="202122"/>
                </a:solidFill>
                <a:effectLst/>
                <a:latin typeface="Arial" panose="020B0604020202020204" pitchFamily="34" charset="0"/>
              </a:rPr>
              <a:t>In a February 1991 article for </a:t>
            </a:r>
            <a:r>
              <a:rPr lang="en-US" b="0" i="1" u="none" strike="noStrike" dirty="0">
                <a:solidFill>
                  <a:srgbClr val="202122"/>
                </a:solidFill>
                <a:effectLst/>
                <a:latin typeface="Arial" panose="020B0604020202020204" pitchFamily="34" charset="0"/>
                <a:hlinkClick r:id="rId4" tooltip="Life (magazine)"/>
              </a:rPr>
              <a:t>Life</a:t>
            </a:r>
            <a:r>
              <a:rPr lang="en-US" b="0" i="0" dirty="0">
                <a:solidFill>
                  <a:srgbClr val="202122"/>
                </a:solidFill>
                <a:effectLst/>
                <a:latin typeface="Arial" panose="020B0604020202020204" pitchFamily="34" charset="0"/>
              </a:rPr>
              <a:t>, Atwater wrote:</a:t>
            </a:r>
          </a:p>
          <a:p>
            <a:r>
              <a:rPr lang="en-US" dirty="0">
                <a:effectLst/>
              </a:rPr>
              <a:t>My illness helped me to see that what was missing in society is what was missing in me: a little heart, a lot of brotherhood. The 1980s were about acquiring – acquiring wealth, power, prestige. I know. I acquired more wealth, power, and prestige than most. But you can acquire all you want and still feel empty. What power wouldn't I trade for a little more time with my family? What price wouldn't I pay for an evening with friends? It took a deadly illness to put me eye to eye with that truth, but it is a truth that the country, caught up in its ruthless ambitions and moral decay, can learn on my dime. I don't know who will lead us through the '90s, but they must be made to speak to this spiritual vacuum at the heart of American society, this tumor of the soul.</a:t>
            </a:r>
            <a:r>
              <a:rPr lang="en-US" b="0" i="0" u="none" strike="noStrike" baseline="30000" dirty="0">
                <a:effectLst/>
                <a:hlinkClick r:id="rId5"/>
              </a:rPr>
              <a:t>[41]</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1295E7C0-22B8-437A-88C1-0A1E93300CCB}" type="slidenum">
              <a:rPr lang="en-US" smtClean="0"/>
              <a:t>40</a:t>
            </a:fld>
            <a:endParaRPr lang="en-US"/>
          </a:p>
        </p:txBody>
      </p:sp>
    </p:spTree>
    <p:extLst>
      <p:ext uri="{BB962C8B-B14F-4D97-AF65-F5344CB8AC3E}">
        <p14:creationId xmlns:p14="http://schemas.microsoft.com/office/powerpoint/2010/main" val="393288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5</a:t>
            </a:fld>
            <a:endParaRPr lang="en-US"/>
          </a:p>
        </p:txBody>
      </p:sp>
    </p:spTree>
    <p:extLst>
      <p:ext uri="{BB962C8B-B14F-4D97-AF65-F5344CB8AC3E}">
        <p14:creationId xmlns:p14="http://schemas.microsoft.com/office/powerpoint/2010/main" val="2965900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41</a:t>
            </a:fld>
            <a:endParaRPr lang="en-US"/>
          </a:p>
        </p:txBody>
      </p:sp>
    </p:spTree>
    <p:extLst>
      <p:ext uri="{BB962C8B-B14F-4D97-AF65-F5344CB8AC3E}">
        <p14:creationId xmlns:p14="http://schemas.microsoft.com/office/powerpoint/2010/main" val="965860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a:t>
            </a:r>
            <a:r>
              <a:rPr lang="en-US" baseline="0" dirty="0"/>
              <a:t> “why is this happening?” with “what is happening?”</a:t>
            </a:r>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42</a:t>
            </a:fld>
            <a:endParaRPr lang="en-US"/>
          </a:p>
        </p:txBody>
      </p:sp>
    </p:spTree>
    <p:extLst>
      <p:ext uri="{BB962C8B-B14F-4D97-AF65-F5344CB8AC3E}">
        <p14:creationId xmlns:p14="http://schemas.microsoft.com/office/powerpoint/2010/main" val="29740000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43</a:t>
            </a:fld>
            <a:endParaRPr lang="en-US"/>
          </a:p>
        </p:txBody>
      </p:sp>
    </p:spTree>
    <p:extLst>
      <p:ext uri="{BB962C8B-B14F-4D97-AF65-F5344CB8AC3E}">
        <p14:creationId xmlns:p14="http://schemas.microsoft.com/office/powerpoint/2010/main" val="1305766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Brain-derived</a:t>
            </a:r>
            <a:r>
              <a:rPr lang="en-US" baseline="0" dirty="0"/>
              <a:t> neurotropic factor (BDNF). Helps new synapses grow, produce new </a:t>
            </a:r>
            <a:r>
              <a:rPr lang="en-US" baseline="0" dirty="0" err="1"/>
              <a:t>neuronns</a:t>
            </a:r>
            <a:endParaRPr lang="en-US" dirty="0"/>
          </a:p>
        </p:txBody>
      </p:sp>
      <p:sp>
        <p:nvSpPr>
          <p:cNvPr id="4" name="Slide Number Placeholder 3"/>
          <p:cNvSpPr>
            <a:spLocks noGrp="1"/>
          </p:cNvSpPr>
          <p:nvPr>
            <p:ph type="sldNum" sz="quarter" idx="10"/>
          </p:nvPr>
        </p:nvSpPr>
        <p:spPr/>
        <p:txBody>
          <a:bodyPr/>
          <a:lstStyle/>
          <a:p>
            <a:fld id="{1295E7C0-22B8-437A-88C1-0A1E93300CCB}" type="slidenum">
              <a:rPr lang="en-US" smtClean="0"/>
              <a:t>44</a:t>
            </a:fld>
            <a:endParaRPr lang="en-US"/>
          </a:p>
        </p:txBody>
      </p:sp>
    </p:spTree>
    <p:extLst>
      <p:ext uri="{BB962C8B-B14F-4D97-AF65-F5344CB8AC3E}">
        <p14:creationId xmlns:p14="http://schemas.microsoft.com/office/powerpoint/2010/main" val="18620152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45</a:t>
            </a:fld>
            <a:endParaRPr lang="en-US"/>
          </a:p>
        </p:txBody>
      </p:sp>
    </p:spTree>
    <p:extLst>
      <p:ext uri="{BB962C8B-B14F-4D97-AF65-F5344CB8AC3E}">
        <p14:creationId xmlns:p14="http://schemas.microsoft.com/office/powerpoint/2010/main" val="2533064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46</a:t>
            </a:fld>
            <a:endParaRPr lang="en-US"/>
          </a:p>
        </p:txBody>
      </p:sp>
    </p:spTree>
    <p:extLst>
      <p:ext uri="{BB962C8B-B14F-4D97-AF65-F5344CB8AC3E}">
        <p14:creationId xmlns:p14="http://schemas.microsoft.com/office/powerpoint/2010/main" val="3229603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6053">
              <a:defRPr/>
            </a:pPr>
            <a:r>
              <a:rPr lang="en-US" dirty="0"/>
              <a:t>(Put Your Own Mask on) (When You notice Things about yourself, you notice things about others) (opposite of projection).</a:t>
            </a:r>
          </a:p>
          <a:p>
            <a:pPr defTabSz="876053">
              <a:defRPr/>
            </a:pPr>
            <a:endParaRPr lang="en-US" dirty="0"/>
          </a:p>
          <a:p>
            <a:pPr defTabSz="876053">
              <a:defRPr/>
            </a:pPr>
            <a:r>
              <a:rPr lang="en-US" dirty="0"/>
              <a:t>Shame can’t survive </a:t>
            </a:r>
            <a:r>
              <a:rPr lang="en-US" dirty="0" err="1"/>
              <a:t>emphathy</a:t>
            </a:r>
            <a:r>
              <a:rPr lang="en-US" dirty="0"/>
              <a:t>: (Shame Needs Three Things: secrecy, silence, judgment)</a:t>
            </a:r>
          </a:p>
          <a:p>
            <a:pPr defTabSz="876053">
              <a:defRPr/>
            </a:pPr>
            <a:endParaRPr lang="en-US" dirty="0"/>
          </a:p>
          <a:p>
            <a:pPr defTabSz="876053">
              <a:defRPr/>
            </a:pPr>
            <a:r>
              <a:rPr lang="en-US" dirty="0"/>
              <a:t>Be seen</a:t>
            </a:r>
          </a:p>
          <a:p>
            <a:pPr defTabSz="876053">
              <a:defRPr/>
            </a:pPr>
            <a:endParaRPr lang="en-US" dirty="0"/>
          </a:p>
          <a:p>
            <a:r>
              <a:rPr lang="en-US" dirty="0"/>
              <a:t>If I</a:t>
            </a:r>
            <a:r>
              <a:rPr lang="en-US" baseline="0" dirty="0"/>
              <a:t> am going to fall prey to </a:t>
            </a:r>
            <a:r>
              <a:rPr lang="en-US" baseline="0" dirty="0" err="1"/>
              <a:t>cliches</a:t>
            </a:r>
            <a:r>
              <a:rPr lang="en-US" baseline="0" dirty="0"/>
              <a:t>, I will choose these.</a:t>
            </a:r>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47</a:t>
            </a:fld>
            <a:endParaRPr lang="en-US"/>
          </a:p>
        </p:txBody>
      </p:sp>
    </p:spTree>
    <p:extLst>
      <p:ext uri="{BB962C8B-B14F-4D97-AF65-F5344CB8AC3E}">
        <p14:creationId xmlns:p14="http://schemas.microsoft.com/office/powerpoint/2010/main" val="2405791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48</a:t>
            </a:fld>
            <a:endParaRPr lang="en-US"/>
          </a:p>
        </p:txBody>
      </p:sp>
    </p:spTree>
    <p:extLst>
      <p:ext uri="{BB962C8B-B14F-4D97-AF65-F5344CB8AC3E}">
        <p14:creationId xmlns:p14="http://schemas.microsoft.com/office/powerpoint/2010/main" val="34616380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Butthe</a:t>
            </a:r>
            <a:r>
              <a:rPr lang="en-US" dirty="0"/>
              <a:t> best </a:t>
            </a:r>
            <a:r>
              <a:rPr lang="en-US" dirty="0" err="1"/>
              <a:t>examplesI</a:t>
            </a:r>
            <a:r>
              <a:rPr lang="en-US" dirty="0"/>
              <a:t> can give of his courage and love is the way he faced his Parkinson’s </a:t>
            </a:r>
            <a:r>
              <a:rPr lang="en-US" dirty="0" err="1"/>
              <a:t>andhis</a:t>
            </a:r>
            <a:r>
              <a:rPr lang="en-US" dirty="0"/>
              <a:t> mortality in </a:t>
            </a:r>
            <a:r>
              <a:rPr lang="en-US" dirty="0" err="1"/>
              <a:t>asuch</a:t>
            </a:r>
            <a:r>
              <a:rPr lang="en-US" dirty="0"/>
              <a:t> </a:t>
            </a:r>
            <a:r>
              <a:rPr lang="en-US" dirty="0" err="1"/>
              <a:t>aclear</a:t>
            </a:r>
            <a:r>
              <a:rPr lang="en-US" dirty="0"/>
              <a:t>-eyed and positive way. It was an extraordinary comfort and gift tome and to all </a:t>
            </a:r>
            <a:r>
              <a:rPr lang="en-US" dirty="0" err="1"/>
              <a:t>ofus</a:t>
            </a:r>
            <a:r>
              <a:rPr lang="en-US" dirty="0"/>
              <a:t> that Daddy could confront and prepare for the </a:t>
            </a:r>
            <a:r>
              <a:rPr lang="en-US" dirty="0" err="1"/>
              <a:t>inevitable.He</a:t>
            </a:r>
            <a:r>
              <a:rPr lang="en-US" dirty="0"/>
              <a:t> planned with </a:t>
            </a:r>
            <a:r>
              <a:rPr lang="en-US" dirty="0" err="1"/>
              <a:t>allof</a:t>
            </a:r>
            <a:r>
              <a:rPr lang="en-US" dirty="0"/>
              <a:t> us in </a:t>
            </a:r>
            <a:r>
              <a:rPr lang="en-US" dirty="0" err="1"/>
              <a:t>mind.In</a:t>
            </a:r>
            <a:r>
              <a:rPr lang="en-US" dirty="0"/>
              <a:t> the midst of all that uncertainty he put us all at </a:t>
            </a:r>
            <a:r>
              <a:rPr lang="en-US" dirty="0" err="1"/>
              <a:t>ease.So</a:t>
            </a:r>
            <a:r>
              <a:rPr lang="en-US" dirty="0"/>
              <a:t>, paradoxically enough, (and the paradoxes are really where we live this life), Daddy-the </a:t>
            </a:r>
            <a:r>
              <a:rPr lang="en-US" dirty="0" err="1"/>
              <a:t>manofreason</a:t>
            </a:r>
            <a:r>
              <a:rPr lang="en-US" dirty="0"/>
              <a:t>-taught </a:t>
            </a:r>
            <a:r>
              <a:rPr lang="en-US" dirty="0" err="1"/>
              <a:t>mewhatfaithis.Faith</a:t>
            </a:r>
            <a:r>
              <a:rPr lang="en-US" dirty="0"/>
              <a:t> for me is not some sense </a:t>
            </a:r>
            <a:r>
              <a:rPr lang="en-US" dirty="0" err="1"/>
              <a:t>ofabsolutecertainty</a:t>
            </a:r>
            <a:r>
              <a:rPr lang="en-US" dirty="0"/>
              <a:t>-Instead, faith </a:t>
            </a:r>
            <a:r>
              <a:rPr lang="en-US" dirty="0" err="1"/>
              <a:t>meanshaving</a:t>
            </a:r>
            <a:r>
              <a:rPr lang="en-US" dirty="0"/>
              <a:t> the courage </a:t>
            </a:r>
            <a:r>
              <a:rPr lang="en-US" dirty="0" err="1"/>
              <a:t>tomove</a:t>
            </a:r>
            <a:r>
              <a:rPr lang="en-US" dirty="0"/>
              <a:t> through doubt and risk with grace and intention. And to be brave and helpful for </a:t>
            </a:r>
            <a:r>
              <a:rPr lang="en-US" dirty="0" err="1"/>
              <a:t>otherseven</a:t>
            </a:r>
            <a:r>
              <a:rPr lang="en-US" dirty="0"/>
              <a:t> when you don’t </a:t>
            </a:r>
            <a:r>
              <a:rPr lang="en-US" dirty="0" err="1"/>
              <a:t>necessarilyfeel</a:t>
            </a:r>
            <a:r>
              <a:rPr lang="en-US" dirty="0"/>
              <a:t> that </a:t>
            </a:r>
            <a:r>
              <a:rPr lang="en-US" dirty="0" err="1"/>
              <a:t>wayand</a:t>
            </a:r>
            <a:r>
              <a:rPr lang="en-US" dirty="0"/>
              <a:t> you don’t know how things might turn out</a:t>
            </a:r>
          </a:p>
        </p:txBody>
      </p:sp>
      <p:sp>
        <p:nvSpPr>
          <p:cNvPr id="4" name="Slide Number Placeholder 3"/>
          <p:cNvSpPr>
            <a:spLocks noGrp="1"/>
          </p:cNvSpPr>
          <p:nvPr>
            <p:ph type="sldNum" sz="quarter" idx="5"/>
          </p:nvPr>
        </p:nvSpPr>
        <p:spPr/>
        <p:txBody>
          <a:bodyPr/>
          <a:lstStyle/>
          <a:p>
            <a:fld id="{1295E7C0-22B8-437A-88C1-0A1E93300CCB}" type="slidenum">
              <a:rPr lang="en-US" smtClean="0"/>
              <a:t>49</a:t>
            </a:fld>
            <a:endParaRPr lang="en-US"/>
          </a:p>
        </p:txBody>
      </p:sp>
    </p:spTree>
    <p:extLst>
      <p:ext uri="{BB962C8B-B14F-4D97-AF65-F5344CB8AC3E}">
        <p14:creationId xmlns:p14="http://schemas.microsoft.com/office/powerpoint/2010/main" val="32725714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50</a:t>
            </a:fld>
            <a:endParaRPr lang="en-US"/>
          </a:p>
        </p:txBody>
      </p:sp>
    </p:spTree>
    <p:extLst>
      <p:ext uri="{BB962C8B-B14F-4D97-AF65-F5344CB8AC3E}">
        <p14:creationId xmlns:p14="http://schemas.microsoft.com/office/powerpoint/2010/main" val="3775131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95E7C0-22B8-437A-88C1-0A1E93300CCB}" type="slidenum">
              <a:rPr lang="en-US" smtClean="0"/>
              <a:t>6</a:t>
            </a:fld>
            <a:endParaRPr lang="en-US"/>
          </a:p>
        </p:txBody>
      </p:sp>
    </p:spTree>
    <p:extLst>
      <p:ext uri="{BB962C8B-B14F-4D97-AF65-F5344CB8AC3E}">
        <p14:creationId xmlns:p14="http://schemas.microsoft.com/office/powerpoint/2010/main" val="1411004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51</a:t>
            </a:fld>
            <a:endParaRPr lang="en-US"/>
          </a:p>
        </p:txBody>
      </p:sp>
    </p:spTree>
    <p:extLst>
      <p:ext uri="{BB962C8B-B14F-4D97-AF65-F5344CB8AC3E}">
        <p14:creationId xmlns:p14="http://schemas.microsoft.com/office/powerpoint/2010/main" val="35994514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52</a:t>
            </a:fld>
            <a:endParaRPr lang="en-US"/>
          </a:p>
        </p:txBody>
      </p:sp>
    </p:spTree>
    <p:extLst>
      <p:ext uri="{BB962C8B-B14F-4D97-AF65-F5344CB8AC3E}">
        <p14:creationId xmlns:p14="http://schemas.microsoft.com/office/powerpoint/2010/main" val="290062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a:t>
            </a:r>
            <a:r>
              <a:rPr lang="en-US" baseline="0" dirty="0"/>
              <a:t> School is Different.  "What do you call everyone in your office who is not you? A Non-lawyer.</a:t>
            </a:r>
          </a:p>
          <a:p>
            <a:endParaRPr lang="en-US" baseline="0" dirty="0"/>
          </a:p>
          <a:p>
            <a:r>
              <a:rPr lang="en-US" baseline="0" dirty="0"/>
              <a:t>The Law is a Jealous Mistress.</a:t>
            </a:r>
            <a:endParaRPr lang="en-US" dirty="0"/>
          </a:p>
          <a:p>
            <a:endParaRPr lang="en-US" dirty="0"/>
          </a:p>
          <a:p>
            <a:r>
              <a:rPr lang="en-US" dirty="0"/>
              <a:t>What</a:t>
            </a:r>
            <a:r>
              <a:rPr lang="en-US" baseline="0" dirty="0"/>
              <a:t> does the law say.  Bound by Precedent.  </a:t>
            </a:r>
            <a:r>
              <a:rPr lang="en-US" baseline="0" dirty="0" err="1"/>
              <a:t>BlueBook</a:t>
            </a:r>
            <a:r>
              <a:rPr lang="en-US" baseline="0" dirty="0"/>
              <a:t> and Manual on Style</a:t>
            </a:r>
            <a:endParaRPr lang="en-US" dirty="0"/>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7</a:t>
            </a:fld>
            <a:endParaRPr lang="en-US"/>
          </a:p>
        </p:txBody>
      </p:sp>
    </p:spTree>
    <p:extLst>
      <p:ext uri="{BB962C8B-B14F-4D97-AF65-F5344CB8AC3E}">
        <p14:creationId xmlns:p14="http://schemas.microsoft.com/office/powerpoint/2010/main" val="3077224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5146A90-F275-49DC-8E7E-25164F5EF7B8}" type="slidenum">
              <a:rPr lang="en-US" smtClean="0"/>
              <a:pPr>
                <a:defRPr/>
              </a:pPr>
              <a:t>8</a:t>
            </a:fld>
            <a:endParaRPr lang="en-US"/>
          </a:p>
        </p:txBody>
      </p:sp>
    </p:spTree>
    <p:extLst>
      <p:ext uri="{BB962C8B-B14F-4D97-AF65-F5344CB8AC3E}">
        <p14:creationId xmlns:p14="http://schemas.microsoft.com/office/powerpoint/2010/main" val="969128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9</a:t>
            </a:fld>
            <a:endParaRPr lang="en-US"/>
          </a:p>
        </p:txBody>
      </p:sp>
    </p:spTree>
    <p:extLst>
      <p:ext uri="{BB962C8B-B14F-4D97-AF65-F5344CB8AC3E}">
        <p14:creationId xmlns:p14="http://schemas.microsoft.com/office/powerpoint/2010/main" val="321848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95E7C0-22B8-437A-88C1-0A1E93300CCB}" type="slidenum">
              <a:rPr lang="en-US" smtClean="0"/>
              <a:t>10</a:t>
            </a:fld>
            <a:endParaRPr lang="en-US"/>
          </a:p>
        </p:txBody>
      </p:sp>
    </p:spTree>
    <p:extLst>
      <p:ext uri="{BB962C8B-B14F-4D97-AF65-F5344CB8AC3E}">
        <p14:creationId xmlns:p14="http://schemas.microsoft.com/office/powerpoint/2010/main" val="205940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24CE58-24B4-4CC7-AB66-0062E3EC9EA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3281897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4CE58-24B4-4CC7-AB66-0062E3EC9EA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2677185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4CE58-24B4-4CC7-AB66-0062E3EC9EA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3360093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5AB309-04A9-425F-A698-F957A1B823CB}" type="datetimeFigureOut">
              <a:rPr lang="en-US"/>
              <a:pPr>
                <a:defRPr/>
              </a:pPr>
              <a:t>11/6/2024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73859E-A5DC-421F-B4EA-072F684F0609}" type="slidenum">
              <a:rPr lang="en-US"/>
              <a:pPr>
                <a:defRPr/>
              </a:pPr>
              <a:t>‹#›</a:t>
            </a:fld>
            <a:endParaRPr lang="en-US"/>
          </a:p>
        </p:txBody>
      </p:sp>
    </p:spTree>
    <p:extLst>
      <p:ext uri="{BB962C8B-B14F-4D97-AF65-F5344CB8AC3E}">
        <p14:creationId xmlns:p14="http://schemas.microsoft.com/office/powerpoint/2010/main" val="224951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24CE58-24B4-4CC7-AB66-0062E3EC9EA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1182653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24CE58-24B4-4CC7-AB66-0062E3EC9EAB}"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12462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4CE58-24B4-4CC7-AB66-0062E3EC9EAB}"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37662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24CE58-24B4-4CC7-AB66-0062E3EC9EAB}"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277788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24CE58-24B4-4CC7-AB66-0062E3EC9EAB}"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392582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4CE58-24B4-4CC7-AB66-0062E3EC9EAB}"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147927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24CE58-24B4-4CC7-AB66-0062E3EC9EAB}"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3365496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24CE58-24B4-4CC7-AB66-0062E3EC9EAB}"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2E2591-0419-48D8-8F41-79A9339E80F7}" type="slidenum">
              <a:rPr lang="en-US" smtClean="0"/>
              <a:t>‹#›</a:t>
            </a:fld>
            <a:endParaRPr lang="en-US"/>
          </a:p>
        </p:txBody>
      </p:sp>
    </p:spTree>
    <p:extLst>
      <p:ext uri="{BB962C8B-B14F-4D97-AF65-F5344CB8AC3E}">
        <p14:creationId xmlns:p14="http://schemas.microsoft.com/office/powerpoint/2010/main" val="3657359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4CE58-24B4-4CC7-AB66-0062E3EC9EAB}" type="datetimeFigureOut">
              <a:rPr lang="en-US" smtClean="0"/>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2E2591-0419-48D8-8F41-79A9339E80F7}" type="slidenum">
              <a:rPr lang="en-US" smtClean="0"/>
              <a:t>‹#›</a:t>
            </a:fld>
            <a:endParaRPr lang="en-US"/>
          </a:p>
        </p:txBody>
      </p:sp>
    </p:spTree>
    <p:extLst>
      <p:ext uri="{BB962C8B-B14F-4D97-AF65-F5344CB8AC3E}">
        <p14:creationId xmlns:p14="http://schemas.microsoft.com/office/powerpoint/2010/main" val="25855501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polar.com/blog/recovery-from-exercis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g_large"/><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hyperlink" Target="http://www.oneyoufeed.net/michael-taft/" TargetMode="External"/><Relationship Id="rId13" Type="http://schemas.openxmlformats.org/officeDocument/2006/relationships/hyperlink" Target="https://www.forbes.com/sites/pauladavislaack/2017/09/26/what-resilient-lawyers-do-differently/#67617c313495" TargetMode="External"/><Relationship Id="rId3" Type="http://schemas.openxmlformats.org/officeDocument/2006/relationships/hyperlink" Target="https://www.amazon.com/Master-Change-Everything-Changing-Including/dp/006325316X" TargetMode="External"/><Relationship Id="rId7" Type="http://schemas.openxmlformats.org/officeDocument/2006/relationships/hyperlink" Target="https://www.farnamstreetblog.com/" TargetMode="External"/><Relationship Id="rId12" Type="http://schemas.openxmlformats.org/officeDocument/2006/relationships/hyperlink" Target="http://warriorone.com/wp-content/uploads/2015/03/Living-Happily-Surrounded-by-Conflict.pdf"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hyperlink" Target="http://theanxiouslawyer.com/rl-23-jack-pringle/" TargetMode="External"/><Relationship Id="rId11" Type="http://schemas.openxmlformats.org/officeDocument/2006/relationships/hyperlink" Target="http://youarenotsosmart.libsyn.com/062-naive-realism-lee-ross-0" TargetMode="External"/><Relationship Id="rId5" Type="http://schemas.openxmlformats.org/officeDocument/2006/relationships/hyperlink" Target="http://www.gsb.stanford.edu/insights/baba-shiv-how-do-you-find-breakthrough-ideas" TargetMode="External"/><Relationship Id="rId10" Type="http://schemas.openxmlformats.org/officeDocument/2006/relationships/hyperlink" Target="http://www.onbeing.org/program/ellen-langer-science-of-mindlessness-and-mindfulness/6332" TargetMode="External"/><Relationship Id="rId4" Type="http://schemas.openxmlformats.org/officeDocument/2006/relationships/hyperlink" Target="https://www.amazon.com/Anxious-Lawyer-Satisfying-Mindfulness-Meditation/dp/1627226249" TargetMode="External"/><Relationship Id="rId9" Type="http://schemas.openxmlformats.org/officeDocument/2006/relationships/hyperlink" Target="http://fourhourworkweek.com/2015/08/28/brene-brown-on-vulnerability-and-home-run-ted-talk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farnamstreetblog.com/2018/01/chris-voss/" TargetMode="External"/><Relationship Id="rId3" Type="http://schemas.openxmlformats.org/officeDocument/2006/relationships/hyperlink" Target="http://www.amazon.com/Checklist-Manifesto-How-Things-Right/dp/0312430000" TargetMode="External"/><Relationship Id="rId7" Type="http://schemas.openxmlformats.org/officeDocument/2006/relationships/hyperlink" Target="https://www.amazon.com/Algebra-Happiness-Pursuit-Success-Meaning/dp/0593084195"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hyperlink" Target="http://www.amazon.com/Give-Take-Helping-Others-Success/dp/0143124986" TargetMode="External"/><Relationship Id="rId5" Type="http://schemas.openxmlformats.org/officeDocument/2006/relationships/hyperlink" Target="http://www.amazon.com/Mindset-Psychology-Success-Carol-Dweck/dp/0345472322" TargetMode="External"/><Relationship Id="rId10" Type="http://schemas.openxmlformats.org/officeDocument/2006/relationships/hyperlink" Target="https://www.fastcompany.com/90600010/heres-why-a-dose-of-intentional-stress-can-supercharge-your-team" TargetMode="External"/><Relationship Id="rId4" Type="http://schemas.openxmlformats.org/officeDocument/2006/relationships/hyperlink" Target="https://www.aspenideas.org/podcasts/where-ancient-faiths-meet-modern-lives" TargetMode="External"/><Relationship Id="rId9" Type="http://schemas.openxmlformats.org/officeDocument/2006/relationships/hyperlink" Target="https://www.wsj.com/articles/jon-hamm-rob-dyrdek-resilient-11632486870?fbclid=IwAR39zUpFinudaNvQh1pHo1lbLDK0FzoiQ8jOnzK9K10zY0GxoNya6Uxo7f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49B447FE-DDA9-4B30-828A-59FC56912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63" y="-1"/>
            <a:ext cx="457200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971913" y="1314451"/>
            <a:ext cx="6858003" cy="4229101"/>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638" y="2217950"/>
            <a:ext cx="4577638" cy="4640049"/>
          </a:xfrm>
          <a:prstGeom prst="rect">
            <a:avLst/>
          </a:prstGeom>
          <a:gradFill>
            <a:gsLst>
              <a:gs pos="0">
                <a:schemeClr val="accent1">
                  <a:alpha val="0"/>
                </a:schemeClr>
              </a:gs>
              <a:gs pos="72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86C3B9CB-4E48-4726-B7B9-9E02F71B1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137312">
            <a:off x="-156132" y="1791483"/>
            <a:ext cx="4640488" cy="3480366"/>
          </a:xfrm>
          <a:prstGeom prst="ellipse">
            <a:avLst/>
          </a:prstGeom>
          <a:gradFill>
            <a:gsLst>
              <a:gs pos="53000">
                <a:schemeClr val="accent1">
                  <a:alpha val="0"/>
                </a:schemeClr>
              </a:gs>
              <a:gs pos="100000">
                <a:schemeClr val="accent1">
                  <a:lumMod val="40000"/>
                  <a:lumOff val="60000"/>
                  <a:alpha val="1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639" y="0"/>
            <a:ext cx="4577639" cy="6870700"/>
          </a:xfrm>
          <a:prstGeom prst="rect">
            <a:avLst/>
          </a:prstGeom>
          <a:gradFill>
            <a:gsLst>
              <a:gs pos="24000">
                <a:schemeClr val="accent1">
                  <a:alpha val="0"/>
                </a:schemeClr>
              </a:gs>
              <a:gs pos="100000">
                <a:srgbClr val="000000">
                  <a:alpha val="71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02341" y="2654490"/>
            <a:ext cx="3425764" cy="3220382"/>
          </a:xfrm>
        </p:spPr>
        <p:txBody>
          <a:bodyPr vert="horz" lIns="91440" tIns="45720" rIns="91440" bIns="45720" rtlCol="0" anchor="t">
            <a:normAutofit/>
          </a:bodyPr>
          <a:lstStyle/>
          <a:p>
            <a:pPr algn="l">
              <a:lnSpc>
                <a:spcPct val="90000"/>
              </a:lnSpc>
            </a:pPr>
            <a:r>
              <a:rPr lang="en-US" sz="2900" dirty="0">
                <a:solidFill>
                  <a:srgbClr val="FFFFFF"/>
                </a:solidFill>
              </a:rPr>
              <a:t>Don’t Let the Bastards Get You Down: </a:t>
            </a:r>
            <a:br>
              <a:rPr lang="en-US" sz="2900" dirty="0">
                <a:solidFill>
                  <a:srgbClr val="FFFFFF"/>
                </a:solidFill>
              </a:rPr>
            </a:br>
            <a:r>
              <a:rPr lang="en-US" sz="2900" dirty="0">
                <a:solidFill>
                  <a:srgbClr val="FFFFFF"/>
                </a:solidFill>
              </a:rPr>
              <a:t>Observations on Creating Space and Building Resilience </a:t>
            </a:r>
            <a:br>
              <a:rPr lang="en-US" sz="2900" dirty="0">
                <a:solidFill>
                  <a:srgbClr val="FFFFFF"/>
                </a:solidFill>
              </a:rPr>
            </a:br>
            <a:r>
              <a:rPr lang="en-US" sz="2900" dirty="0">
                <a:solidFill>
                  <a:srgbClr val="FFFFFF"/>
                </a:solidFill>
              </a:rPr>
              <a:t>  </a:t>
            </a:r>
          </a:p>
        </p:txBody>
      </p:sp>
      <p:pic>
        <p:nvPicPr>
          <p:cNvPr id="4" name="Picture 3" descr="A person with a beard holding a guitar&#10;&#10;Description automatically generated">
            <a:extLst>
              <a:ext uri="{FF2B5EF4-FFF2-40B4-BE49-F238E27FC236}">
                <a16:creationId xmlns:a16="http://schemas.microsoft.com/office/drawing/2014/main" id="{E04DB62F-50D5-951C-8F17-D1BE00BEC9FB}"/>
              </a:ext>
            </a:extLst>
          </p:cNvPr>
          <p:cNvPicPr>
            <a:picLocks noChangeAspect="1"/>
          </p:cNvPicPr>
          <p:nvPr/>
        </p:nvPicPr>
        <p:blipFill>
          <a:blip r:embed="rId3" cstate="print">
            <a:extLst>
              <a:ext uri="{28A0092B-C50C-407E-A947-70E740481C1C}">
                <a14:useLocalDpi xmlns:a14="http://schemas.microsoft.com/office/drawing/2010/main" val="0"/>
              </a:ext>
            </a:extLst>
          </a:blip>
          <a:srcRect l="10124"/>
          <a:stretch/>
        </p:blipFill>
        <p:spPr>
          <a:xfrm>
            <a:off x="4914899" y="457200"/>
            <a:ext cx="3886201" cy="5943600"/>
          </a:xfrm>
          <a:prstGeom prst="rect">
            <a:avLst/>
          </a:prstGeom>
        </p:spPr>
      </p:pic>
    </p:spTree>
    <p:extLst>
      <p:ext uri="{BB962C8B-B14F-4D97-AF65-F5344CB8AC3E}">
        <p14:creationId xmlns:p14="http://schemas.microsoft.com/office/powerpoint/2010/main" val="2291084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b="1" dirty="0">
                <a:solidFill>
                  <a:srgbClr val="FFFFFF"/>
                </a:solidFill>
              </a:rPr>
              <a:t>Lawyer Tools to Filter and Frame Reality</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319088"/>
            <a:ext cx="5179868" cy="6219824"/>
          </a:xfrm>
        </p:spPr>
        <p:txBody>
          <a:bodyPr anchor="ctr">
            <a:normAutofit/>
          </a:bodyPr>
          <a:lstStyle/>
          <a:p>
            <a:pPr>
              <a:lnSpc>
                <a:spcPct val="90000"/>
              </a:lnSpc>
            </a:pPr>
            <a:r>
              <a:rPr lang="en-US" sz="3600" dirty="0"/>
              <a:t>Your Uniqueness</a:t>
            </a:r>
          </a:p>
          <a:p>
            <a:pPr>
              <a:lnSpc>
                <a:spcPct val="90000"/>
              </a:lnSpc>
            </a:pPr>
            <a:r>
              <a:rPr lang="en-US" sz="3600" dirty="0"/>
              <a:t>Work on Your Own/Compete</a:t>
            </a:r>
          </a:p>
          <a:p>
            <a:pPr>
              <a:lnSpc>
                <a:spcPct val="90000"/>
              </a:lnSpc>
            </a:pPr>
            <a:r>
              <a:rPr lang="en-US" sz="3600" dirty="0"/>
              <a:t>Avoid Risk and Find Certainty</a:t>
            </a:r>
          </a:p>
          <a:p>
            <a:pPr>
              <a:lnSpc>
                <a:spcPct val="90000"/>
              </a:lnSpc>
            </a:pPr>
            <a:r>
              <a:rPr lang="en-US" sz="3600" dirty="0"/>
              <a:t>Think </a:t>
            </a:r>
            <a:r>
              <a:rPr lang="en-US" sz="3600" dirty="0" err="1"/>
              <a:t>Criticially</a:t>
            </a:r>
            <a:r>
              <a:rPr lang="en-US" sz="3600" dirty="0"/>
              <a:t> (With Skepticism, Pessimism)</a:t>
            </a:r>
          </a:p>
          <a:p>
            <a:pPr>
              <a:lnSpc>
                <a:spcPct val="90000"/>
              </a:lnSpc>
            </a:pPr>
            <a:r>
              <a:rPr lang="en-US" sz="3600" dirty="0"/>
              <a:t>Follow the Rules/Conform</a:t>
            </a:r>
          </a:p>
          <a:p>
            <a:pPr>
              <a:lnSpc>
                <a:spcPct val="90000"/>
              </a:lnSpc>
            </a:pPr>
            <a:r>
              <a:rPr lang="en-US" sz="3600" dirty="0"/>
              <a:t>Play it Safe</a:t>
            </a:r>
          </a:p>
          <a:p>
            <a:pPr>
              <a:lnSpc>
                <a:spcPct val="90000"/>
              </a:lnSpc>
            </a:pPr>
            <a:endParaRPr lang="en-US" dirty="0"/>
          </a:p>
        </p:txBody>
      </p:sp>
    </p:spTree>
    <p:extLst>
      <p:ext uri="{BB962C8B-B14F-4D97-AF65-F5344CB8AC3E}">
        <p14:creationId xmlns:p14="http://schemas.microsoft.com/office/powerpoint/2010/main" val="716898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1153572"/>
            <a:ext cx="2400300" cy="4461163"/>
          </a:xfrm>
        </p:spPr>
        <p:txBody>
          <a:bodyPr>
            <a:normAutofit/>
          </a:bodyPr>
          <a:lstStyle/>
          <a:p>
            <a:r>
              <a:rPr lang="en-US" b="1">
                <a:solidFill>
                  <a:srgbClr val="FFFFFF"/>
                </a:solidFill>
              </a:rPr>
              <a:t>Use of the Tools</a:t>
            </a:r>
          </a:p>
        </p:txBody>
      </p:sp>
      <p:sp>
        <p:nvSpPr>
          <p:cNvPr id="7"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n-US" dirty="0"/>
              <a:t>Seek Compensation, Clients, Advancement</a:t>
            </a:r>
          </a:p>
          <a:p>
            <a:r>
              <a:rPr lang="en-US" dirty="0"/>
              <a:t>Get Access, Status, Information, Affirmation (from Clients, Decision-makers, Higher-Ups)</a:t>
            </a:r>
          </a:p>
          <a:p>
            <a:r>
              <a:rPr lang="en-US" dirty="0"/>
              <a:t>Avoid Blame in a Zero-Sum Game</a:t>
            </a:r>
          </a:p>
          <a:p>
            <a:r>
              <a:rPr lang="en-US" dirty="0"/>
              <a:t>Extrinsic and Linear</a:t>
            </a:r>
          </a:p>
          <a:p>
            <a:pPr marL="0" indent="0">
              <a:buNone/>
            </a:pPr>
            <a:endParaRPr lang="en-US" dirty="0"/>
          </a:p>
        </p:txBody>
      </p:sp>
    </p:spTree>
    <p:extLst>
      <p:ext uri="{BB962C8B-B14F-4D97-AF65-F5344CB8AC3E}">
        <p14:creationId xmlns:p14="http://schemas.microsoft.com/office/powerpoint/2010/main" val="403169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7AA7E8-8006-4E1F-A566-FCF37EE6F3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182182" y="1598246"/>
            <a:ext cx="3470032" cy="5122985"/>
          </a:xfrm>
        </p:spPr>
        <p:txBody>
          <a:bodyPr vert="horz" lIns="91440" tIns="45720" rIns="91440" bIns="45720" rtlCol="0" anchor="t">
            <a:normAutofit/>
          </a:bodyPr>
          <a:lstStyle/>
          <a:p>
            <a:pPr algn="r">
              <a:lnSpc>
                <a:spcPct val="90000"/>
              </a:lnSpc>
            </a:pPr>
            <a:r>
              <a:rPr lang="en-US" sz="7000" b="1" kern="1200">
                <a:solidFill>
                  <a:srgbClr val="FFFFFF"/>
                </a:solidFill>
                <a:latin typeface="+mj-lt"/>
                <a:ea typeface="+mj-ea"/>
                <a:cs typeface="+mj-cs"/>
              </a:rPr>
              <a:t>The Tools Narrow the Lens</a:t>
            </a:r>
          </a:p>
        </p:txBody>
      </p:sp>
      <p:sp>
        <p:nvSpPr>
          <p:cNvPr id="5" name="Content Placeholder 4"/>
          <p:cNvSpPr>
            <a:spLocks noGrp="1"/>
          </p:cNvSpPr>
          <p:nvPr>
            <p:ph idx="1"/>
          </p:nvPr>
        </p:nvSpPr>
        <p:spPr>
          <a:xfrm>
            <a:off x="4344744" y="228600"/>
            <a:ext cx="4617067" cy="6457461"/>
          </a:xfrm>
        </p:spPr>
        <p:txBody>
          <a:bodyPr vert="horz" lIns="91440" tIns="45720" rIns="91440" bIns="45720" rtlCol="0">
            <a:noAutofit/>
          </a:bodyPr>
          <a:lstStyle/>
          <a:p>
            <a:pPr marL="0" indent="0">
              <a:lnSpc>
                <a:spcPct val="90000"/>
              </a:lnSpc>
              <a:spcBef>
                <a:spcPts val="1000"/>
              </a:spcBef>
              <a:buNone/>
            </a:pPr>
            <a:r>
              <a:rPr lang="en-US" sz="5400" kern="1200" dirty="0">
                <a:solidFill>
                  <a:srgbClr val="FFFFFF"/>
                </a:solidFill>
                <a:latin typeface="+mn-lt"/>
                <a:ea typeface="+mn-ea"/>
                <a:cs typeface="+mn-cs"/>
              </a:rPr>
              <a:t>“Please remove the ‘e’ in ‘judgement’ in one of your slides (towards the end).”</a:t>
            </a:r>
          </a:p>
        </p:txBody>
      </p:sp>
      <p:cxnSp>
        <p:nvCxnSpPr>
          <p:cNvPr id="33" name="Straight Connector 3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85491"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87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b="1" kern="1200">
                <a:solidFill>
                  <a:srgbClr val="FFFFFF"/>
                </a:solidFill>
                <a:latin typeface="+mj-lt"/>
                <a:ea typeface="+mj-ea"/>
                <a:cs typeface="+mj-cs"/>
              </a:rPr>
              <a:t>Lawyers Tools and Defaults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168" y="2068457"/>
            <a:ext cx="8495662" cy="4247831"/>
          </a:xfrm>
          <a:prstGeom prst="rect">
            <a:avLst/>
          </a:prstGeom>
        </p:spPr>
      </p:pic>
    </p:spTree>
    <p:extLst>
      <p:ext uri="{BB962C8B-B14F-4D97-AF65-F5344CB8AC3E}">
        <p14:creationId xmlns:p14="http://schemas.microsoft.com/office/powerpoint/2010/main" val="2472604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6">
            <a:extLst>
              <a:ext uri="{FF2B5EF4-FFF2-40B4-BE49-F238E27FC236}">
                <a16:creationId xmlns:a16="http://schemas.microsoft.com/office/drawing/2014/main" id="{4E2ED6F9-63C3-4A8D-9BB4-1EA62533B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812" y="4218905"/>
            <a:ext cx="8375585"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8669" y="4495466"/>
            <a:ext cx="8050733" cy="1536192"/>
          </a:xfrm>
        </p:spPr>
        <p:txBody>
          <a:bodyPr vert="horz" lIns="91440" tIns="45720" rIns="91440" bIns="45720" rtlCol="0">
            <a:noAutofit/>
          </a:bodyPr>
          <a:lstStyle/>
          <a:p>
            <a:pPr>
              <a:lnSpc>
                <a:spcPct val="90000"/>
              </a:lnSpc>
            </a:pPr>
            <a:r>
              <a:rPr lang="en-US" sz="4000" b="1" kern="1200" dirty="0">
                <a:latin typeface="+mj-lt"/>
                <a:ea typeface="+mj-ea"/>
                <a:cs typeface="+mj-cs"/>
              </a:rPr>
              <a:t>Your Brain is Not For Thinking: It’s a Prediction Machine (So You Don’t Wast</a:t>
            </a:r>
            <a:r>
              <a:rPr lang="en-US" sz="4000" b="1" dirty="0"/>
              <a:t>e Time Thinking)</a:t>
            </a:r>
            <a:endParaRPr lang="en-US" sz="4000" b="1" kern="1200" dirty="0">
              <a:latin typeface="+mj-lt"/>
              <a:ea typeface="+mj-ea"/>
              <a:cs typeface="+mj-cs"/>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4132" b="8500"/>
          <a:stretch/>
        </p:blipFill>
        <p:spPr>
          <a:xfrm>
            <a:off x="20" y="10"/>
            <a:ext cx="9143980" cy="3994473"/>
          </a:xfrm>
          <a:prstGeom prst="rect">
            <a:avLst/>
          </a:prstGeom>
        </p:spPr>
      </p:pic>
      <p:sp>
        <p:nvSpPr>
          <p:cNvPr id="41" name="Rectangle 40">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806" y="4911519"/>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3" name="Rectangle 42">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999776" y="5256704"/>
            <a:ext cx="146304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Content Placeholder 33">
            <a:extLst>
              <a:ext uri="{FF2B5EF4-FFF2-40B4-BE49-F238E27FC236}">
                <a16:creationId xmlns:a16="http://schemas.microsoft.com/office/drawing/2014/main" id="{C7F2C603-3EFA-C75F-D431-075865C4A86C}"/>
              </a:ext>
            </a:extLst>
          </p:cNvPr>
          <p:cNvSpPr>
            <a:spLocks noGrp="1"/>
          </p:cNvSpPr>
          <p:nvPr>
            <p:ph idx="1"/>
          </p:nvPr>
        </p:nvSpPr>
        <p:spPr>
          <a:xfrm>
            <a:off x="3971869" y="4495466"/>
            <a:ext cx="4545767" cy="1536192"/>
          </a:xfrm>
        </p:spPr>
        <p:txBody>
          <a:bodyPr anchor="ctr">
            <a:normAutofit/>
          </a:bodyPr>
          <a:lstStyle/>
          <a:p>
            <a:endParaRPr lang="en-US" sz="1600"/>
          </a:p>
        </p:txBody>
      </p:sp>
    </p:spTree>
    <p:extLst>
      <p:ext uri="{BB962C8B-B14F-4D97-AF65-F5344CB8AC3E}">
        <p14:creationId xmlns:p14="http://schemas.microsoft.com/office/powerpoint/2010/main" val="285681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76200"/>
            <a:ext cx="8390616" cy="1498110"/>
          </a:xfrm>
        </p:spPr>
        <p:txBody>
          <a:bodyPr vert="horz" lIns="91440" tIns="45720" rIns="91440" bIns="45720" rtlCol="0" anchor="ctr">
            <a:noAutofit/>
          </a:bodyPr>
          <a:lstStyle/>
          <a:p>
            <a:pPr algn="l">
              <a:lnSpc>
                <a:spcPct val="90000"/>
              </a:lnSpc>
            </a:pPr>
            <a:r>
              <a:rPr lang="en-US" sz="3200" kern="1200" dirty="0">
                <a:solidFill>
                  <a:srgbClr val="FFFFFF"/>
                </a:solidFill>
                <a:latin typeface="+mj-lt"/>
                <a:ea typeface="+mj-ea"/>
                <a:cs typeface="+mj-cs"/>
              </a:rPr>
              <a:t>What Does Your Brain </a:t>
            </a:r>
            <a:r>
              <a:rPr lang="en-US" sz="3200" i="1" kern="1200" dirty="0">
                <a:solidFill>
                  <a:srgbClr val="FFFFFF"/>
                </a:solidFill>
                <a:latin typeface="+mj-lt"/>
                <a:ea typeface="+mj-ea"/>
                <a:cs typeface="+mj-cs"/>
              </a:rPr>
              <a:t>Expect</a:t>
            </a:r>
            <a:r>
              <a:rPr lang="en-US" sz="3200" kern="1200" dirty="0">
                <a:solidFill>
                  <a:srgbClr val="FFFFFF"/>
                </a:solidFill>
                <a:latin typeface="+mj-lt"/>
                <a:ea typeface="+mj-ea"/>
                <a:cs typeface="+mj-cs"/>
              </a:rPr>
              <a:t> to Happen?</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hlinkClick r:id="rId3"/>
              </a:rPr>
              <a:t>https://www.polar.com/blog/recovery-from-exercise/</a:t>
            </a:r>
            <a:endParaRPr lang="en-US" sz="3200" kern="1200" dirty="0">
              <a:solidFill>
                <a:srgbClr val="FFFFFF"/>
              </a:solidFill>
              <a:latin typeface="+mj-lt"/>
              <a:ea typeface="+mj-ea"/>
              <a:cs typeface="+mj-cs"/>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1650510"/>
            <a:ext cx="8763000" cy="4902690"/>
          </a:xfrm>
          <a:prstGeom prst="rect">
            <a:avLst/>
          </a:prstGeom>
        </p:spPr>
      </p:pic>
    </p:spTree>
    <p:extLst>
      <p:ext uri="{BB962C8B-B14F-4D97-AF65-F5344CB8AC3E}">
        <p14:creationId xmlns:p14="http://schemas.microsoft.com/office/powerpoint/2010/main" val="1665290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kern="1200" dirty="0">
                <a:solidFill>
                  <a:srgbClr val="FFFFFF"/>
                </a:solidFill>
                <a:latin typeface="+mj-lt"/>
                <a:ea typeface="+mj-ea"/>
                <a:cs typeface="+mj-cs"/>
              </a:rPr>
              <a:t>Your Brain Expects You Won’t Eat Again (Scarcity)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655276"/>
            <a:ext cx="8534399" cy="4954686"/>
          </a:xfrm>
          <a:prstGeom prst="rect">
            <a:avLst/>
          </a:prstGeom>
        </p:spPr>
      </p:pic>
    </p:spTree>
    <p:extLst>
      <p:ext uri="{BB962C8B-B14F-4D97-AF65-F5344CB8AC3E}">
        <p14:creationId xmlns:p14="http://schemas.microsoft.com/office/powerpoint/2010/main" val="427110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C053E-A6D1-38E8-3A33-16B7F87D9049}"/>
              </a:ext>
            </a:extLst>
          </p:cNvPr>
          <p:cNvSpPr>
            <a:spLocks noGrp="1"/>
          </p:cNvSpPr>
          <p:nvPr>
            <p:ph type="title"/>
          </p:nvPr>
        </p:nvSpPr>
        <p:spPr>
          <a:xfrm>
            <a:off x="350041" y="586855"/>
            <a:ext cx="2401025" cy="3387497"/>
          </a:xfrm>
        </p:spPr>
        <p:txBody>
          <a:bodyPr anchor="b">
            <a:normAutofit fontScale="90000"/>
          </a:bodyPr>
          <a:lstStyle/>
          <a:p>
            <a:pPr algn="r"/>
            <a:r>
              <a:rPr lang="en-US" sz="3500" dirty="0">
                <a:solidFill>
                  <a:srgbClr val="FFFFFF"/>
                </a:solidFill>
              </a:rPr>
              <a:t>The Prediction Machine Works Well When Scarcity Exists</a:t>
            </a:r>
          </a:p>
        </p:txBody>
      </p:sp>
      <p:pic>
        <p:nvPicPr>
          <p:cNvPr id="22" name="Content Placeholder 21" descr="A display case with different types of bread&#10;&#10;Description automatically generated">
            <a:extLst>
              <a:ext uri="{FF2B5EF4-FFF2-40B4-BE49-F238E27FC236}">
                <a16:creationId xmlns:a16="http://schemas.microsoft.com/office/drawing/2014/main" id="{C6AE4045-EF11-FDBA-9220-865AA4EF6C1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673718" y="3388467"/>
            <a:ext cx="3524319" cy="3394472"/>
          </a:xfrm>
        </p:spPr>
      </p:pic>
      <p:pic>
        <p:nvPicPr>
          <p:cNvPr id="24" name="Picture 23" descr="A child wearing a helmet&#10;&#10;Description automatically generated">
            <a:extLst>
              <a:ext uri="{FF2B5EF4-FFF2-40B4-BE49-F238E27FC236}">
                <a16:creationId xmlns:a16="http://schemas.microsoft.com/office/drawing/2014/main" id="{41EEF489-D4C9-A264-8C28-47443B06C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10227" y="97860"/>
            <a:ext cx="3323548" cy="3087262"/>
          </a:xfrm>
          <a:prstGeom prst="rect">
            <a:avLst/>
          </a:prstGeom>
        </p:spPr>
      </p:pic>
      <p:pic>
        <p:nvPicPr>
          <p:cNvPr id="26" name="Picture 25" descr="A child wrapped in a blanket sitting in a rocking chair&#10;&#10;Description automatically generated">
            <a:extLst>
              <a:ext uri="{FF2B5EF4-FFF2-40B4-BE49-F238E27FC236}">
                <a16:creationId xmlns:a16="http://schemas.microsoft.com/office/drawing/2014/main" id="{9567B015-2A9E-82EA-5793-F0C307AA19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5688" y="-10143"/>
            <a:ext cx="3026088" cy="3323547"/>
          </a:xfrm>
          <a:prstGeom prst="rect">
            <a:avLst/>
          </a:prstGeom>
        </p:spPr>
      </p:pic>
      <p:pic>
        <p:nvPicPr>
          <p:cNvPr id="28" name="Picture 27" descr="A dog lying in a cage&#10;&#10;Description automatically generated">
            <a:extLst>
              <a:ext uri="{FF2B5EF4-FFF2-40B4-BE49-F238E27FC236}">
                <a16:creationId xmlns:a16="http://schemas.microsoft.com/office/drawing/2014/main" id="{F1BA9873-0AA8-381B-20EA-2E704DE6D6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6084" y="3323542"/>
            <a:ext cx="2676859" cy="3524319"/>
          </a:xfrm>
          <a:prstGeom prst="rect">
            <a:avLst/>
          </a:prstGeom>
        </p:spPr>
      </p:pic>
    </p:spTree>
    <p:extLst>
      <p:ext uri="{BB962C8B-B14F-4D97-AF65-F5344CB8AC3E}">
        <p14:creationId xmlns:p14="http://schemas.microsoft.com/office/powerpoint/2010/main" val="4108641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0" y="0"/>
            <a:ext cx="9135879" cy="6858000"/>
          </a:xfrm>
          <a:prstGeom prst="rect">
            <a:avLst/>
          </a:prstGeom>
        </p:spPr>
      </p:pic>
      <p:sp>
        <p:nvSpPr>
          <p:cNvPr id="40" name="Rectangle 39">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Lightning striking bolt of light in the sky&#10;&#10;Description automatically generated"/>
          <p:cNvPicPr>
            <a:picLocks noChangeAspect="1"/>
          </p:cNvPicPr>
          <p:nvPr/>
        </p:nvPicPr>
        <p:blipFill rotWithShape="1">
          <a:blip r:embed="rId4" cstate="print">
            <a:alphaModFix amt="60000"/>
            <a:extLst>
              <a:ext uri="{28A0092B-C50C-407E-A947-70E740481C1C}">
                <a14:useLocalDpi xmlns:a14="http://schemas.microsoft.com/office/drawing/2010/main" val="0"/>
              </a:ext>
            </a:extLst>
          </a:blip>
          <a:srcRect l="17784" r="15618" b="2"/>
          <a:stretch/>
        </p:blipFill>
        <p:spPr>
          <a:xfrm>
            <a:off x="4570899" y="10"/>
            <a:ext cx="4570183" cy="3431119"/>
          </a:xfrm>
          <a:prstGeom prst="rect">
            <a:avLst/>
          </a:prstGeom>
        </p:spPr>
      </p:pic>
      <p:pic>
        <p:nvPicPr>
          <p:cNvPr id="8" name="Content Placeholder 7" descr="A pile of dollar bills&#10;&#10;Description automatically generated"/>
          <p:cNvPicPr>
            <a:picLocks noChangeAspect="1"/>
          </p:cNvPicPr>
          <p:nvPr/>
        </p:nvPicPr>
        <p:blipFill rotWithShape="1">
          <a:blip r:embed="rId5" cstate="print">
            <a:alphaModFix amt="60000"/>
            <a:extLst>
              <a:ext uri="{28A0092B-C50C-407E-A947-70E740481C1C}">
                <a14:useLocalDpi xmlns:a14="http://schemas.microsoft.com/office/drawing/2010/main" val="0"/>
              </a:ext>
            </a:extLst>
          </a:blip>
          <a:srcRect l="18812" r="6930" b="-1"/>
          <a:stretch/>
        </p:blipFill>
        <p:spPr>
          <a:xfrm>
            <a:off x="3572" y="10"/>
            <a:ext cx="4570183" cy="3431119"/>
          </a:xfrm>
          <a:prstGeom prst="rect">
            <a:avLst/>
          </a:prstGeom>
        </p:spPr>
      </p:pic>
      <p:sp>
        <p:nvSpPr>
          <p:cNvPr id="2" name="Title 1"/>
          <p:cNvSpPr>
            <a:spLocks noGrp="1"/>
          </p:cNvSpPr>
          <p:nvPr>
            <p:ph type="title"/>
          </p:nvPr>
        </p:nvSpPr>
        <p:spPr>
          <a:xfrm>
            <a:off x="893973" y="552807"/>
            <a:ext cx="7351391" cy="2790331"/>
          </a:xfrm>
        </p:spPr>
        <p:txBody>
          <a:bodyPr vert="horz" lIns="91440" tIns="45720" rIns="91440" bIns="45720" rtlCol="0" anchor="b">
            <a:normAutofit/>
          </a:bodyPr>
          <a:lstStyle/>
          <a:p>
            <a:r>
              <a:rPr lang="en-US" sz="4200" b="1" dirty="0">
                <a:solidFill>
                  <a:srgbClr val="FFFFFF"/>
                </a:solidFill>
              </a:rPr>
              <a:t>Perhaps Less So When The Target Just Moves </a:t>
            </a:r>
          </a:p>
        </p:txBody>
      </p:sp>
      <p:pic>
        <p:nvPicPr>
          <p:cNvPr id="11" name="Picture 10" descr="A person with their arms raised&#10;&#10;Description automatically generated"/>
          <p:cNvPicPr>
            <a:picLocks noChangeAspect="1"/>
          </p:cNvPicPr>
          <p:nvPr/>
        </p:nvPicPr>
        <p:blipFill rotWithShape="1">
          <a:blip r:embed="rId6" cstate="print">
            <a:alphaModFix amt="60000"/>
            <a:extLst>
              <a:ext uri="{28A0092B-C50C-407E-A947-70E740481C1C}">
                <a14:useLocalDpi xmlns:a14="http://schemas.microsoft.com/office/drawing/2010/main" val="0"/>
              </a:ext>
            </a:extLst>
          </a:blip>
          <a:srcRect l="32370" r="1032" b="2"/>
          <a:stretch/>
        </p:blipFill>
        <p:spPr>
          <a:xfrm>
            <a:off x="4572960" y="3426870"/>
            <a:ext cx="4570183" cy="3431129"/>
          </a:xfrm>
          <a:prstGeom prst="rect">
            <a:avLst/>
          </a:prstGeom>
        </p:spPr>
      </p:pic>
      <p:pic>
        <p:nvPicPr>
          <p:cNvPr id="12" name="Picture 11" descr="A group of cartoon characters&#10;&#10;Description automatically generated"/>
          <p:cNvPicPr>
            <a:picLocks noChangeAspect="1"/>
          </p:cNvPicPr>
          <p:nvPr/>
        </p:nvPicPr>
        <p:blipFill rotWithShape="1">
          <a:blip r:embed="rId7" cstate="print">
            <a:alphaModFix amt="60000"/>
            <a:extLst>
              <a:ext uri="{28A0092B-C50C-407E-A947-70E740481C1C}">
                <a14:useLocalDpi xmlns:a14="http://schemas.microsoft.com/office/drawing/2010/main" val="0"/>
              </a:ext>
            </a:extLst>
          </a:blip>
          <a:srcRect l="15420" r="-3" b="-3"/>
          <a:stretch/>
        </p:blipFill>
        <p:spPr>
          <a:xfrm>
            <a:off x="5633" y="3426870"/>
            <a:ext cx="4570183" cy="3431129"/>
          </a:xfrm>
          <a:prstGeom prst="rect">
            <a:avLst/>
          </a:prstGeom>
        </p:spPr>
      </p:pic>
      <p:sp>
        <p:nvSpPr>
          <p:cNvPr id="29" name="Content Placeholder 28">
            <a:extLst>
              <a:ext uri="{FF2B5EF4-FFF2-40B4-BE49-F238E27FC236}">
                <a16:creationId xmlns:a16="http://schemas.microsoft.com/office/drawing/2014/main" id="{7276DEA9-C6C7-CBC0-C8B0-16013CA53633}"/>
              </a:ext>
            </a:extLst>
          </p:cNvPr>
          <p:cNvSpPr>
            <a:spLocks noGrp="1"/>
          </p:cNvSpPr>
          <p:nvPr>
            <p:ph idx="1"/>
          </p:nvPr>
        </p:nvSpPr>
        <p:spPr>
          <a:xfrm>
            <a:off x="893974" y="3510476"/>
            <a:ext cx="7351391" cy="2614231"/>
          </a:xfrm>
        </p:spPr>
        <p:txBody>
          <a:bodyPr anchor="t">
            <a:normAutofit/>
          </a:bodyPr>
          <a:lstStyle/>
          <a:p>
            <a:pPr algn="ctr"/>
            <a:endParaRPr lang="en-US" sz="1600" dirty="0">
              <a:solidFill>
                <a:srgbClr val="FFFFFF"/>
              </a:solidFill>
            </a:endParaRPr>
          </a:p>
        </p:txBody>
      </p:sp>
    </p:spTree>
    <p:extLst>
      <p:ext uri="{BB962C8B-B14F-4D97-AF65-F5344CB8AC3E}">
        <p14:creationId xmlns:p14="http://schemas.microsoft.com/office/powerpoint/2010/main" val="3487491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200" b="1" kern="1200" dirty="0">
                <a:solidFill>
                  <a:srgbClr val="FFFFFF"/>
                </a:solidFill>
                <a:latin typeface="+mj-lt"/>
                <a:ea typeface="+mj-ea"/>
                <a:cs typeface="+mj-cs"/>
              </a:rPr>
              <a:t>We Can’t Get Enough of Those Expectations . .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655276"/>
            <a:ext cx="8839200" cy="4954685"/>
          </a:xfrm>
          <a:prstGeom prst="rect">
            <a:avLst/>
          </a:prstGeom>
        </p:spPr>
      </p:pic>
    </p:spTree>
    <p:extLst>
      <p:ext uri="{BB962C8B-B14F-4D97-AF65-F5344CB8AC3E}">
        <p14:creationId xmlns:p14="http://schemas.microsoft.com/office/powerpoint/2010/main" val="2642995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2600" y="719772"/>
            <a:ext cx="8178799" cy="5418454"/>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3990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2CDD9-889F-4FAC-BDEB-042F3AF9FA7C}"/>
              </a:ext>
            </a:extLst>
          </p:cNvPr>
          <p:cNvSpPr>
            <a:spLocks noGrp="1"/>
          </p:cNvSpPr>
          <p:nvPr>
            <p:ph type="title"/>
          </p:nvPr>
        </p:nvSpPr>
        <p:spPr>
          <a:xfrm>
            <a:off x="963930" y="1050595"/>
            <a:ext cx="7037070" cy="1159205"/>
          </a:xfrm>
        </p:spPr>
        <p:txBody>
          <a:bodyPr anchor="ctr">
            <a:normAutofit fontScale="90000"/>
          </a:bodyPr>
          <a:lstStyle/>
          <a:p>
            <a:r>
              <a:rPr lang="en-US" sz="6300" dirty="0"/>
              <a:t>Cultural Expectations</a:t>
            </a:r>
          </a:p>
        </p:txBody>
      </p:sp>
      <p:sp>
        <p:nvSpPr>
          <p:cNvPr id="3" name="Content Placeholder 2">
            <a:extLst>
              <a:ext uri="{FF2B5EF4-FFF2-40B4-BE49-F238E27FC236}">
                <a16:creationId xmlns:a16="http://schemas.microsoft.com/office/drawing/2014/main" id="{2A288655-5F42-76ED-C427-796F71331ADF}"/>
              </a:ext>
            </a:extLst>
          </p:cNvPr>
          <p:cNvSpPr>
            <a:spLocks noGrp="1"/>
          </p:cNvSpPr>
          <p:nvPr>
            <p:ph idx="1"/>
          </p:nvPr>
        </p:nvSpPr>
        <p:spPr>
          <a:xfrm>
            <a:off x="963930" y="2362201"/>
            <a:ext cx="7494270" cy="3407664"/>
          </a:xfrm>
        </p:spPr>
        <p:txBody>
          <a:bodyPr anchor="t">
            <a:noAutofit/>
          </a:bodyPr>
          <a:lstStyle/>
          <a:p>
            <a:pPr marL="0" indent="0">
              <a:buNone/>
            </a:pPr>
            <a:r>
              <a:rPr lang="en-US" sz="3600" b="0" i="0" dirty="0">
                <a:effectLst/>
                <a:latin typeface="-apple-system"/>
              </a:rPr>
              <a:t>Suggest to the person next to you that you are not living your best life now, and in fact things have gotten precipitously worse since last you met. And then notice the kind of responses you get . . .</a:t>
            </a:r>
            <a:endParaRPr lang="en-US" sz="3600" dirty="0"/>
          </a:p>
        </p:txBody>
      </p:sp>
    </p:spTree>
    <p:extLst>
      <p:ext uri="{BB962C8B-B14F-4D97-AF65-F5344CB8AC3E}">
        <p14:creationId xmlns:p14="http://schemas.microsoft.com/office/powerpoint/2010/main" val="4283500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Expectations Make Us a Tool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096" y="1914110"/>
            <a:ext cx="1066800" cy="1962150"/>
          </a:xfrm>
        </p:spPr>
      </p:pic>
      <p:sp>
        <p:nvSpPr>
          <p:cNvPr id="5" name="Equal 4"/>
          <p:cNvSpPr/>
          <p:nvPr/>
        </p:nvSpPr>
        <p:spPr bwMode="auto">
          <a:xfrm>
            <a:off x="1285461" y="2362200"/>
            <a:ext cx="914400" cy="914400"/>
          </a:xfrm>
          <a:prstGeom prst="math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593" y="2038350"/>
            <a:ext cx="1533939" cy="1562100"/>
          </a:xfrm>
          <a:prstGeom prst="rect">
            <a:avLst/>
          </a:prstGeom>
        </p:spPr>
      </p:pic>
      <p:sp>
        <p:nvSpPr>
          <p:cNvPr id="7" name="Plus 6"/>
          <p:cNvSpPr/>
          <p:nvPr/>
        </p:nvSpPr>
        <p:spPr bwMode="auto">
          <a:xfrm>
            <a:off x="3886200" y="2362200"/>
            <a:ext cx="914400" cy="914400"/>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928605"/>
            <a:ext cx="1198288" cy="1781589"/>
          </a:xfrm>
          <a:prstGeom prst="rect">
            <a:avLst/>
          </a:prstGeom>
        </p:spPr>
      </p:pic>
      <p:sp>
        <p:nvSpPr>
          <p:cNvPr id="9" name="Plus 8"/>
          <p:cNvSpPr/>
          <p:nvPr/>
        </p:nvSpPr>
        <p:spPr bwMode="auto">
          <a:xfrm>
            <a:off x="5998888" y="2362200"/>
            <a:ext cx="914400" cy="914400"/>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0339" y="2015159"/>
            <a:ext cx="1359408" cy="1764792"/>
          </a:xfrm>
          <a:prstGeom prst="rect">
            <a:avLst/>
          </a:prstGeom>
        </p:spPr>
      </p:pic>
      <p:sp>
        <p:nvSpPr>
          <p:cNvPr id="11" name="Plus 10"/>
          <p:cNvSpPr/>
          <p:nvPr/>
        </p:nvSpPr>
        <p:spPr bwMode="auto">
          <a:xfrm>
            <a:off x="381000" y="4234070"/>
            <a:ext cx="914400" cy="914400"/>
          </a:xfrm>
          <a:prstGeom prst="mathPlus">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6" charset="0"/>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0200" y="4309070"/>
            <a:ext cx="1828800" cy="839399"/>
          </a:xfrm>
          <a:prstGeom prst="rect">
            <a:avLst/>
          </a:prstGeom>
        </p:spPr>
      </p:pic>
    </p:spTree>
    <p:extLst>
      <p:ext uri="{BB962C8B-B14F-4D97-AF65-F5344CB8AC3E}">
        <p14:creationId xmlns:p14="http://schemas.microsoft.com/office/powerpoint/2010/main" val="5667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66" y="2767106"/>
            <a:ext cx="2660617" cy="3071906"/>
          </a:xfrm>
        </p:spPr>
        <p:txBody>
          <a:bodyPr vert="horz" lIns="91440" tIns="45720" rIns="91440" bIns="45720" rtlCol="0" anchor="t">
            <a:normAutofit/>
          </a:bodyPr>
          <a:lstStyle/>
          <a:p>
            <a:pPr algn="l">
              <a:lnSpc>
                <a:spcPct val="90000"/>
              </a:lnSpc>
            </a:pPr>
            <a:r>
              <a:rPr lang="en-US" sz="3500" b="1" kern="1200" dirty="0">
                <a:solidFill>
                  <a:srgbClr val="FFFFFF"/>
                </a:solidFill>
                <a:latin typeface="+mj-lt"/>
                <a:ea typeface="+mj-ea"/>
                <a:cs typeface="+mj-cs"/>
              </a:rPr>
              <a:t>Expectations Ratchet up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76821" y="719344"/>
            <a:ext cx="5419311" cy="5419311"/>
          </a:xfrm>
          <a:prstGeom prst="rect">
            <a:avLst/>
          </a:prstGeom>
        </p:spPr>
      </p:pic>
    </p:spTree>
    <p:extLst>
      <p:ext uri="{BB962C8B-B14F-4D97-AF65-F5344CB8AC3E}">
        <p14:creationId xmlns:p14="http://schemas.microsoft.com/office/powerpoint/2010/main" val="3041584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b="1" kern="1200" dirty="0">
                <a:solidFill>
                  <a:srgbClr val="FFFFFF"/>
                </a:solidFill>
                <a:latin typeface="+mj-lt"/>
                <a:ea typeface="+mj-ea"/>
                <a:cs typeface="+mj-cs"/>
              </a:rPr>
              <a:t>Reframing One Tool:</a:t>
            </a:r>
            <a:br>
              <a:rPr lang="en-US" sz="3500" b="1" kern="1200" dirty="0">
                <a:solidFill>
                  <a:srgbClr val="FFFFFF"/>
                </a:solidFill>
                <a:latin typeface="+mj-lt"/>
                <a:ea typeface="+mj-ea"/>
                <a:cs typeface="+mj-cs"/>
              </a:rPr>
            </a:br>
            <a:r>
              <a:rPr lang="en-US" sz="3500" b="1" i="1" kern="1200" dirty="0">
                <a:solidFill>
                  <a:srgbClr val="FFFFFF"/>
                </a:solidFill>
                <a:latin typeface="+mj-lt"/>
                <a:ea typeface="+mj-ea"/>
                <a:cs typeface="+mj-cs"/>
              </a:rPr>
              <a:t>Intentional</a:t>
            </a:r>
            <a:r>
              <a:rPr lang="en-US" sz="3500" b="1" kern="1200" dirty="0">
                <a:solidFill>
                  <a:srgbClr val="FFFFFF"/>
                </a:solidFill>
                <a:latin typeface="+mj-lt"/>
                <a:ea typeface="+mj-ea"/>
                <a:cs typeface="+mj-cs"/>
              </a:rPr>
              <a:t> Stress is Good</a:t>
            </a:r>
          </a:p>
        </p:txBody>
      </p:sp>
      <p:pic>
        <p:nvPicPr>
          <p:cNvPr id="7" name="Content Placeholder 6" descr="A close-up of a person's hands&#10;&#10;Description automatically generated">
            <a:extLst>
              <a:ext uri="{FF2B5EF4-FFF2-40B4-BE49-F238E27FC236}">
                <a16:creationId xmlns:a16="http://schemas.microsoft.com/office/drawing/2014/main" id="{AF816B52-4CC2-E208-43B2-F83356945C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 y="1600200"/>
            <a:ext cx="9144001" cy="5257800"/>
          </a:xfrm>
        </p:spPr>
      </p:pic>
    </p:spTree>
    <p:extLst>
      <p:ext uri="{BB962C8B-B14F-4D97-AF65-F5344CB8AC3E}">
        <p14:creationId xmlns:p14="http://schemas.microsoft.com/office/powerpoint/2010/main" val="3606595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b="1" kern="1200" dirty="0">
                <a:solidFill>
                  <a:srgbClr val="FFFFFF"/>
                </a:solidFill>
                <a:latin typeface="+mj-lt"/>
                <a:ea typeface="+mj-ea"/>
                <a:cs typeface="+mj-cs"/>
              </a:rPr>
              <a:t>The </a:t>
            </a:r>
            <a:r>
              <a:rPr lang="en-US" sz="3500" b="1" i="1" kern="1200" dirty="0">
                <a:solidFill>
                  <a:srgbClr val="FFFFFF"/>
                </a:solidFill>
                <a:latin typeface="+mj-lt"/>
                <a:ea typeface="+mj-ea"/>
                <a:cs typeface="+mj-cs"/>
              </a:rPr>
              <a:t>Dis</a:t>
            </a:r>
            <a:r>
              <a:rPr lang="en-US" sz="3500" b="1" kern="1200" dirty="0">
                <a:solidFill>
                  <a:srgbClr val="FFFFFF"/>
                </a:solidFill>
                <a:latin typeface="+mj-lt"/>
                <a:ea typeface="+mj-ea"/>
                <a:cs typeface="+mj-cs"/>
              </a:rPr>
              <a:t>tress of Chronic Expectations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168" y="2068457"/>
            <a:ext cx="8495662" cy="4247831"/>
          </a:xfrm>
          <a:prstGeom prst="rect">
            <a:avLst/>
          </a:prstGeom>
        </p:spPr>
      </p:pic>
    </p:spTree>
    <p:extLst>
      <p:ext uri="{BB962C8B-B14F-4D97-AF65-F5344CB8AC3E}">
        <p14:creationId xmlns:p14="http://schemas.microsoft.com/office/powerpoint/2010/main" val="1628622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Autofit/>
          </a:bodyPr>
          <a:lstStyle/>
          <a:p>
            <a:pPr algn="l">
              <a:lnSpc>
                <a:spcPct val="90000"/>
              </a:lnSpc>
            </a:pPr>
            <a:r>
              <a:rPr lang="en-US" sz="4000" b="1" kern="1200" dirty="0">
                <a:solidFill>
                  <a:srgbClr val="FFFFFF"/>
                </a:solidFill>
                <a:latin typeface="+mj-lt"/>
                <a:ea typeface="+mj-ea"/>
                <a:cs typeface="+mj-cs"/>
              </a:rPr>
              <a:t>Chronic Stress</a:t>
            </a:r>
            <a:br>
              <a:rPr lang="en-US" sz="4000" b="1" kern="1200" dirty="0">
                <a:solidFill>
                  <a:srgbClr val="FFFFFF"/>
                </a:solidFill>
                <a:latin typeface="+mj-lt"/>
                <a:ea typeface="+mj-ea"/>
                <a:cs typeface="+mj-cs"/>
              </a:rPr>
            </a:br>
            <a:r>
              <a:rPr lang="en-US" sz="4000" b="1" kern="1200" dirty="0">
                <a:solidFill>
                  <a:srgbClr val="FFFFFF"/>
                </a:solidFill>
                <a:latin typeface="+mj-lt"/>
                <a:ea typeface="+mj-ea"/>
                <a:cs typeface="+mj-cs"/>
              </a:rPr>
              <a:t>(No Recovery)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655276"/>
            <a:ext cx="8686800" cy="4954685"/>
          </a:xfrm>
          <a:prstGeom prst="rect">
            <a:avLst/>
          </a:prstGeom>
        </p:spPr>
      </p:pic>
    </p:spTree>
    <p:extLst>
      <p:ext uri="{BB962C8B-B14F-4D97-AF65-F5344CB8AC3E}">
        <p14:creationId xmlns:p14="http://schemas.microsoft.com/office/powerpoint/2010/main" val="1791931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b="1" kern="1200" dirty="0">
                <a:solidFill>
                  <a:srgbClr val="FFFFFF"/>
                </a:solidFill>
                <a:latin typeface="+mj-lt"/>
                <a:ea typeface="+mj-ea"/>
                <a:cs typeface="+mj-cs"/>
              </a:rPr>
              <a:t>What Do We</a:t>
            </a:r>
            <a:r>
              <a:rPr lang="en-US" sz="3500" b="1" kern="1200" baseline="0" dirty="0">
                <a:solidFill>
                  <a:srgbClr val="FFFFFF"/>
                </a:solidFill>
                <a:latin typeface="+mj-lt"/>
                <a:ea typeface="+mj-ea"/>
                <a:cs typeface="+mj-cs"/>
              </a:rPr>
              <a:t> Miss When Distress Sticks?</a:t>
            </a:r>
            <a:endParaRPr lang="en-US" sz="3500" b="1" kern="1200" dirty="0">
              <a:solidFill>
                <a:srgbClr val="FFFFFF"/>
              </a:solidFill>
              <a:latin typeface="+mj-lt"/>
              <a:ea typeface="+mj-ea"/>
              <a:cs typeface="+mj-cs"/>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168" y="2068457"/>
            <a:ext cx="8495662" cy="4247831"/>
          </a:xfrm>
          <a:prstGeom prst="rect">
            <a:avLst/>
          </a:prstGeom>
        </p:spPr>
      </p:pic>
    </p:spTree>
    <p:extLst>
      <p:ext uri="{BB962C8B-B14F-4D97-AF65-F5344CB8AC3E}">
        <p14:creationId xmlns:p14="http://schemas.microsoft.com/office/powerpoint/2010/main" val="2016577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42900" y="595502"/>
            <a:ext cx="8458200" cy="566699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431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b="1" kern="1200" dirty="0">
                <a:solidFill>
                  <a:srgbClr val="FFFFFF"/>
                </a:solidFill>
                <a:latin typeface="+mj-lt"/>
                <a:ea typeface="+mj-ea"/>
                <a:cs typeface="+mj-cs"/>
              </a:rPr>
              <a:t>Urgent Expectations</a:t>
            </a:r>
          </a:p>
        </p:txBody>
      </p:sp>
      <p:pic>
        <p:nvPicPr>
          <p:cNvPr id="7" name="Content Placeholder 6" descr="A screenshot of a message&#10;&#10;Description automatically generated">
            <a:extLst>
              <a:ext uri="{FF2B5EF4-FFF2-40B4-BE49-F238E27FC236}">
                <a16:creationId xmlns:a16="http://schemas.microsoft.com/office/drawing/2014/main" id="{34967710-896A-0922-6BE1-DB2F5644C2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981200"/>
            <a:ext cx="7162800" cy="3962399"/>
          </a:xfrm>
        </p:spPr>
      </p:pic>
    </p:spTree>
    <p:extLst>
      <p:ext uri="{BB962C8B-B14F-4D97-AF65-F5344CB8AC3E}">
        <p14:creationId xmlns:p14="http://schemas.microsoft.com/office/powerpoint/2010/main" val="718811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2907" y="1153572"/>
            <a:ext cx="2775094" cy="4461163"/>
          </a:xfrm>
        </p:spPr>
        <p:txBody>
          <a:bodyPr>
            <a:normAutofit/>
          </a:bodyPr>
          <a:lstStyle/>
          <a:p>
            <a:r>
              <a:rPr lang="en-US" b="1" dirty="0">
                <a:solidFill>
                  <a:srgbClr val="FFFFFF"/>
                </a:solidFill>
              </a:rPr>
              <a:t>Shortcuts and Perception of Reality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591344"/>
            <a:ext cx="5179868" cy="5585619"/>
          </a:xfrm>
        </p:spPr>
        <p:txBody>
          <a:bodyPr anchor="ctr">
            <a:normAutofit/>
          </a:bodyPr>
          <a:lstStyle/>
          <a:p>
            <a:r>
              <a:rPr lang="en-US" sz="4800" dirty="0"/>
              <a:t>Natural Selection and Survival</a:t>
            </a:r>
          </a:p>
          <a:p>
            <a:r>
              <a:rPr lang="en-US" sz="4800" dirty="0"/>
              <a:t>The Tribe</a:t>
            </a:r>
          </a:p>
          <a:p>
            <a:r>
              <a:rPr lang="en-US" sz="4800" dirty="0"/>
              <a:t>The Fundamental Attribution Error</a:t>
            </a:r>
          </a:p>
        </p:txBody>
      </p:sp>
    </p:spTree>
    <p:extLst>
      <p:ext uri="{BB962C8B-B14F-4D97-AF65-F5344CB8AC3E}">
        <p14:creationId xmlns:p14="http://schemas.microsoft.com/office/powerpoint/2010/main" val="375328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138" y="174032"/>
            <a:ext cx="7631723" cy="1111843"/>
          </a:xfrm>
        </p:spPr>
        <p:txBody>
          <a:bodyPr anchor="ctr">
            <a:normAutofit/>
          </a:bodyPr>
          <a:lstStyle/>
          <a:p>
            <a:r>
              <a:rPr lang="en-US" sz="3500" b="1">
                <a:latin typeface="Lucida Bright" panose="02040602050505020304" pitchFamily="18" charset="0"/>
              </a:rPr>
              <a:t>I Am Not Your Dad</a:t>
            </a:r>
          </a:p>
        </p:txBody>
      </p:sp>
      <p:sp>
        <p:nvSpPr>
          <p:cNvPr id="9" name="Content Placeholder 8">
            <a:extLst>
              <a:ext uri="{FF2B5EF4-FFF2-40B4-BE49-F238E27FC236}">
                <a16:creationId xmlns:a16="http://schemas.microsoft.com/office/drawing/2014/main" id="{EC505686-E779-8104-980B-6588FC78D92E}"/>
              </a:ext>
            </a:extLst>
          </p:cNvPr>
          <p:cNvSpPr>
            <a:spLocks noGrp="1"/>
          </p:cNvSpPr>
          <p:nvPr>
            <p:ph idx="1"/>
          </p:nvPr>
        </p:nvSpPr>
        <p:spPr>
          <a:xfrm>
            <a:off x="756138" y="1459907"/>
            <a:ext cx="7631722" cy="767904"/>
          </a:xfrm>
        </p:spPr>
        <p:txBody>
          <a:bodyPr anchor="ctr">
            <a:normAutofit/>
          </a:bodyPr>
          <a:lstStyle/>
          <a:p>
            <a:pPr algn="ctr"/>
            <a:endParaRPr lang="en-US" sz="170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20" y="1285875"/>
            <a:ext cx="7798786" cy="5018667"/>
          </a:xfrm>
          <a:prstGeom prst="rect">
            <a:avLst/>
          </a:prstGeom>
        </p:spPr>
      </p:pic>
    </p:spTree>
    <p:extLst>
      <p:ext uri="{BB962C8B-B14F-4D97-AF65-F5344CB8AC3E}">
        <p14:creationId xmlns:p14="http://schemas.microsoft.com/office/powerpoint/2010/main" val="40643896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76200"/>
            <a:ext cx="8229600" cy="6400800"/>
          </a:xfrm>
        </p:spPr>
      </p:pic>
    </p:spTree>
    <p:extLst>
      <p:ext uri="{BB962C8B-B14F-4D97-AF65-F5344CB8AC3E}">
        <p14:creationId xmlns:p14="http://schemas.microsoft.com/office/powerpoint/2010/main" val="3857457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19334" b="1"/>
          <a:stretch/>
        </p:blipFill>
        <p:spPr>
          <a:xfrm>
            <a:off x="20" y="10"/>
            <a:ext cx="9143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b="1" dirty="0">
                <a:solidFill>
                  <a:schemeClr val="tx1">
                    <a:lumMod val="85000"/>
                    <a:lumOff val="15000"/>
                  </a:schemeClr>
                </a:solidFill>
              </a:rPr>
              <a:t> My Perception, My Reality</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836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516" r="3049" b="-1"/>
          <a:stretch/>
        </p:blipFill>
        <p:spPr>
          <a:xfrm>
            <a:off x="342900" y="152400"/>
            <a:ext cx="8458200" cy="6477000"/>
          </a:xfrm>
          <a:prstGeom prst="rect">
            <a:avLst/>
          </a:prstGeom>
        </p:spPr>
      </p:pic>
    </p:spTree>
    <p:extLst>
      <p:ext uri="{BB962C8B-B14F-4D97-AF65-F5344CB8AC3E}">
        <p14:creationId xmlns:p14="http://schemas.microsoft.com/office/powerpoint/2010/main" val="4279972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14">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52" name="Oval 15">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16">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Content Placeholder 7">
            <a:extLst>
              <a:ext uri="{FF2B5EF4-FFF2-40B4-BE49-F238E27FC236}">
                <a16:creationId xmlns:a16="http://schemas.microsoft.com/office/drawing/2014/main" id="{F2C73886-F1AC-399D-440B-23D4F0C56B86}"/>
              </a:ext>
            </a:extLst>
          </p:cNvPr>
          <p:cNvSpPr>
            <a:spLocks noGrp="1"/>
          </p:cNvSpPr>
          <p:nvPr>
            <p:ph idx="1"/>
          </p:nvPr>
        </p:nvSpPr>
        <p:spPr>
          <a:xfrm>
            <a:off x="4114560" y="684921"/>
            <a:ext cx="4255580" cy="1951087"/>
          </a:xfrm>
          <a:noFill/>
        </p:spPr>
        <p:txBody>
          <a:bodyPr anchor="t">
            <a:normAutofit/>
          </a:bodyPr>
          <a:lstStyle/>
          <a:p>
            <a:endParaRPr lang="en-US" sz="1600">
              <a:solidFill>
                <a:schemeClr val="bg1"/>
              </a:solidFill>
            </a:endParaRPr>
          </a:p>
        </p:txBody>
      </p:sp>
      <p:sp>
        <p:nvSpPr>
          <p:cNvPr id="55"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7" name="Rectangle 3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3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4" name="Straight Connector 3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5326" r="-1" b="8719"/>
          <a:stretch/>
        </p:blipFill>
        <p:spPr>
          <a:xfrm>
            <a:off x="587670" y="632152"/>
            <a:ext cx="8136047" cy="5359263"/>
          </a:xfrm>
          <a:prstGeom prst="rect">
            <a:avLst/>
          </a:prstGeom>
        </p:spPr>
      </p:pic>
      <p:grpSp>
        <p:nvGrpSpPr>
          <p:cNvPr id="59" name="Group 3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2906481"/>
            <a:ext cx="304800" cy="322326"/>
            <a:chOff x="215328" y="-46937"/>
            <a:chExt cx="304800" cy="2773841"/>
          </a:xfrm>
        </p:grpSpPr>
        <p:cxnSp>
          <p:nvCxnSpPr>
            <p:cNvPr id="40" name="Straight Connector 3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1163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4">
            <a:extLst>
              <a:ext uri="{FF2B5EF4-FFF2-40B4-BE49-F238E27FC236}">
                <a16:creationId xmlns:a16="http://schemas.microsoft.com/office/drawing/2014/main" id="{B352BBB9-69A8-405C-9209-A9FE217AED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6" name="Oval 15">
              <a:extLst>
                <a:ext uri="{FF2B5EF4-FFF2-40B4-BE49-F238E27FC236}">
                  <a16:creationId xmlns:a16="http://schemas.microsoft.com/office/drawing/2014/main" id="{2BA8247A-9874-4F57-82F4-AEB016E66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0C3CE4-8479-4B6E-9C21-D7B0CD89EF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7BCD297-22FC-4ECD-95DC-8581D5E6B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61A25F1-8873-4D98-B8D5-169EA0AC9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B7BCAD9-3EF1-4FCE-AFA0-BD2C545A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6649524-3638-4334-8ED6-539D10DF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92BE6E08-127B-F119-FD15-608BBE525235}"/>
              </a:ext>
            </a:extLst>
          </p:cNvPr>
          <p:cNvSpPr>
            <a:spLocks noGrp="1"/>
          </p:cNvSpPr>
          <p:nvPr>
            <p:ph idx="1"/>
          </p:nvPr>
        </p:nvSpPr>
        <p:spPr>
          <a:xfrm>
            <a:off x="4114560" y="684921"/>
            <a:ext cx="4255580" cy="1951087"/>
          </a:xfrm>
          <a:noFill/>
        </p:spPr>
        <p:txBody>
          <a:bodyPr anchor="t">
            <a:normAutofit/>
          </a:bodyPr>
          <a:lstStyle/>
          <a:p>
            <a:endParaRPr lang="en-US" sz="1600">
              <a:solidFill>
                <a:schemeClr val="bg1"/>
              </a:solidFill>
            </a:endParaRPr>
          </a:p>
        </p:txBody>
      </p:sp>
      <p:sp>
        <p:nvSpPr>
          <p:cNvPr id="23" name="Rectangle 22">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26" name="Straight Connector 25">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1" name="Rectangle 30">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34" name="Straight Connector 33">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1" b="14045"/>
          <a:stretch/>
        </p:blipFill>
        <p:spPr>
          <a:xfrm>
            <a:off x="427342" y="632152"/>
            <a:ext cx="8136047" cy="5467807"/>
          </a:xfrm>
          <a:prstGeom prst="rect">
            <a:avLst/>
          </a:prstGeom>
        </p:spPr>
      </p:pic>
      <p:grpSp>
        <p:nvGrpSpPr>
          <p:cNvPr id="39" name="Group 38">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7544" y="2906481"/>
            <a:ext cx="304800" cy="322326"/>
            <a:chOff x="215328" y="-46937"/>
            <a:chExt cx="304800" cy="2773841"/>
          </a:xfrm>
        </p:grpSpPr>
        <p:cxnSp>
          <p:nvCxnSpPr>
            <p:cNvPr id="40" name="Straight Connector 39">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3529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28697" y="348865"/>
            <a:ext cx="7533018" cy="877729"/>
          </a:xfrm>
        </p:spPr>
        <p:txBody>
          <a:bodyPr anchor="ctr">
            <a:normAutofit fontScale="90000"/>
          </a:bodyPr>
          <a:lstStyle/>
          <a:p>
            <a:r>
              <a:rPr lang="en-US" sz="3500" b="1" dirty="0">
                <a:solidFill>
                  <a:srgbClr val="FFFFFF"/>
                </a:solidFill>
              </a:rPr>
              <a:t>Notice The Stories You Tell (Where Reality and Expectations May Diverge)</a:t>
            </a:r>
          </a:p>
        </p:txBody>
      </p:sp>
      <p:graphicFrame>
        <p:nvGraphicFramePr>
          <p:cNvPr id="5" name="Content Placeholder 2">
            <a:extLst>
              <a:ext uri="{FF2B5EF4-FFF2-40B4-BE49-F238E27FC236}">
                <a16:creationId xmlns:a16="http://schemas.microsoft.com/office/drawing/2014/main" id="{17F15FF2-46D7-2C9B-29CF-986F8DA484EC}"/>
              </a:ext>
            </a:extLst>
          </p:cNvPr>
          <p:cNvGraphicFramePr>
            <a:graphicFrameLocks noGrp="1"/>
          </p:cNvGraphicFramePr>
          <p:nvPr>
            <p:ph idx="1"/>
            <p:extLst>
              <p:ext uri="{D42A27DB-BD31-4B8C-83A1-F6EECF244321}">
                <p14:modId xmlns:p14="http://schemas.microsoft.com/office/powerpoint/2010/main" val="1620536243"/>
              </p:ext>
            </p:extLst>
          </p:nvPr>
        </p:nvGraphicFramePr>
        <p:xfrm>
          <a:off x="483042" y="1752601"/>
          <a:ext cx="8195871" cy="4756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7074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7188"/>
            <a:ext cx="7886700" cy="1133499"/>
          </a:xfrm>
        </p:spPr>
        <p:txBody>
          <a:bodyPr>
            <a:normAutofit/>
          </a:bodyPr>
          <a:lstStyle/>
          <a:p>
            <a:pPr lvl="0"/>
            <a:r>
              <a:rPr lang="en-US" sz="4500" b="1">
                <a:latin typeface="Lucida Bright" panose="02040602050505020304" pitchFamily="18" charset="0"/>
              </a:rPr>
              <a:t> </a:t>
            </a:r>
          </a:p>
        </p:txBody>
      </p:sp>
      <p:graphicFrame>
        <p:nvGraphicFramePr>
          <p:cNvPr id="5" name="Content Placeholder 2">
            <a:extLst>
              <a:ext uri="{FF2B5EF4-FFF2-40B4-BE49-F238E27FC236}">
                <a16:creationId xmlns:a16="http://schemas.microsoft.com/office/drawing/2014/main" id="{C4317B3E-6A2A-C134-58D7-30B322DE336B}"/>
              </a:ext>
            </a:extLst>
          </p:cNvPr>
          <p:cNvGraphicFramePr>
            <a:graphicFrameLocks noGrp="1"/>
          </p:cNvGraphicFramePr>
          <p:nvPr>
            <p:ph idx="1"/>
            <p:extLst>
              <p:ext uri="{D42A27DB-BD31-4B8C-83A1-F6EECF244321}">
                <p14:modId xmlns:p14="http://schemas.microsoft.com/office/powerpoint/2010/main" val="3995376179"/>
              </p:ext>
            </p:extLst>
          </p:nvPr>
        </p:nvGraphicFramePr>
        <p:xfrm>
          <a:off x="628650" y="304800"/>
          <a:ext cx="78867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2113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walking on a beach&#10;&#10;Description automatically generated">
            <a:extLst>
              <a:ext uri="{FF2B5EF4-FFF2-40B4-BE49-F238E27FC236}">
                <a16:creationId xmlns:a16="http://schemas.microsoft.com/office/drawing/2014/main" id="{C6C6272A-7A6A-C7E1-991D-1A6C96A5CE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2900" y="152400"/>
            <a:ext cx="8458200" cy="6553200"/>
          </a:xfrm>
          <a:prstGeom prst="rect">
            <a:avLst/>
          </a:prstGeom>
        </p:spPr>
      </p:pic>
    </p:spTree>
    <p:extLst>
      <p:ext uri="{BB962C8B-B14F-4D97-AF65-F5344CB8AC3E}">
        <p14:creationId xmlns:p14="http://schemas.microsoft.com/office/powerpoint/2010/main" val="3997711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685800"/>
            <a:ext cx="2160621" cy="5153212"/>
          </a:xfrm>
        </p:spPr>
        <p:txBody>
          <a:bodyPr vert="horz" lIns="91440" tIns="45720" rIns="91440" bIns="45720" rtlCol="0" anchor="t">
            <a:normAutofit/>
          </a:bodyPr>
          <a:lstStyle/>
          <a:p>
            <a:pPr algn="l">
              <a:lnSpc>
                <a:spcPct val="90000"/>
              </a:lnSpc>
            </a:pPr>
            <a:r>
              <a:rPr lang="en-US" sz="4800" kern="1200" dirty="0">
                <a:solidFill>
                  <a:srgbClr val="FFFFFF"/>
                </a:solidFill>
                <a:latin typeface="+mj-lt"/>
                <a:ea typeface="+mj-ea"/>
                <a:cs typeface="+mj-cs"/>
              </a:rPr>
              <a:t>Widen the Lens to Allow Yes, AND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81080" y="152400"/>
            <a:ext cx="5810519" cy="6629400"/>
          </a:xfrm>
          <a:prstGeom prst="rect">
            <a:avLst/>
          </a:prstGeom>
        </p:spPr>
      </p:pic>
    </p:spTree>
    <p:extLst>
      <p:ext uri="{BB962C8B-B14F-4D97-AF65-F5344CB8AC3E}">
        <p14:creationId xmlns:p14="http://schemas.microsoft.com/office/powerpoint/2010/main" val="734095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2F4D5922-434B-4829-B93E-02DC38A295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5">
            <a:extLst>
              <a:ext uri="{FF2B5EF4-FFF2-40B4-BE49-F238E27FC236}">
                <a16:creationId xmlns:a16="http://schemas.microsoft.com/office/drawing/2014/main" id="{F35FBA24-5C01-4635-A984-1DB6E340B0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7">
            <a:extLst>
              <a:ext uri="{FF2B5EF4-FFF2-40B4-BE49-F238E27FC236}">
                <a16:creationId xmlns:a16="http://schemas.microsoft.com/office/drawing/2014/main" id="{4008D52E-D5E0-4FB4-B605-C7CB344890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19" name="Oval 18">
              <a:extLst>
                <a:ext uri="{FF2B5EF4-FFF2-40B4-BE49-F238E27FC236}">
                  <a16:creationId xmlns:a16="http://schemas.microsoft.com/office/drawing/2014/main" id="{319F5E7D-3F43-4564-BC5C-EAEF6F2EC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9">
              <a:extLst>
                <a:ext uri="{FF2B5EF4-FFF2-40B4-BE49-F238E27FC236}">
                  <a16:creationId xmlns:a16="http://schemas.microsoft.com/office/drawing/2014/main" id="{2CC8968D-607C-448D-B7E2-8468F2364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BF8609C-71D4-4156-B8F6-BA9C0B279A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21">
              <a:extLst>
                <a:ext uri="{FF2B5EF4-FFF2-40B4-BE49-F238E27FC236}">
                  <a16:creationId xmlns:a16="http://schemas.microsoft.com/office/drawing/2014/main" id="{7CDA77A8-A525-4167-8D4D-AE037B53E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EBCBA55-B529-4C1C-9138-4E5B0282E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82174F7-84A8-4231-9B9C-07E76488A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635" r="8774" b="1"/>
          <a:stretch/>
        </p:blipFill>
        <p:spPr>
          <a:xfrm>
            <a:off x="6622727" y="412377"/>
            <a:ext cx="1985549" cy="3802007"/>
          </a:xfrm>
          <a:prstGeom prst="rect">
            <a:avLst/>
          </a:prstGeom>
        </p:spPr>
      </p:pic>
      <p:grpSp>
        <p:nvGrpSpPr>
          <p:cNvPr id="26" name="Group 25">
            <a:extLst>
              <a:ext uri="{FF2B5EF4-FFF2-40B4-BE49-F238E27FC236}">
                <a16:creationId xmlns:a16="http://schemas.microsoft.com/office/drawing/2014/main" id="{B7B4DECA-15C8-4678-96F8-1CA5C3D502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4839" y="615017"/>
            <a:ext cx="304800" cy="322326"/>
            <a:chOff x="215328" y="-46937"/>
            <a:chExt cx="304800" cy="2773841"/>
          </a:xfrm>
        </p:grpSpPr>
        <p:cxnSp>
          <p:nvCxnSpPr>
            <p:cNvPr id="27" name="Straight Connector 26">
              <a:extLst>
                <a:ext uri="{FF2B5EF4-FFF2-40B4-BE49-F238E27FC236}">
                  <a16:creationId xmlns:a16="http://schemas.microsoft.com/office/drawing/2014/main" id="{F0D83F5C-F1F1-4882-9C32-26A6B186A8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D0986A-A3B6-4FFD-9EBD-A5CCBF8CE33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BA8203-A31E-45DE-97A5-E5B0064130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02206D-4121-46D6-9F2F-4F24D214443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28800" r="23175" b="1"/>
          <a:stretch/>
        </p:blipFill>
        <p:spPr>
          <a:xfrm>
            <a:off x="4625370" y="412377"/>
            <a:ext cx="1985549" cy="380200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31992" r="25791" b="4"/>
          <a:stretch/>
        </p:blipFill>
        <p:spPr>
          <a:xfrm>
            <a:off x="2515483" y="412377"/>
            <a:ext cx="1985549" cy="3802005"/>
          </a:xfrm>
          <a:prstGeom prst="rect">
            <a:avLst/>
          </a:prstGeom>
        </p:spPr>
      </p:pic>
      <p:pic>
        <p:nvPicPr>
          <p:cNvPr id="4" name="Content Placeholder 3"/>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27840" r="25547" b="-1"/>
          <a:stretch/>
        </p:blipFill>
        <p:spPr>
          <a:xfrm>
            <a:off x="475080" y="418470"/>
            <a:ext cx="1985549" cy="3789819"/>
          </a:xfrm>
          <a:prstGeom prst="rect">
            <a:avLst/>
          </a:prstGeom>
        </p:spPr>
      </p:pic>
      <p:sp>
        <p:nvSpPr>
          <p:cNvPr id="32" name="Rectangle 31">
            <a:extLst>
              <a:ext uri="{FF2B5EF4-FFF2-40B4-BE49-F238E27FC236}">
                <a16:creationId xmlns:a16="http://schemas.microsoft.com/office/drawing/2014/main" id="{5819102A-0400-4C1F-8614-973F5262E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B1A0CF5C-68C2-4432-BC2D-5A124C7B6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07958" y="4945279"/>
            <a:ext cx="964406" cy="549007"/>
            <a:chOff x="7029447" y="3514725"/>
            <a:chExt cx="1285875" cy="549007"/>
          </a:xfrm>
        </p:grpSpPr>
        <p:cxnSp>
          <p:nvCxnSpPr>
            <p:cNvPr id="35" name="Straight Connector 34">
              <a:extLst>
                <a:ext uri="{FF2B5EF4-FFF2-40B4-BE49-F238E27FC236}">
                  <a16:creationId xmlns:a16="http://schemas.microsoft.com/office/drawing/2014/main" id="{73E76A51-C6FF-4566-9670-D405D4DA76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069446D-7888-44DB-87EF-972BCEA0AB5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450BCE5-EB53-44C2-B9B9-771BAD516C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2D4461-C687-4A45-933F-C4CCB4E24F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CF1485CA-41D2-421F-B28D-15EF845D5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04ED96A1-E6CA-493F-8610-6B8B7A28E3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43" name="Straight Connector 42">
              <a:extLst>
                <a:ext uri="{FF2B5EF4-FFF2-40B4-BE49-F238E27FC236}">
                  <a16:creationId xmlns:a16="http://schemas.microsoft.com/office/drawing/2014/main" id="{3C9231B8-0812-4FDE-9AC6-94984E20AC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BF59FE3-7AD8-46E8-9440-D2686399425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EEEDF00-F676-4147-BAF0-64840E2857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D3F73A-55E6-4A58-872D-BE9E9C7C30E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73202" y="5123196"/>
            <a:ext cx="8135074" cy="957166"/>
          </a:xfrm>
          <a:noFill/>
        </p:spPr>
        <p:txBody>
          <a:bodyPr vert="horz" lIns="91440" tIns="45720" rIns="91440" bIns="45720" rtlCol="0" anchor="t">
            <a:normAutofit/>
          </a:bodyPr>
          <a:lstStyle/>
          <a:p>
            <a:pPr algn="l">
              <a:lnSpc>
                <a:spcPct val="90000"/>
              </a:lnSpc>
            </a:pPr>
            <a:r>
              <a:rPr lang="en-US" sz="4200" dirty="0">
                <a:solidFill>
                  <a:schemeClr val="bg1"/>
                </a:solidFill>
              </a:rPr>
              <a:t>Widening the Lens is Relatively Easy</a:t>
            </a:r>
            <a:endParaRPr lang="en-US" sz="4200" kern="1200" dirty="0">
              <a:solidFill>
                <a:schemeClr val="bg1"/>
              </a:solidFill>
              <a:latin typeface="+mj-lt"/>
              <a:ea typeface="+mj-ea"/>
              <a:cs typeface="+mj-cs"/>
            </a:endParaRPr>
          </a:p>
        </p:txBody>
      </p:sp>
    </p:spTree>
    <p:extLst>
      <p:ext uri="{BB962C8B-B14F-4D97-AF65-F5344CB8AC3E}">
        <p14:creationId xmlns:p14="http://schemas.microsoft.com/office/powerpoint/2010/main" val="2514993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75C985-A51C-93B1-0C87-5DA256D1EE40}"/>
              </a:ext>
            </a:extLst>
          </p:cNvPr>
          <p:cNvSpPr>
            <a:spLocks noGrp="1"/>
          </p:cNvSpPr>
          <p:nvPr>
            <p:ph type="title"/>
          </p:nvPr>
        </p:nvSpPr>
        <p:spPr>
          <a:xfrm>
            <a:off x="628650" y="1174819"/>
            <a:ext cx="3281363" cy="2858363"/>
          </a:xfrm>
        </p:spPr>
        <p:txBody>
          <a:bodyPr vert="horz" lIns="91440" tIns="45720" rIns="91440" bIns="45720" rtlCol="0" anchor="b">
            <a:normAutofit/>
          </a:bodyPr>
          <a:lstStyle/>
          <a:p>
            <a:pPr algn="l">
              <a:lnSpc>
                <a:spcPct val="90000"/>
              </a:lnSpc>
            </a:pPr>
            <a:r>
              <a:rPr lang="en-US" sz="5800">
                <a:solidFill>
                  <a:schemeClr val="bg1"/>
                </a:solidFill>
              </a:rPr>
              <a:t>I Am, However, Their Dad</a:t>
            </a:r>
          </a:p>
        </p:txBody>
      </p:sp>
      <p:pic>
        <p:nvPicPr>
          <p:cNvPr id="5" name="Content Placeholder 4" descr="A group of men standing on a field&#10;&#10;Description automatically generated">
            <a:extLst>
              <a:ext uri="{FF2B5EF4-FFF2-40B4-BE49-F238E27FC236}">
                <a16:creationId xmlns:a16="http://schemas.microsoft.com/office/drawing/2014/main" id="{4CD3B679-8CAE-7289-F8AB-9660213A775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4701" r="378"/>
          <a:stretch/>
        </p:blipFill>
        <p:spPr>
          <a:xfrm>
            <a:off x="4261757" y="1"/>
            <a:ext cx="4882243"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effectLst>
            <a:outerShdw blurRad="381000" dist="152400" dir="10800000" algn="r" rotWithShape="0">
              <a:prstClr val="black">
                <a:alpha val="10000"/>
              </a:prstClr>
            </a:outerShdw>
          </a:effectLst>
        </p:spPr>
      </p:pic>
      <p:sp>
        <p:nvSpPr>
          <p:cNvPr id="12" name="Freeform: Shape 11">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8"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23559" y="3100710"/>
            <a:ext cx="6857455" cy="656037"/>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86765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men standing in front of a bookshelf&#10;&#10;Description automatically generated">
            <a:extLst>
              <a:ext uri="{FF2B5EF4-FFF2-40B4-BE49-F238E27FC236}">
                <a16:creationId xmlns:a16="http://schemas.microsoft.com/office/drawing/2014/main" id="{9543535B-40C9-C3E0-9D1C-CA0029DC02E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b="3846"/>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2416B1-9FD4-73FF-5486-87FD4D71F96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Humanity, Love, Brotherhood, Relationships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209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037673" y="348865"/>
            <a:ext cx="7288583" cy="1576446"/>
          </a:xfrm>
        </p:spPr>
        <p:txBody>
          <a:bodyPr anchor="ctr">
            <a:normAutofit/>
          </a:bodyPr>
          <a:lstStyle/>
          <a:p>
            <a:r>
              <a:rPr lang="en-US" sz="3500" b="1">
                <a:solidFill>
                  <a:srgbClr val="FFFFFF"/>
                </a:solidFill>
              </a:rPr>
              <a:t>Ways To Notice Your Short Cuts</a:t>
            </a:r>
          </a:p>
        </p:txBody>
      </p:sp>
      <p:graphicFrame>
        <p:nvGraphicFramePr>
          <p:cNvPr id="5" name="Content Placeholder 2">
            <a:extLst>
              <a:ext uri="{FF2B5EF4-FFF2-40B4-BE49-F238E27FC236}">
                <a16:creationId xmlns:a16="http://schemas.microsoft.com/office/drawing/2014/main" id="{42EA9BBC-96E7-761C-C53A-712A2987076F}"/>
              </a:ext>
            </a:extLst>
          </p:cNvPr>
          <p:cNvGraphicFramePr>
            <a:graphicFrameLocks noGrp="1"/>
          </p:cNvGraphicFramePr>
          <p:nvPr>
            <p:ph idx="1"/>
            <p:extLst>
              <p:ext uri="{D42A27DB-BD31-4B8C-83A1-F6EECF244321}">
                <p14:modId xmlns:p14="http://schemas.microsoft.com/office/powerpoint/2010/main" val="2196912944"/>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5902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fontScale="90000"/>
          </a:bodyPr>
          <a:lstStyle/>
          <a:p>
            <a:pPr algn="l">
              <a:lnSpc>
                <a:spcPct val="90000"/>
              </a:lnSpc>
            </a:pPr>
            <a:r>
              <a:rPr lang="en-US" sz="3500" kern="1200" dirty="0">
                <a:solidFill>
                  <a:srgbClr val="FFFFFF"/>
                </a:solidFill>
                <a:latin typeface="+mj-lt"/>
                <a:ea typeface="+mj-ea"/>
                <a:cs typeface="+mj-cs"/>
              </a:rPr>
              <a:t>Fear (“Need” for Safety) and Curiosity (Willingness to Learn and Change) Can’t Co-Exist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168" y="2068457"/>
            <a:ext cx="8495662" cy="4247831"/>
          </a:xfrm>
          <a:prstGeom prst="rect">
            <a:avLst/>
          </a:prstGeom>
        </p:spPr>
      </p:pic>
      <p:sp>
        <p:nvSpPr>
          <p:cNvPr id="3" name="Text Placeholder 2"/>
          <p:cNvSpPr>
            <a:spLocks noGrp="1"/>
          </p:cNvSpPr>
          <p:nvPr>
            <p:ph type="body" idx="1"/>
          </p:nvPr>
        </p:nvSpPr>
        <p:spPr>
          <a:xfrm>
            <a:off x="685800" y="1695769"/>
            <a:ext cx="7772400" cy="4476431"/>
          </a:xfrm>
        </p:spPr>
        <p:txBody>
          <a:bodyPr/>
          <a:lstStyle/>
          <a:p>
            <a:pPr marL="0" indent="0">
              <a:buNone/>
            </a:pPr>
            <a:endParaRPr lang="en-US" sz="3600" b="1" dirty="0"/>
          </a:p>
        </p:txBody>
      </p:sp>
    </p:spTree>
    <p:extLst>
      <p:ext uri="{BB962C8B-B14F-4D97-AF65-F5344CB8AC3E}">
        <p14:creationId xmlns:p14="http://schemas.microsoft.com/office/powerpoint/2010/main" val="3158349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b="1" dirty="0">
                <a:solidFill>
                  <a:srgbClr val="FFFFFF"/>
                </a:solidFill>
              </a:rPr>
              <a:t>Let Go to Get a Clear(er) View of Reality</a:t>
            </a:r>
            <a:endParaRPr lang="en-US" sz="3500" b="1" kern="1200" dirty="0">
              <a:solidFill>
                <a:srgbClr val="FFFFFF"/>
              </a:solidFill>
              <a:latin typeface="+mj-lt"/>
              <a:ea typeface="+mj-ea"/>
              <a:cs typeface="+mj-cs"/>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2529" y="1966293"/>
            <a:ext cx="7358940" cy="4452160"/>
          </a:xfrm>
          <a:prstGeom prst="rect">
            <a:avLst/>
          </a:prstGeom>
        </p:spPr>
      </p:pic>
    </p:spTree>
    <p:extLst>
      <p:ext uri="{BB962C8B-B14F-4D97-AF65-F5344CB8AC3E}">
        <p14:creationId xmlns:p14="http://schemas.microsoft.com/office/powerpoint/2010/main" val="1992688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57188"/>
            <a:ext cx="7886700" cy="1133499"/>
          </a:xfrm>
        </p:spPr>
        <p:txBody>
          <a:bodyPr vert="horz" lIns="91440" tIns="45720" rIns="91440" bIns="45720" rtlCol="0" anchor="ctr">
            <a:normAutofit/>
          </a:bodyPr>
          <a:lstStyle/>
          <a:p>
            <a:pPr>
              <a:lnSpc>
                <a:spcPct val="90000"/>
              </a:lnSpc>
            </a:pPr>
            <a:r>
              <a:rPr lang="en-US" sz="3500" b="1" kern="1200" dirty="0">
                <a:solidFill>
                  <a:schemeClr val="tx1"/>
                </a:solidFill>
                <a:latin typeface="+mj-lt"/>
                <a:ea typeface="+mj-ea"/>
                <a:cs typeface="+mj-cs"/>
              </a:rPr>
              <a:t>Tools to Respond and Recover </a:t>
            </a:r>
            <a:br>
              <a:rPr lang="en-US" sz="3500" b="1" kern="1200" dirty="0">
                <a:solidFill>
                  <a:schemeClr val="tx1"/>
                </a:solidFill>
                <a:latin typeface="+mj-lt"/>
                <a:ea typeface="+mj-ea"/>
                <a:cs typeface="+mj-cs"/>
              </a:rPr>
            </a:br>
            <a:r>
              <a:rPr lang="en-US" sz="3500" b="1" kern="1200" dirty="0">
                <a:solidFill>
                  <a:schemeClr val="tx1"/>
                </a:solidFill>
                <a:latin typeface="+mj-lt"/>
                <a:ea typeface="+mj-ea"/>
                <a:cs typeface="+mj-cs"/>
              </a:rPr>
              <a:t>(Build Space and Energy to Adapt)</a:t>
            </a:r>
          </a:p>
        </p:txBody>
      </p:sp>
      <p:graphicFrame>
        <p:nvGraphicFramePr>
          <p:cNvPr id="5" name="Text Placeholder 2">
            <a:extLst>
              <a:ext uri="{FF2B5EF4-FFF2-40B4-BE49-F238E27FC236}">
                <a16:creationId xmlns:a16="http://schemas.microsoft.com/office/drawing/2014/main" id="{11346875-6E79-D9A0-96F3-525EBB169A81}"/>
              </a:ext>
            </a:extLst>
          </p:cNvPr>
          <p:cNvGraphicFramePr/>
          <p:nvPr>
            <p:extLst>
              <p:ext uri="{D42A27DB-BD31-4B8C-83A1-F6EECF244321}">
                <p14:modId xmlns:p14="http://schemas.microsoft.com/office/powerpoint/2010/main" val="1793752765"/>
              </p:ext>
            </p:extLst>
          </p:nvPr>
        </p:nvGraphicFramePr>
        <p:xfrm>
          <a:off x="628650" y="1828800"/>
          <a:ext cx="78867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405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4123" y="3164497"/>
            <a:ext cx="4355594" cy="3030557"/>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1417" b="4320"/>
          <a:stretch/>
        </p:blipFill>
        <p:spPr>
          <a:xfrm>
            <a:off x="3028949" y="10"/>
            <a:ext cx="6120019" cy="6875809"/>
          </a:xfrm>
          <a:prstGeom prst="rect">
            <a:avLst/>
          </a:prstGeom>
        </p:spPr>
      </p:pic>
      <p:sp>
        <p:nvSpPr>
          <p:cNvPr id="15" name="Freeform: Shape 14">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00854" y="2950387"/>
            <a:ext cx="2289220" cy="3531403"/>
          </a:xfrm>
        </p:spPr>
        <p:txBody>
          <a:bodyPr vert="horz" lIns="91440" tIns="45720" rIns="91440" bIns="45720" rtlCol="0" anchor="t">
            <a:normAutofit/>
          </a:bodyPr>
          <a:lstStyle/>
          <a:p>
            <a:pPr algn="r">
              <a:lnSpc>
                <a:spcPct val="90000"/>
              </a:lnSpc>
            </a:pPr>
            <a:r>
              <a:rPr lang="en-US" sz="3500">
                <a:solidFill>
                  <a:srgbClr val="FFFFFF"/>
                </a:solidFill>
              </a:rPr>
              <a:t>Space for Awe</a:t>
            </a:r>
          </a:p>
        </p:txBody>
      </p:sp>
      <p:sp>
        <p:nvSpPr>
          <p:cNvPr id="3" name="Text Placeholder 2"/>
          <p:cNvSpPr>
            <a:spLocks noGrp="1"/>
          </p:cNvSpPr>
          <p:nvPr>
            <p:ph type="body" idx="1"/>
          </p:nvPr>
        </p:nvSpPr>
        <p:spPr>
          <a:xfrm>
            <a:off x="402425" y="340074"/>
            <a:ext cx="2438400" cy="5821363"/>
          </a:xfrm>
        </p:spPr>
        <p:txBody>
          <a:bodyPr>
            <a:normAutofit/>
          </a:bodyPr>
          <a:lstStyle/>
          <a:p>
            <a:pPr marL="0" indent="0">
              <a:buNone/>
            </a:pPr>
            <a:endParaRPr lang="en-US" sz="4000" dirty="0"/>
          </a:p>
        </p:txBody>
      </p:sp>
    </p:spTree>
    <p:extLst>
      <p:ext uri="{BB962C8B-B14F-4D97-AF65-F5344CB8AC3E}">
        <p14:creationId xmlns:p14="http://schemas.microsoft.com/office/powerpoint/2010/main" val="397963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643467"/>
            <a:ext cx="8408193" cy="744836"/>
          </a:xfrm>
        </p:spPr>
        <p:txBody>
          <a:bodyPr vert="horz" lIns="91440" tIns="45720" rIns="91440" bIns="45720" rtlCol="0" anchor="ctr">
            <a:normAutofit/>
          </a:bodyPr>
          <a:lstStyle/>
          <a:p>
            <a:pPr>
              <a:lnSpc>
                <a:spcPct val="90000"/>
              </a:lnSpc>
            </a:pPr>
            <a:r>
              <a:rPr lang="en-US" sz="2800" kern="1200" dirty="0">
                <a:solidFill>
                  <a:schemeClr val="bg1"/>
                </a:solidFill>
                <a:latin typeface="+mj-lt"/>
                <a:ea typeface="+mj-ea"/>
                <a:cs typeface="+mj-cs"/>
              </a:rPr>
              <a:t>Practice Gratitude -5 Minutes a Day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600200"/>
            <a:ext cx="8178799" cy="4876800"/>
          </a:xfrm>
          <a:prstGeom prst="rect">
            <a:avLst/>
          </a:prstGeom>
        </p:spPr>
      </p:pic>
    </p:spTree>
    <p:extLst>
      <p:ext uri="{BB962C8B-B14F-4D97-AF65-F5344CB8AC3E}">
        <p14:creationId xmlns:p14="http://schemas.microsoft.com/office/powerpoint/2010/main" val="210798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495030" y="2767106"/>
            <a:ext cx="2160621" cy="3071906"/>
          </a:xfrm>
        </p:spPr>
        <p:txBody>
          <a:bodyPr vert="horz" lIns="91440" tIns="45720" rIns="91440" bIns="45720" rtlCol="0" anchor="t">
            <a:normAutofit/>
          </a:bodyPr>
          <a:lstStyle/>
          <a:p>
            <a:pPr algn="l">
              <a:lnSpc>
                <a:spcPct val="90000"/>
              </a:lnSpc>
            </a:pPr>
            <a:r>
              <a:rPr lang="en-US" sz="3500" b="1" kern="1200">
                <a:solidFill>
                  <a:srgbClr val="FFFFFF"/>
                </a:solidFill>
                <a:latin typeface="+mj-lt"/>
                <a:ea typeface="+mj-ea"/>
                <a:cs typeface="+mj-cs"/>
              </a:rPr>
              <a:t>Practice Gratitude By Giving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821" y="1342565"/>
            <a:ext cx="5419311" cy="4172870"/>
          </a:xfrm>
          <a:prstGeom prst="rect">
            <a:avLst/>
          </a:prstGeom>
        </p:spPr>
      </p:pic>
      <p:sp>
        <p:nvSpPr>
          <p:cNvPr id="3" name="Text Placeholder 2"/>
          <p:cNvSpPr>
            <a:spLocks noGrp="1"/>
          </p:cNvSpPr>
          <p:nvPr>
            <p:ph type="body" idx="1"/>
          </p:nvPr>
        </p:nvSpPr>
        <p:spPr/>
        <p:txBody>
          <a:bodyPr/>
          <a:lstStyle/>
          <a:p>
            <a:pPr marL="0" indent="0">
              <a:buNone/>
            </a:pPr>
            <a:endParaRPr lang="en-US" sz="2400" dirty="0"/>
          </a:p>
        </p:txBody>
      </p:sp>
    </p:spTree>
    <p:extLst>
      <p:ext uri="{BB962C8B-B14F-4D97-AF65-F5344CB8AC3E}">
        <p14:creationId xmlns:p14="http://schemas.microsoft.com/office/powerpoint/2010/main" val="188290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tanding in a forest&#10;&#10;Description automatically generated">
            <a:extLst>
              <a:ext uri="{FF2B5EF4-FFF2-40B4-BE49-F238E27FC236}">
                <a16:creationId xmlns:a16="http://schemas.microsoft.com/office/drawing/2014/main" id="{21950993-6282-D4D5-38A0-3972F06513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50A5F2-A482-8F20-6052-0DFC6F35FC10}"/>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dirty="0">
                <a:solidFill>
                  <a:schemeClr val="tx1">
                    <a:lumMod val="85000"/>
                    <a:lumOff val="15000"/>
                  </a:schemeClr>
                </a:solidFill>
              </a:rPr>
              <a:t>Find the Circles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013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6C6736-A262-AE9C-3FB7-FE6E23B4ABE3}"/>
              </a:ext>
            </a:extLst>
          </p:cNvPr>
          <p:cNvSpPr>
            <a:spLocks noGrp="1"/>
          </p:cNvSpPr>
          <p:nvPr>
            <p:ph type="title"/>
          </p:nvPr>
        </p:nvSpPr>
        <p:spPr>
          <a:xfrm>
            <a:off x="524784" y="248038"/>
            <a:ext cx="5297791" cy="1159200"/>
          </a:xfrm>
        </p:spPr>
        <p:txBody>
          <a:bodyPr vert="horz" lIns="91440" tIns="45720" rIns="91440" bIns="45720" rtlCol="0" anchor="ctr">
            <a:normAutofit/>
          </a:bodyPr>
          <a:lstStyle/>
          <a:p>
            <a:pPr algn="l">
              <a:lnSpc>
                <a:spcPct val="90000"/>
              </a:lnSpc>
            </a:pPr>
            <a:r>
              <a:rPr lang="en-US" sz="3500" kern="1200" dirty="0">
                <a:solidFill>
                  <a:srgbClr val="FFFFFF"/>
                </a:solidFill>
                <a:latin typeface="+mj-lt"/>
                <a:ea typeface="+mj-ea"/>
                <a:cs typeface="+mj-cs"/>
              </a:rPr>
              <a:t>Dance with the Elephant</a:t>
            </a:r>
          </a:p>
        </p:txBody>
      </p:sp>
      <p:pic>
        <p:nvPicPr>
          <p:cNvPr id="3" name="Content Placeholder 3">
            <a:extLst>
              <a:ext uri="{FF2B5EF4-FFF2-40B4-BE49-F238E27FC236}">
                <a16:creationId xmlns:a16="http://schemas.microsoft.com/office/drawing/2014/main" id="{7859CAB0-0C47-448B-D99D-194B2B8158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55276"/>
            <a:ext cx="8382000" cy="4954686"/>
          </a:xfrm>
          <a:prstGeom prst="rect">
            <a:avLst/>
          </a:prstGeom>
        </p:spPr>
      </p:pic>
    </p:spTree>
    <p:extLst>
      <p:ext uri="{BB962C8B-B14F-4D97-AF65-F5344CB8AC3E}">
        <p14:creationId xmlns:p14="http://schemas.microsoft.com/office/powerpoint/2010/main" val="1120137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990"/>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2906" y="5317240"/>
            <a:ext cx="8408194" cy="744836"/>
          </a:xfrm>
        </p:spPr>
        <p:txBody>
          <a:bodyPr vert="horz" lIns="91440" tIns="45720" rIns="91440" bIns="45720" rtlCol="0" anchor="ctr">
            <a:normAutofit/>
          </a:bodyPr>
          <a:lstStyle/>
          <a:p>
            <a:pPr>
              <a:lnSpc>
                <a:spcPct val="90000"/>
              </a:lnSpc>
            </a:pPr>
            <a:r>
              <a:rPr lang="en-US" sz="3100">
                <a:solidFill>
                  <a:schemeClr val="tx1">
                    <a:lumMod val="85000"/>
                    <a:lumOff val="15000"/>
                  </a:schemeClr>
                </a:solidFill>
              </a:rPr>
              <a:t>The Why</a:t>
            </a:r>
          </a:p>
        </p:txBody>
      </p:sp>
      <p:cxnSp>
        <p:nvCxnSpPr>
          <p:cNvPr id="16"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037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3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17399" y="457200"/>
            <a:ext cx="8408193" cy="1066800"/>
          </a:xfrm>
        </p:spPr>
        <p:txBody>
          <a:bodyPr vert="horz" lIns="91440" tIns="45720" rIns="91440" bIns="45720" rtlCol="0" anchor="ctr">
            <a:normAutofit/>
          </a:bodyPr>
          <a:lstStyle/>
          <a:p>
            <a:pPr>
              <a:lnSpc>
                <a:spcPct val="90000"/>
              </a:lnSpc>
            </a:pPr>
            <a:r>
              <a:rPr lang="en-US" sz="2800" b="1" kern="1200" dirty="0">
                <a:solidFill>
                  <a:schemeClr val="bg1"/>
                </a:solidFill>
                <a:latin typeface="+mj-lt"/>
                <a:ea typeface="+mj-ea"/>
                <a:cs typeface="+mj-cs"/>
              </a:rPr>
              <a:t>Embrace the Paradoxes . . .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2407" y="1524000"/>
            <a:ext cx="8789193" cy="51815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1194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58697F-CC51-B0B7-1E97-97859E378403}"/>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lnSpc>
                <a:spcPct val="90000"/>
              </a:lnSpc>
            </a:pPr>
            <a:r>
              <a:rPr lang="en-US" sz="3500" kern="1200">
                <a:solidFill>
                  <a:srgbClr val="FFFFFF"/>
                </a:solidFill>
                <a:latin typeface="+mj-lt"/>
                <a:ea typeface="+mj-ea"/>
                <a:cs typeface="+mj-cs"/>
              </a:rPr>
              <a:t>Resources</a:t>
            </a:r>
          </a:p>
        </p:txBody>
      </p:sp>
      <p:sp>
        <p:nvSpPr>
          <p:cNvPr id="3" name="Text Placeholder 2">
            <a:extLst>
              <a:ext uri="{FF2B5EF4-FFF2-40B4-BE49-F238E27FC236}">
                <a16:creationId xmlns:a16="http://schemas.microsoft.com/office/drawing/2014/main" id="{D1C66287-285B-942F-7953-34B0907C1623}"/>
              </a:ext>
            </a:extLst>
          </p:cNvPr>
          <p:cNvSpPr>
            <a:spLocks noGrp="1"/>
          </p:cNvSpPr>
          <p:nvPr>
            <p:ph type="body" idx="1"/>
          </p:nvPr>
        </p:nvSpPr>
        <p:spPr>
          <a:xfrm>
            <a:off x="3420425" y="228600"/>
            <a:ext cx="5373533" cy="6400800"/>
          </a:xfrm>
        </p:spPr>
        <p:txBody>
          <a:bodyPr vert="horz" lIns="91440" tIns="45720" rIns="91440" bIns="45720" rtlCol="0" anchor="ctr">
            <a:noAutofit/>
          </a:bodyPr>
          <a:lstStyle/>
          <a:p>
            <a:pPr marL="0" indent="0">
              <a:lnSpc>
                <a:spcPct val="90000"/>
              </a:lnSpc>
              <a:buNone/>
            </a:pPr>
            <a:r>
              <a:rPr lang="en-US" sz="1200" dirty="0"/>
              <a:t>Brad </a:t>
            </a:r>
            <a:r>
              <a:rPr lang="en-US" sz="1200" dirty="0" err="1"/>
              <a:t>Stulberg</a:t>
            </a:r>
            <a:r>
              <a:rPr lang="en-US" sz="1200" dirty="0"/>
              <a:t>, </a:t>
            </a:r>
            <a:r>
              <a:rPr lang="en-US" sz="1200" i="1" dirty="0"/>
              <a:t>Master of Change: How to Change When Everything is Changing – Including You</a:t>
            </a:r>
            <a:r>
              <a:rPr lang="en-US" sz="1200" dirty="0"/>
              <a:t>, </a:t>
            </a:r>
          </a:p>
          <a:p>
            <a:pPr marL="0" indent="0">
              <a:lnSpc>
                <a:spcPct val="90000"/>
              </a:lnSpc>
              <a:buNone/>
            </a:pPr>
            <a:r>
              <a:rPr lang="en-US" sz="1200" dirty="0">
                <a:hlinkClick r:id="rId3"/>
              </a:rPr>
              <a:t>https://www.amazon.com/Master-Change-Everything-Changing-Including/dp/006325316X</a:t>
            </a:r>
            <a:endParaRPr lang="en-US" sz="1200" dirty="0"/>
          </a:p>
          <a:p>
            <a:pPr marL="0" indent="0">
              <a:lnSpc>
                <a:spcPct val="90000"/>
              </a:lnSpc>
              <a:buNone/>
            </a:pPr>
            <a:endParaRPr lang="en-US" sz="1200" dirty="0"/>
          </a:p>
          <a:p>
            <a:pPr marL="0" indent="0">
              <a:lnSpc>
                <a:spcPct val="90000"/>
              </a:lnSpc>
              <a:buNone/>
            </a:pPr>
            <a:r>
              <a:rPr lang="en-US" sz="1200" dirty="0" err="1"/>
              <a:t>Jeena</a:t>
            </a:r>
            <a:r>
              <a:rPr lang="en-US" sz="1200" dirty="0"/>
              <a:t> Cho, </a:t>
            </a:r>
            <a:r>
              <a:rPr lang="en-US" sz="1200" i="1" dirty="0"/>
              <a:t>The Anxious Lawyer, </a:t>
            </a:r>
            <a:r>
              <a:rPr lang="en-US" sz="1200" i="1" dirty="0">
                <a:hlinkClick r:id="rId4"/>
              </a:rPr>
              <a:t>https://www.amazon.com/Anxious-Lawyer-Satisfying-Mindfulness-Meditation/dp/1627226249</a:t>
            </a:r>
            <a:endParaRPr lang="en-US" sz="1200" i="1" dirty="0"/>
          </a:p>
          <a:p>
            <a:pPr marL="0" indent="0">
              <a:lnSpc>
                <a:spcPct val="90000"/>
              </a:lnSpc>
              <a:buNone/>
            </a:pPr>
            <a:endParaRPr lang="en-US" sz="1200" i="1" dirty="0"/>
          </a:p>
          <a:p>
            <a:pPr marL="0" indent="0">
              <a:lnSpc>
                <a:spcPct val="90000"/>
              </a:lnSpc>
              <a:buNone/>
            </a:pPr>
            <a:r>
              <a:rPr lang="en-US" sz="1200" dirty="0"/>
              <a:t>Baba Shiv, How Do You Find Breakthrough Ideas?, Stanford Graduate School of Business, </a:t>
            </a:r>
            <a:r>
              <a:rPr lang="en-US" sz="1200" dirty="0">
                <a:hlinkClick r:id="rId5"/>
              </a:rPr>
              <a:t>http://www.gsb.stanford.edu/insights/baba-shiv-how-do-you-find-breakthrough-ideas</a:t>
            </a:r>
            <a:endParaRPr lang="en-US" sz="1200" dirty="0"/>
          </a:p>
          <a:p>
            <a:pPr marL="0" indent="0">
              <a:lnSpc>
                <a:spcPct val="90000"/>
              </a:lnSpc>
              <a:buNone/>
            </a:pPr>
            <a:endParaRPr lang="en-US" sz="1200" dirty="0"/>
          </a:p>
          <a:p>
            <a:pPr marL="0" indent="0">
              <a:lnSpc>
                <a:spcPct val="90000"/>
              </a:lnSpc>
              <a:buNone/>
            </a:pPr>
            <a:r>
              <a:rPr lang="en-US" sz="1200" dirty="0"/>
              <a:t>The Resilient Lawyer </a:t>
            </a:r>
            <a:r>
              <a:rPr lang="en-US" sz="1200" dirty="0">
                <a:hlinkClick r:id="rId6"/>
              </a:rPr>
              <a:t>http://theanxiouslawyer.com/rl-23-jack-pringle/</a:t>
            </a:r>
            <a:endParaRPr lang="en-US" sz="1200" dirty="0"/>
          </a:p>
          <a:p>
            <a:pPr marL="0" indent="0">
              <a:lnSpc>
                <a:spcPct val="90000"/>
              </a:lnSpc>
              <a:buNone/>
            </a:pPr>
            <a:endParaRPr lang="en-US" sz="1200" dirty="0"/>
          </a:p>
          <a:p>
            <a:pPr marL="0" indent="0">
              <a:lnSpc>
                <a:spcPct val="90000"/>
              </a:lnSpc>
              <a:buNone/>
            </a:pPr>
            <a:r>
              <a:rPr lang="en-US" sz="1200" dirty="0"/>
              <a:t>Farnham Street </a:t>
            </a:r>
            <a:r>
              <a:rPr lang="en-US" sz="1200" dirty="0">
                <a:hlinkClick r:id="rId7"/>
              </a:rPr>
              <a:t>https://www.farnamstreetblog.com/</a:t>
            </a:r>
            <a:endParaRPr lang="en-US" sz="1200" dirty="0"/>
          </a:p>
          <a:p>
            <a:pPr marL="0" indent="0">
              <a:lnSpc>
                <a:spcPct val="90000"/>
              </a:lnSpc>
              <a:buNone/>
            </a:pPr>
            <a:endParaRPr lang="en-US" sz="1200" dirty="0"/>
          </a:p>
          <a:p>
            <a:pPr marL="0" indent="0">
              <a:lnSpc>
                <a:spcPct val="90000"/>
              </a:lnSpc>
              <a:buNone/>
            </a:pPr>
            <a:r>
              <a:rPr lang="en-US" sz="1200" dirty="0"/>
              <a:t>One You Feed With Michael Taft </a:t>
            </a:r>
            <a:r>
              <a:rPr lang="en-US" sz="1200" dirty="0">
                <a:hlinkClick r:id="rId8"/>
              </a:rPr>
              <a:t>http://www.oneyoufeed.net/michael-taft/</a:t>
            </a:r>
            <a:endParaRPr lang="en-US" sz="1200" dirty="0"/>
          </a:p>
          <a:p>
            <a:pPr marL="0" indent="0">
              <a:lnSpc>
                <a:spcPct val="90000"/>
              </a:lnSpc>
              <a:buNone/>
            </a:pPr>
            <a:endParaRPr lang="en-US" sz="1200" dirty="0"/>
          </a:p>
          <a:p>
            <a:pPr marL="0" indent="0">
              <a:lnSpc>
                <a:spcPct val="90000"/>
              </a:lnSpc>
              <a:buNone/>
            </a:pPr>
            <a:r>
              <a:rPr lang="en-US" sz="1200" dirty="0"/>
              <a:t>Tim Ferris with </a:t>
            </a:r>
            <a:r>
              <a:rPr lang="en-US" sz="1200" dirty="0" err="1"/>
              <a:t>Brene</a:t>
            </a:r>
            <a:r>
              <a:rPr lang="en-US" sz="1200" dirty="0"/>
              <a:t> Brown </a:t>
            </a:r>
            <a:r>
              <a:rPr lang="en-US" sz="1200" dirty="0">
                <a:hlinkClick r:id="rId9"/>
              </a:rPr>
              <a:t>http://fourhourworkweek.com/2015/08/28/brene-brown-on-vulnerability-and-home-run-ted-talks/</a:t>
            </a:r>
            <a:endParaRPr lang="en-US" sz="1200" dirty="0"/>
          </a:p>
          <a:p>
            <a:pPr marL="0" indent="0">
              <a:lnSpc>
                <a:spcPct val="90000"/>
              </a:lnSpc>
              <a:buNone/>
            </a:pPr>
            <a:endParaRPr lang="en-US" sz="1200" dirty="0"/>
          </a:p>
          <a:p>
            <a:pPr marL="0" indent="0">
              <a:lnSpc>
                <a:spcPct val="90000"/>
              </a:lnSpc>
              <a:buNone/>
            </a:pPr>
            <a:r>
              <a:rPr lang="en-US" sz="1200" dirty="0"/>
              <a:t>On Being With Ellen Langer </a:t>
            </a:r>
            <a:r>
              <a:rPr lang="en-US" sz="1200" dirty="0">
                <a:hlinkClick r:id="rId10"/>
              </a:rPr>
              <a:t>http://www.onbeing.org/program/ellen-langer-science-of-mindlessness-and-mindfulness/6332</a:t>
            </a:r>
            <a:endParaRPr lang="en-US" sz="1200" dirty="0"/>
          </a:p>
          <a:p>
            <a:pPr marL="0" indent="0">
              <a:lnSpc>
                <a:spcPct val="90000"/>
              </a:lnSpc>
              <a:buNone/>
            </a:pPr>
            <a:endParaRPr lang="en-US" sz="1200" dirty="0"/>
          </a:p>
          <a:p>
            <a:pPr marL="0" indent="0">
              <a:lnSpc>
                <a:spcPct val="90000"/>
              </a:lnSpc>
              <a:buNone/>
            </a:pPr>
            <a:r>
              <a:rPr lang="en-US" sz="1200" dirty="0"/>
              <a:t>You Are Not So Smart </a:t>
            </a:r>
            <a:r>
              <a:rPr lang="en-US" sz="1200" dirty="0">
                <a:hlinkClick r:id="rId11"/>
              </a:rPr>
              <a:t>http://youarenotsosmart.libsyn.com/062-naive-realism-lee-ross-0</a:t>
            </a:r>
            <a:endParaRPr lang="en-US" sz="1200" dirty="0"/>
          </a:p>
          <a:p>
            <a:pPr marL="0" indent="0">
              <a:lnSpc>
                <a:spcPct val="90000"/>
              </a:lnSpc>
              <a:buNone/>
            </a:pPr>
            <a:endParaRPr lang="en-US" sz="1200" dirty="0"/>
          </a:p>
          <a:p>
            <a:pPr marL="0" indent="0">
              <a:lnSpc>
                <a:spcPct val="90000"/>
              </a:lnSpc>
              <a:buNone/>
            </a:pPr>
            <a:r>
              <a:rPr lang="en-US" sz="1200" dirty="0"/>
              <a:t>“Living (Happily) Surrounded by Conflict: Surprise! How Lawyers are Leading the Mindfulness Revolution,” Judi Cohen, </a:t>
            </a:r>
            <a:r>
              <a:rPr lang="en-US" sz="1200" dirty="0">
                <a:hlinkClick r:id="rId12"/>
              </a:rPr>
              <a:t>http://warriorone.com/wp-content/uploads/2015/03/Living-Happily-Surrounded-by-Conflict.pdf</a:t>
            </a:r>
            <a:r>
              <a:rPr lang="en-US" sz="1200" dirty="0"/>
              <a:t> </a:t>
            </a:r>
          </a:p>
          <a:p>
            <a:pPr marL="0" indent="0">
              <a:lnSpc>
                <a:spcPct val="90000"/>
              </a:lnSpc>
              <a:buNone/>
            </a:pPr>
            <a:endParaRPr lang="en-US" sz="1200" dirty="0"/>
          </a:p>
          <a:p>
            <a:pPr marL="0" indent="0">
              <a:lnSpc>
                <a:spcPct val="90000"/>
              </a:lnSpc>
              <a:buNone/>
            </a:pPr>
            <a:r>
              <a:rPr lang="en-US" sz="1200" dirty="0"/>
              <a:t>“What Resilient Lawyers Do Differently,” Paula Davis-</a:t>
            </a:r>
            <a:r>
              <a:rPr lang="en-US" sz="1200" dirty="0" err="1"/>
              <a:t>Laack</a:t>
            </a:r>
            <a:r>
              <a:rPr lang="en-US" sz="1200" dirty="0"/>
              <a:t>, </a:t>
            </a:r>
            <a:r>
              <a:rPr lang="en-US" sz="1200" dirty="0">
                <a:hlinkClick r:id="rId13"/>
              </a:rPr>
              <a:t>https://www.forbes.com/sites/pauladavislaack/2017/09/26/what-resilient-lawyers-do-differently/#67617c313495</a:t>
            </a:r>
            <a:endParaRPr lang="en-US" sz="1200" dirty="0"/>
          </a:p>
        </p:txBody>
      </p:sp>
    </p:spTree>
    <p:extLst>
      <p:ext uri="{BB962C8B-B14F-4D97-AF65-F5344CB8AC3E}">
        <p14:creationId xmlns:p14="http://schemas.microsoft.com/office/powerpoint/2010/main" val="4148592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B7BAA8-0AFC-A758-6845-4873A2ACB97E}"/>
              </a:ext>
            </a:extLst>
          </p:cNvPr>
          <p:cNvSpPr>
            <a:spLocks noGrp="1"/>
          </p:cNvSpPr>
          <p:nvPr>
            <p:ph type="title"/>
          </p:nvPr>
        </p:nvSpPr>
        <p:spPr>
          <a:xfrm>
            <a:off x="350041" y="586855"/>
            <a:ext cx="2401025" cy="3387497"/>
          </a:xfrm>
        </p:spPr>
        <p:txBody>
          <a:bodyPr vert="horz" lIns="91440" tIns="45720" rIns="91440" bIns="45720" rtlCol="0" anchor="b">
            <a:normAutofit/>
          </a:bodyPr>
          <a:lstStyle/>
          <a:p>
            <a:pPr algn="r">
              <a:lnSpc>
                <a:spcPct val="90000"/>
              </a:lnSpc>
            </a:pPr>
            <a:r>
              <a:rPr lang="en-US" sz="3500" kern="1200">
                <a:solidFill>
                  <a:srgbClr val="FFFFFF"/>
                </a:solidFill>
                <a:latin typeface="+mj-lt"/>
                <a:ea typeface="+mj-ea"/>
                <a:cs typeface="+mj-cs"/>
              </a:rPr>
              <a:t>More Resources</a:t>
            </a:r>
          </a:p>
        </p:txBody>
      </p:sp>
      <p:sp>
        <p:nvSpPr>
          <p:cNvPr id="3" name="Text Placeholder 2">
            <a:extLst>
              <a:ext uri="{FF2B5EF4-FFF2-40B4-BE49-F238E27FC236}">
                <a16:creationId xmlns:a16="http://schemas.microsoft.com/office/drawing/2014/main" id="{F6F38E6F-33C7-21F9-999D-CDC3FDF07708}"/>
              </a:ext>
            </a:extLst>
          </p:cNvPr>
          <p:cNvSpPr>
            <a:spLocks noGrp="1"/>
          </p:cNvSpPr>
          <p:nvPr>
            <p:ph type="body" idx="1"/>
          </p:nvPr>
        </p:nvSpPr>
        <p:spPr>
          <a:xfrm>
            <a:off x="3607694" y="228600"/>
            <a:ext cx="4916510" cy="6324600"/>
          </a:xfrm>
        </p:spPr>
        <p:txBody>
          <a:bodyPr vert="horz" lIns="91440" tIns="45720" rIns="91440" bIns="45720" rtlCol="0" anchor="ctr">
            <a:normAutofit fontScale="92500" lnSpcReduction="10000"/>
          </a:bodyPr>
          <a:lstStyle/>
          <a:p>
            <a:pPr marL="0" lvl="0" indent="0">
              <a:lnSpc>
                <a:spcPct val="90000"/>
              </a:lnSpc>
              <a:buNone/>
            </a:pPr>
            <a:r>
              <a:rPr lang="en-US" sz="1400" dirty="0"/>
              <a:t>The Checklist Manifesto: How to Get Things Right, by Atul Gawande </a:t>
            </a:r>
            <a:r>
              <a:rPr lang="en-US" sz="1400" u="sng" dirty="0">
                <a:hlinkClick r:id="rId3"/>
              </a:rPr>
              <a:t>http://www.amazon.com/Checklist-Manifesto-How-Things-Right/dp/0312430000</a:t>
            </a:r>
            <a:endParaRPr lang="en-US" sz="1400" u="sng" dirty="0"/>
          </a:p>
          <a:p>
            <a:pPr marL="0" indent="0">
              <a:lnSpc>
                <a:spcPct val="90000"/>
              </a:lnSpc>
              <a:buNone/>
            </a:pPr>
            <a:endParaRPr lang="en-US" sz="1400" u="sng" dirty="0"/>
          </a:p>
          <a:p>
            <a:pPr marL="0" indent="0">
              <a:lnSpc>
                <a:spcPct val="90000"/>
              </a:lnSpc>
              <a:buNone/>
            </a:pPr>
            <a:r>
              <a:rPr lang="en-US" sz="1400" u="sng" dirty="0"/>
              <a:t>Where Ancient Faiths Meet Modern Lives</a:t>
            </a:r>
            <a:r>
              <a:rPr lang="en-US" sz="1400" dirty="0"/>
              <a:t>, Aspen Ideas to Go, </a:t>
            </a:r>
            <a:r>
              <a:rPr lang="en-US" sz="1400" dirty="0">
                <a:hlinkClick r:id="rId4"/>
              </a:rPr>
              <a:t>https://www.aspenideas.org/podcasts/where-ancient-faiths-meet-modern-lives</a:t>
            </a:r>
            <a:endParaRPr lang="en-US" sz="1400" dirty="0"/>
          </a:p>
          <a:p>
            <a:pPr marL="0" indent="0">
              <a:lnSpc>
                <a:spcPct val="90000"/>
              </a:lnSpc>
              <a:buNone/>
            </a:pPr>
            <a:endParaRPr lang="en-US" sz="1400" dirty="0"/>
          </a:p>
          <a:p>
            <a:pPr marL="0" indent="0">
              <a:lnSpc>
                <a:spcPct val="90000"/>
              </a:lnSpc>
              <a:buNone/>
            </a:pPr>
            <a:r>
              <a:rPr lang="en-US" sz="1400" dirty="0"/>
              <a:t>Mindset: The New Psychology of Success, by Carol S. Dweck, </a:t>
            </a:r>
            <a:r>
              <a:rPr lang="en-US" sz="1400" dirty="0" err="1"/>
              <a:t>Ph.D</a:t>
            </a:r>
            <a:r>
              <a:rPr lang="en-US" sz="1400" dirty="0"/>
              <a:t> </a:t>
            </a:r>
            <a:r>
              <a:rPr lang="en-US" sz="1400" dirty="0">
                <a:hlinkClick r:id="rId5"/>
              </a:rPr>
              <a:t>http://www.amazon.com/Mindset-Psychology-Success-Carol-Dweck/dp/0345472322</a:t>
            </a:r>
            <a:endParaRPr lang="en-US" sz="1400" dirty="0"/>
          </a:p>
          <a:p>
            <a:pPr marL="0" indent="0">
              <a:lnSpc>
                <a:spcPct val="90000"/>
              </a:lnSpc>
              <a:buNone/>
            </a:pPr>
            <a:endParaRPr lang="en-US" sz="1400" dirty="0"/>
          </a:p>
          <a:p>
            <a:pPr marL="0" indent="0">
              <a:lnSpc>
                <a:spcPct val="90000"/>
              </a:lnSpc>
              <a:buNone/>
            </a:pPr>
            <a:r>
              <a:rPr lang="en-US" sz="1400" dirty="0"/>
              <a:t>Give and Take: Why Helping Others Drives Our Success, by Adam Grant </a:t>
            </a:r>
            <a:r>
              <a:rPr lang="en-US" sz="1400" dirty="0">
                <a:hlinkClick r:id="rId6"/>
              </a:rPr>
              <a:t>http://www.amazon.com/Give-Take-Helping-Others-Success/dp/0143124986</a:t>
            </a:r>
            <a:endParaRPr lang="en-US" sz="1400" dirty="0"/>
          </a:p>
          <a:p>
            <a:pPr marL="0" indent="0">
              <a:lnSpc>
                <a:spcPct val="90000"/>
              </a:lnSpc>
              <a:buNone/>
            </a:pPr>
            <a:endParaRPr lang="en-US" sz="1400" dirty="0"/>
          </a:p>
          <a:p>
            <a:pPr marL="0" indent="0">
              <a:lnSpc>
                <a:spcPct val="90000"/>
              </a:lnSpc>
              <a:buNone/>
            </a:pPr>
            <a:r>
              <a:rPr lang="en-US" sz="1400" dirty="0"/>
              <a:t>The Algebra of Happiness: Notes on the Pursuit of Success, Love, and Meaning, Scott Galloway, </a:t>
            </a:r>
            <a:r>
              <a:rPr lang="en-US" sz="1400" dirty="0">
                <a:hlinkClick r:id="rId7"/>
              </a:rPr>
              <a:t>https://www.amazon.com/Algebra-Happiness-Pursuit-Success-Meaning/dp/0593084195</a:t>
            </a:r>
            <a:endParaRPr lang="en-US" sz="1400" dirty="0"/>
          </a:p>
          <a:p>
            <a:pPr marL="0" indent="0">
              <a:lnSpc>
                <a:spcPct val="90000"/>
              </a:lnSpc>
              <a:buNone/>
            </a:pPr>
            <a:endParaRPr lang="en-US" sz="1400" dirty="0"/>
          </a:p>
          <a:p>
            <a:pPr marL="0" indent="0">
              <a:lnSpc>
                <a:spcPct val="90000"/>
              </a:lnSpc>
              <a:buNone/>
            </a:pPr>
            <a:r>
              <a:rPr lang="en-US" sz="1400" dirty="0"/>
              <a:t>“Art of Letting Other People Have Your Way: Negotiating Secrets with Chris Voss,” The Knowledge Project Podcast, </a:t>
            </a:r>
            <a:r>
              <a:rPr lang="en-US" sz="1400" dirty="0">
                <a:hlinkClick r:id="rId8"/>
              </a:rPr>
              <a:t>https://www.farnamstreetblog.com/2018/01/chris-voss/ </a:t>
            </a:r>
            <a:endParaRPr lang="en-US" sz="1400" dirty="0"/>
          </a:p>
          <a:p>
            <a:pPr marL="0" indent="0">
              <a:lnSpc>
                <a:spcPct val="90000"/>
              </a:lnSpc>
              <a:buNone/>
            </a:pPr>
            <a:endParaRPr lang="en-US" sz="1400" dirty="0"/>
          </a:p>
          <a:p>
            <a:pPr marL="0" indent="0">
              <a:lnSpc>
                <a:spcPct val="90000"/>
              </a:lnSpc>
              <a:buNone/>
            </a:pPr>
            <a:r>
              <a:rPr lang="en-US" sz="1400" dirty="0"/>
              <a:t>“How Jon Hamm and Rob </a:t>
            </a:r>
            <a:r>
              <a:rPr lang="en-US" sz="1400" dirty="0" err="1"/>
              <a:t>Dyrdek</a:t>
            </a:r>
            <a:r>
              <a:rPr lang="en-US" sz="1400" dirty="0"/>
              <a:t> Stay </a:t>
            </a:r>
            <a:r>
              <a:rPr lang="en-US" sz="1400" dirty="0" err="1"/>
              <a:t>Reslient</a:t>
            </a:r>
            <a:r>
              <a:rPr lang="en-US" sz="1400" dirty="0"/>
              <a:t>”, </a:t>
            </a:r>
            <a:r>
              <a:rPr lang="en-US" sz="1400" dirty="0">
                <a:hlinkClick r:id="rId9"/>
              </a:rPr>
              <a:t>https://www.wsj.com/articles/jon-hamm-rob-dyrdek-resilient-11632486870?fbclid=IwAR39zUpFinudaNvQh1pHo1lbLDK0FzoiQ8jOnzK9K10zY0GxoNya6Uxo7f0</a:t>
            </a:r>
            <a:endParaRPr lang="en-US" sz="1400" dirty="0"/>
          </a:p>
          <a:p>
            <a:pPr marL="0" indent="0">
              <a:lnSpc>
                <a:spcPct val="90000"/>
              </a:lnSpc>
              <a:buNone/>
            </a:pPr>
            <a:endParaRPr lang="en-US" sz="1400" dirty="0"/>
          </a:p>
          <a:p>
            <a:pPr marL="0" indent="0">
              <a:lnSpc>
                <a:spcPct val="90000"/>
              </a:lnSpc>
              <a:buNone/>
            </a:pPr>
            <a:r>
              <a:rPr lang="en-US" sz="1400" dirty="0"/>
              <a:t>“Here’s why a dose of intentional stress can supercharge your team,” Britt Booth, Fast Company </a:t>
            </a:r>
            <a:r>
              <a:rPr lang="en-US" sz="1400" dirty="0">
                <a:hlinkClick r:id="rId10"/>
              </a:rPr>
              <a:t>https://www.fastcompany.com/90600010/heres-why-a-dose-of-intentional-stress-can-supercharge-your-team</a:t>
            </a:r>
            <a:endParaRPr lang="en-US" sz="1400" dirty="0"/>
          </a:p>
          <a:p>
            <a:pPr marL="0" indent="0">
              <a:lnSpc>
                <a:spcPct val="90000"/>
              </a:lnSpc>
              <a:buNone/>
            </a:pPr>
            <a:r>
              <a:rPr lang="en-US" sz="1400" i="1" dirty="0"/>
              <a:t> </a:t>
            </a:r>
          </a:p>
          <a:p>
            <a:pPr marL="0" indent="-228600">
              <a:lnSpc>
                <a:spcPct val="90000"/>
              </a:lnSpc>
            </a:pPr>
            <a:endParaRPr lang="en-US" sz="1400" i="1" dirty="0"/>
          </a:p>
          <a:p>
            <a:pPr indent="-228600">
              <a:lnSpc>
                <a:spcPct val="90000"/>
              </a:lnSpc>
            </a:pPr>
            <a:endParaRPr lang="en-US" sz="1400" dirty="0"/>
          </a:p>
        </p:txBody>
      </p:sp>
    </p:spTree>
    <p:extLst>
      <p:ext uri="{BB962C8B-B14F-4D97-AF65-F5344CB8AC3E}">
        <p14:creationId xmlns:p14="http://schemas.microsoft.com/office/powerpoint/2010/main" val="3114605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24A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2600" y="609600"/>
            <a:ext cx="8178799" cy="5562600"/>
          </a:xfrm>
          <a:prstGeom prst="rect">
            <a:avLst/>
          </a:prstGeom>
        </p:spPr>
      </p:pic>
    </p:spTree>
    <p:extLst>
      <p:ext uri="{BB962C8B-B14F-4D97-AF65-F5344CB8AC3E}">
        <p14:creationId xmlns:p14="http://schemas.microsoft.com/office/powerpoint/2010/main" val="125156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 y="723898"/>
            <a:ext cx="5052891" cy="1495425"/>
          </a:xfrm>
        </p:spPr>
        <p:txBody>
          <a:bodyPr>
            <a:normAutofit/>
          </a:bodyPr>
          <a:lstStyle/>
          <a:p>
            <a:pPr>
              <a:lnSpc>
                <a:spcPct val="90000"/>
              </a:lnSpc>
            </a:pPr>
            <a:r>
              <a:rPr lang="en-US" sz="3200" b="1" dirty="0">
                <a:latin typeface="Lucida Console" panose="020B0609040504020204" pitchFamily="49" charset="0"/>
              </a:rPr>
              <a:t>Lens/Frame/Filter for When Thinking’s What You Do </a:t>
            </a:r>
          </a:p>
        </p:txBody>
      </p:sp>
      <p:sp>
        <p:nvSpPr>
          <p:cNvPr id="3" name="Content Placeholder 2"/>
          <p:cNvSpPr>
            <a:spLocks noGrp="1"/>
          </p:cNvSpPr>
          <p:nvPr>
            <p:ph idx="1"/>
          </p:nvPr>
        </p:nvSpPr>
        <p:spPr>
          <a:xfrm>
            <a:off x="627510" y="2405067"/>
            <a:ext cx="4501582" cy="3729034"/>
          </a:xfrm>
        </p:spPr>
        <p:txBody>
          <a:bodyPr>
            <a:normAutofit/>
          </a:bodyPr>
          <a:lstStyle/>
          <a:p>
            <a:pPr marL="0" indent="0">
              <a:buNone/>
            </a:pPr>
            <a:endParaRPr lang="en-US" sz="1700" dirty="0"/>
          </a:p>
          <a:p>
            <a:endParaRPr lang="en-US" sz="17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371" r="46329"/>
          <a:stretch/>
        </p:blipFill>
        <p:spPr>
          <a:xfrm>
            <a:off x="0" y="10"/>
            <a:ext cx="9144000" cy="6857990"/>
          </a:xfrm>
          <a:prstGeom prst="rect">
            <a:avLst/>
          </a:prstGeom>
          <a:effectLst/>
        </p:spPr>
      </p:pic>
    </p:spTree>
    <p:extLst>
      <p:ext uri="{BB962C8B-B14F-4D97-AF65-F5344CB8AC3E}">
        <p14:creationId xmlns:p14="http://schemas.microsoft.com/office/powerpoint/2010/main" val="3726933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9858" y="1683756"/>
            <a:ext cx="2336449" cy="2396359"/>
          </a:xfrm>
        </p:spPr>
        <p:txBody>
          <a:bodyPr anchor="b">
            <a:normAutofit/>
          </a:bodyPr>
          <a:lstStyle/>
          <a:p>
            <a:pPr algn="r"/>
            <a:r>
              <a:rPr lang="en-US" sz="3500" b="1">
                <a:solidFill>
                  <a:srgbClr val="FFFFFF"/>
                </a:solidFill>
              </a:rPr>
              <a:t>Overview</a:t>
            </a:r>
          </a:p>
        </p:txBody>
      </p:sp>
      <p:graphicFrame>
        <p:nvGraphicFramePr>
          <p:cNvPr id="5" name="Content Placeholder 2">
            <a:extLst>
              <a:ext uri="{FF2B5EF4-FFF2-40B4-BE49-F238E27FC236}">
                <a16:creationId xmlns:a16="http://schemas.microsoft.com/office/drawing/2014/main" id="{6A9129C5-4F7C-3D0E-3458-AFBE9EBB53CD}"/>
              </a:ext>
            </a:extLst>
          </p:cNvPr>
          <p:cNvGraphicFramePr>
            <a:graphicFrameLocks noGrp="1"/>
          </p:cNvGraphicFramePr>
          <p:nvPr>
            <p:ph idx="1"/>
            <p:extLst>
              <p:ext uri="{D42A27DB-BD31-4B8C-83A1-F6EECF244321}">
                <p14:modId xmlns:p14="http://schemas.microsoft.com/office/powerpoint/2010/main" val="1500834250"/>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788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2FB17-D768-39DC-6ABE-3556B39289DC}"/>
              </a:ext>
            </a:extLst>
          </p:cNvPr>
          <p:cNvSpPr>
            <a:spLocks noGrp="1"/>
          </p:cNvSpPr>
          <p:nvPr>
            <p:ph type="title"/>
          </p:nvPr>
        </p:nvSpPr>
        <p:spPr>
          <a:xfrm>
            <a:off x="439858" y="1683756"/>
            <a:ext cx="2336449" cy="2396359"/>
          </a:xfrm>
        </p:spPr>
        <p:txBody>
          <a:bodyPr anchor="b">
            <a:normAutofit/>
          </a:bodyPr>
          <a:lstStyle/>
          <a:p>
            <a:pPr algn="r"/>
            <a:r>
              <a:rPr lang="en-US" sz="3500">
                <a:solidFill>
                  <a:srgbClr val="FFFFFF"/>
                </a:solidFill>
              </a:rPr>
              <a:t>Two Equations from Brad Stulberg</a:t>
            </a:r>
          </a:p>
        </p:txBody>
      </p:sp>
      <p:graphicFrame>
        <p:nvGraphicFramePr>
          <p:cNvPr id="5" name="Content Placeholder 2">
            <a:extLst>
              <a:ext uri="{FF2B5EF4-FFF2-40B4-BE49-F238E27FC236}">
                <a16:creationId xmlns:a16="http://schemas.microsoft.com/office/drawing/2014/main" id="{12445A12-9468-1469-2A2E-40F686CBFDC4}"/>
              </a:ext>
            </a:extLst>
          </p:cNvPr>
          <p:cNvGraphicFramePr>
            <a:graphicFrameLocks noGrp="1"/>
          </p:cNvGraphicFramePr>
          <p:nvPr>
            <p:ph idx="1"/>
            <p:extLst>
              <p:ext uri="{D42A27DB-BD31-4B8C-83A1-F6EECF244321}">
                <p14:modId xmlns:p14="http://schemas.microsoft.com/office/powerpoint/2010/main" val="2836432268"/>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0287321"/>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4354</TotalTime>
  <Words>2083</Words>
  <Application>Microsoft Office PowerPoint</Application>
  <PresentationFormat>On-screen Show (4:3)</PresentationFormat>
  <Paragraphs>260</Paragraphs>
  <Slides>52</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-apple-system</vt:lpstr>
      <vt:lpstr>Arial</vt:lpstr>
      <vt:lpstr>Calibri</vt:lpstr>
      <vt:lpstr>Lucida Bright</vt:lpstr>
      <vt:lpstr>Lucida Console</vt:lpstr>
      <vt:lpstr>Times</vt:lpstr>
      <vt:lpstr>Office Theme</vt:lpstr>
      <vt:lpstr>Don’t Let the Bastards Get You Down:  Observations on Creating Space and Building Resilience    </vt:lpstr>
      <vt:lpstr>PowerPoint Presentation</vt:lpstr>
      <vt:lpstr>I Am Not Your Dad</vt:lpstr>
      <vt:lpstr>I Am, However, Their Dad</vt:lpstr>
      <vt:lpstr>The Why</vt:lpstr>
      <vt:lpstr>PowerPoint Presentation</vt:lpstr>
      <vt:lpstr>Lens/Frame/Filter for When Thinking’s What You Do </vt:lpstr>
      <vt:lpstr>Overview</vt:lpstr>
      <vt:lpstr>Two Equations from Brad Stulberg</vt:lpstr>
      <vt:lpstr>Lawyer Tools to Filter and Frame Reality</vt:lpstr>
      <vt:lpstr>Use of the Tools</vt:lpstr>
      <vt:lpstr>The Tools Narrow the Lens</vt:lpstr>
      <vt:lpstr>Lawyers Tools and Defaults</vt:lpstr>
      <vt:lpstr>Your Brain is Not For Thinking: It’s a Prediction Machine (So You Don’t Waste Time Thinking)</vt:lpstr>
      <vt:lpstr>What Does Your Brain Expect to Happen? https://www.polar.com/blog/recovery-from-exercise/</vt:lpstr>
      <vt:lpstr>Your Brain Expects You Won’t Eat Again (Scarcity)</vt:lpstr>
      <vt:lpstr>The Prediction Machine Works Well When Scarcity Exists</vt:lpstr>
      <vt:lpstr>Perhaps Less So When The Target Just Moves </vt:lpstr>
      <vt:lpstr>We Can’t Get Enough of Those Expectations . . .</vt:lpstr>
      <vt:lpstr>Cultural Expectations</vt:lpstr>
      <vt:lpstr>Our Expectations Make Us a Tool</vt:lpstr>
      <vt:lpstr>Expectations Ratchet up …</vt:lpstr>
      <vt:lpstr>Reframing One Tool: Intentional Stress is Good</vt:lpstr>
      <vt:lpstr>The Distress of Chronic Expectations</vt:lpstr>
      <vt:lpstr>Chronic Stress (No Recovery)</vt:lpstr>
      <vt:lpstr>What Do We Miss When Distress Sticks?</vt:lpstr>
      <vt:lpstr>PowerPoint Presentation</vt:lpstr>
      <vt:lpstr>Urgent Expectations</vt:lpstr>
      <vt:lpstr>Shortcuts and Perception of Reality</vt:lpstr>
      <vt:lpstr>PowerPoint Presentation</vt:lpstr>
      <vt:lpstr> My Perception, My Reality</vt:lpstr>
      <vt:lpstr>PowerPoint Presentation</vt:lpstr>
      <vt:lpstr>PowerPoint Presentation</vt:lpstr>
      <vt:lpstr>PowerPoint Presentation</vt:lpstr>
      <vt:lpstr>Notice The Stories You Tell (Where Reality and Expectations May Diverge)</vt:lpstr>
      <vt:lpstr> </vt:lpstr>
      <vt:lpstr>PowerPoint Presentation</vt:lpstr>
      <vt:lpstr>Widen the Lens to Allow Yes, AND</vt:lpstr>
      <vt:lpstr>Widening the Lens is Relatively Easy</vt:lpstr>
      <vt:lpstr>Humanity, Love, Brotherhood, Relationships</vt:lpstr>
      <vt:lpstr>Ways To Notice Your Short Cuts</vt:lpstr>
      <vt:lpstr>Fear (“Need” for Safety) and Curiosity (Willingness to Learn and Change) Can’t Co-Exist</vt:lpstr>
      <vt:lpstr>Let Go to Get a Clear(er) View of Reality</vt:lpstr>
      <vt:lpstr>Tools to Respond and Recover  (Build Space and Energy to Adapt)</vt:lpstr>
      <vt:lpstr>Space for Awe</vt:lpstr>
      <vt:lpstr>Practice Gratitude -5 Minutes a Day</vt:lpstr>
      <vt:lpstr>Practice Gratitude By Giving</vt:lpstr>
      <vt:lpstr>Find the Circles</vt:lpstr>
      <vt:lpstr>Dance with the Elephant</vt:lpstr>
      <vt:lpstr>Embrace the Paradoxes . . . </vt:lpstr>
      <vt:lpstr>Resources</vt:lpstr>
      <vt:lpstr>More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That There's The Way it Is</dc:title>
  <dc:creator>Jack Pringle</dc:creator>
  <cp:lastModifiedBy>Kitty Sutton</cp:lastModifiedBy>
  <cp:revision>221</cp:revision>
  <cp:lastPrinted>2024-11-04T16:52:54Z</cp:lastPrinted>
  <dcterms:created xsi:type="dcterms:W3CDTF">2019-02-13T09:29:39Z</dcterms:created>
  <dcterms:modified xsi:type="dcterms:W3CDTF">2024-11-06T19:28:02Z</dcterms:modified>
</cp:coreProperties>
</file>