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6" r:id="rId2"/>
    <p:sldId id="273" r:id="rId3"/>
    <p:sldId id="284" r:id="rId4"/>
    <p:sldId id="257" r:id="rId5"/>
    <p:sldId id="258" r:id="rId6"/>
    <p:sldId id="264" r:id="rId7"/>
    <p:sldId id="259" r:id="rId8"/>
    <p:sldId id="260" r:id="rId9"/>
    <p:sldId id="263" r:id="rId10"/>
    <p:sldId id="266" r:id="rId11"/>
    <p:sldId id="265" r:id="rId12"/>
    <p:sldId id="267" r:id="rId13"/>
    <p:sldId id="276" r:id="rId14"/>
    <p:sldId id="274" r:id="rId15"/>
    <p:sldId id="275" r:id="rId16"/>
    <p:sldId id="269" r:id="rId17"/>
    <p:sldId id="272" r:id="rId18"/>
    <p:sldId id="262" r:id="rId19"/>
    <p:sldId id="268" r:id="rId20"/>
    <p:sldId id="261" r:id="rId21"/>
    <p:sldId id="277" r:id="rId22"/>
    <p:sldId id="282" r:id="rId23"/>
    <p:sldId id="281" r:id="rId24"/>
    <p:sldId id="283" r:id="rId25"/>
    <p:sldId id="280" r:id="rId26"/>
    <p:sldId id="278" r:id="rId27"/>
    <p:sldId id="279" r:id="rId28"/>
    <p:sldId id="270" r:id="rId29"/>
    <p:sldId id="271" r:id="rId30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00" d="100"/>
          <a:sy n="100" d="100"/>
        </p:scale>
        <p:origin x="79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/>
          <a:lstStyle>
            <a:lvl1pPr algn="r">
              <a:defRPr sz="1200"/>
            </a:lvl1pPr>
          </a:lstStyle>
          <a:p>
            <a:fld id="{1311F402-5C75-486E-AD2F-E68F16A0CB07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2" tIns="46966" rIns="93932" bIns="4696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2" tIns="46966" rIns="93932" bIns="4696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 anchor="b"/>
          <a:lstStyle>
            <a:lvl1pPr algn="r">
              <a:defRPr sz="1200"/>
            </a:lvl1pPr>
          </a:lstStyle>
          <a:p>
            <a:fld id="{98C143DB-4492-4824-825B-04B9787475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195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0111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39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0971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2515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1494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3719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5875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0711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6706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0971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240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2490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7499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1668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0902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6734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1722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9106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634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78074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48253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6591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9532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0352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196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1967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7668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8775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143DB-4492-4824-825B-04B97874753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563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91F6D-675B-4893-8F47-0B6F04F3A857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2455660-FCEC-4908-B622-2122C891324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91F6D-675B-4893-8F47-0B6F04F3A857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5660-FCEC-4908-B622-2122C8913246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2455660-FCEC-4908-B622-2122C891324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91F6D-675B-4893-8F47-0B6F04F3A857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91F6D-675B-4893-8F47-0B6F04F3A857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2455660-FCEC-4908-B622-2122C891324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91F6D-675B-4893-8F47-0B6F04F3A857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2455660-FCEC-4908-B622-2122C891324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A291F6D-675B-4893-8F47-0B6F04F3A857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55660-FCEC-4908-B622-2122C891324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91F6D-675B-4893-8F47-0B6F04F3A857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2455660-FCEC-4908-B622-2122C891324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91F6D-675B-4893-8F47-0B6F04F3A857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2455660-FCEC-4908-B622-2122C891324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91F6D-675B-4893-8F47-0B6F04F3A857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455660-FCEC-4908-B622-2122C891324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2455660-FCEC-4908-B622-2122C891324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91F6D-675B-4893-8F47-0B6F04F3A857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2455660-FCEC-4908-B622-2122C891324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A291F6D-675B-4893-8F47-0B6F04F3A857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A291F6D-675B-4893-8F47-0B6F04F3A857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2455660-FCEC-4908-B622-2122C891324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762000" y="2819400"/>
            <a:ext cx="7772400" cy="3505200"/>
          </a:xfrm>
        </p:spPr>
        <p:txBody>
          <a:bodyPr>
            <a:normAutofit/>
          </a:bodyPr>
          <a:lstStyle/>
          <a:p>
            <a:endParaRPr lang="en-US" sz="1800" dirty="0"/>
          </a:p>
          <a:p>
            <a:r>
              <a:rPr lang="en-US" sz="2400" dirty="0"/>
              <a:t>JAMES B. Huff, esquire</a:t>
            </a:r>
          </a:p>
          <a:p>
            <a:r>
              <a:rPr lang="en-US" sz="1800" dirty="0"/>
              <a:t>HUFF LAW FIRM, PC</a:t>
            </a:r>
          </a:p>
          <a:p>
            <a:r>
              <a:rPr lang="en-US" sz="1800" dirty="0"/>
              <a:t>North Augusta, </a:t>
            </a:r>
            <a:r>
              <a:rPr lang="en-US" sz="1800" cap="none" dirty="0"/>
              <a:t>SC</a:t>
            </a:r>
          </a:p>
          <a:p>
            <a:endParaRPr lang="en-US" sz="1800" dirty="0"/>
          </a:p>
          <a:p>
            <a:r>
              <a:rPr lang="en-US" sz="1800" dirty="0"/>
              <a:t>(803)278-2889 office</a:t>
            </a:r>
          </a:p>
          <a:p>
            <a:r>
              <a:rPr lang="en-US" sz="1800" cap="none" dirty="0"/>
              <a:t>(803)645-1313 CELL</a:t>
            </a:r>
          </a:p>
          <a:p>
            <a:endParaRPr lang="en-US" sz="1800" cap="none" dirty="0"/>
          </a:p>
          <a:p>
            <a:r>
              <a:rPr lang="en-US" sz="1800" cap="none" dirty="0"/>
              <a:t>jhuff@hufflaw.org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76"/>
            <a:ext cx="7772400" cy="2035323"/>
          </a:xfrm>
        </p:spPr>
        <p:txBody>
          <a:bodyPr>
            <a:normAutofit/>
          </a:bodyPr>
          <a:lstStyle/>
          <a:p>
            <a:r>
              <a:rPr lang="en-US" sz="8000" b="1" dirty="0"/>
              <a:t>VOIR DIRE</a:t>
            </a:r>
          </a:p>
        </p:txBody>
      </p:sp>
    </p:spTree>
    <p:extLst>
      <p:ext uri="{BB962C8B-B14F-4D97-AF65-F5344CB8AC3E}">
        <p14:creationId xmlns:p14="http://schemas.microsoft.com/office/powerpoint/2010/main" val="2858973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“INTELLIGENT”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 lnSpcReduction="10000"/>
          </a:bodyPr>
          <a:lstStyle/>
          <a:p>
            <a:r>
              <a:rPr lang="en-US" sz="3000" i="1" dirty="0"/>
              <a:t>“Voir dire</a:t>
            </a:r>
            <a:r>
              <a:rPr lang="en-US" sz="3000" dirty="0"/>
              <a:t> examination serves to protect that right by exposing </a:t>
            </a:r>
            <a:r>
              <a:rPr lang="en-US" sz="3000" b="1" dirty="0">
                <a:solidFill>
                  <a:schemeClr val="accent1"/>
                </a:solidFill>
              </a:rPr>
              <a:t>possible biases</a:t>
            </a:r>
            <a:r>
              <a:rPr lang="en-US" sz="3000" dirty="0"/>
              <a:t>, </a:t>
            </a:r>
            <a:r>
              <a:rPr lang="en-US" sz="3000" b="1" dirty="0">
                <a:solidFill>
                  <a:schemeClr val="accent1"/>
                </a:solidFill>
              </a:rPr>
              <a:t>both known and unknown</a:t>
            </a:r>
            <a:r>
              <a:rPr lang="en-US" sz="3000" dirty="0"/>
              <a:t>, on the part of potential jurors. Demonstrated bias in the responses to questions on </a:t>
            </a:r>
            <a:r>
              <a:rPr lang="en-US" sz="3000" i="1" dirty="0"/>
              <a:t>voir dire</a:t>
            </a:r>
            <a:r>
              <a:rPr lang="en-US" sz="3000" dirty="0"/>
              <a:t> may result in a juror being excused for cause; </a:t>
            </a:r>
            <a:r>
              <a:rPr lang="en-US" sz="3000" b="1" dirty="0">
                <a:solidFill>
                  <a:schemeClr val="accent1"/>
                </a:solidFill>
              </a:rPr>
              <a:t>hints of bias </a:t>
            </a:r>
            <a:r>
              <a:rPr lang="en-US" sz="3000" dirty="0"/>
              <a:t>not sufficient to warrant challenge for cause </a:t>
            </a:r>
            <a:r>
              <a:rPr lang="en-US" sz="3000" b="1" dirty="0">
                <a:solidFill>
                  <a:schemeClr val="accent1"/>
                </a:solidFill>
              </a:rPr>
              <a:t>may assist </a:t>
            </a:r>
            <a:r>
              <a:rPr lang="en-US" sz="3000" dirty="0"/>
              <a:t>parties in exercising their peremptory challenges.”</a:t>
            </a:r>
            <a:r>
              <a:rPr lang="en-US" sz="2800" dirty="0"/>
              <a:t>			</a:t>
            </a:r>
          </a:p>
          <a:p>
            <a:endParaRPr lang="en-US" sz="2800" i="1" dirty="0"/>
          </a:p>
          <a:p>
            <a:r>
              <a:rPr lang="en-US" sz="1800" i="1" dirty="0"/>
              <a:t>McDonough Power Equipment, Inc. v. Greenwood</a:t>
            </a:r>
            <a:r>
              <a:rPr lang="en-US" sz="1800" dirty="0"/>
              <a:t> 464 U.S. 548 (1984)</a:t>
            </a:r>
          </a:p>
        </p:txBody>
      </p:sp>
    </p:spTree>
    <p:extLst>
      <p:ext uri="{BB962C8B-B14F-4D97-AF65-F5344CB8AC3E}">
        <p14:creationId xmlns:p14="http://schemas.microsoft.com/office/powerpoint/2010/main" val="2611651395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/>
                </a:solidFill>
              </a:rPr>
              <a:t>DEFINE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2514600"/>
            <a:ext cx="8503920" cy="3584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b="1" dirty="0">
                <a:solidFill>
                  <a:schemeClr val="accent1"/>
                </a:solidFill>
              </a:rPr>
              <a:t> “INTELLIGENT USE”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102349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“INTELLIGENT” USE - </a:t>
            </a:r>
            <a:r>
              <a:rPr lang="en-US" sz="2400" b="1" dirty="0">
                <a:solidFill>
                  <a:schemeClr val="accent1"/>
                </a:solidFill>
              </a:rPr>
              <a:t>continued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b="1" i="1" dirty="0"/>
              <a:t>Nebraska Press Assn. v. Stuart</a:t>
            </a:r>
            <a:r>
              <a:rPr lang="en-US" sz="2800" i="1" dirty="0"/>
              <a:t>,</a:t>
            </a:r>
            <a:r>
              <a:rPr lang="en-US" sz="2800" dirty="0"/>
              <a:t> </a:t>
            </a:r>
            <a:r>
              <a:rPr lang="en-US" sz="1800" dirty="0"/>
              <a:t>427 U.S. 539, (1976) </a:t>
            </a:r>
          </a:p>
          <a:p>
            <a:pPr marL="0" indent="0">
              <a:buNone/>
            </a:pPr>
            <a:endParaRPr lang="en-US" sz="2900" i="1" dirty="0"/>
          </a:p>
          <a:p>
            <a:r>
              <a:rPr lang="en-US" sz="3200" i="1" dirty="0"/>
              <a:t>Voir dire</a:t>
            </a:r>
            <a:r>
              <a:rPr lang="en-US" sz="3200" dirty="0"/>
              <a:t> provides a means of discovering actual or </a:t>
            </a:r>
            <a:r>
              <a:rPr lang="en-US" sz="3200" b="1" dirty="0">
                <a:solidFill>
                  <a:schemeClr val="accent1"/>
                </a:solidFill>
              </a:rPr>
              <a:t>implied bias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sz="3200" dirty="0"/>
              <a:t>and a firmer basis upon which the parties may exercise their peremptory challenges </a:t>
            </a:r>
            <a:r>
              <a:rPr lang="en-US" sz="3200" b="1" dirty="0">
                <a:solidFill>
                  <a:schemeClr val="accent1"/>
                </a:solidFill>
              </a:rPr>
              <a:t>intelligently</a:t>
            </a:r>
            <a:r>
              <a:rPr lang="en-US" sz="3200" dirty="0"/>
              <a:t>. </a:t>
            </a:r>
          </a:p>
          <a:p>
            <a:pPr marL="0" indent="0">
              <a:buNone/>
            </a:pPr>
            <a:r>
              <a:rPr lang="en-US" sz="2900" dirty="0"/>
              <a:t>			</a:t>
            </a:r>
          </a:p>
          <a:p>
            <a:pPr marL="0" indent="0">
              <a:buNone/>
            </a:pPr>
            <a:r>
              <a:rPr lang="en-US" i="1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910468"/>
      </p:ext>
    </p:extLst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“INTELLIGENT” USE - </a:t>
            </a:r>
            <a:r>
              <a:rPr lang="en-US" sz="2400" b="1" dirty="0">
                <a:solidFill>
                  <a:schemeClr val="accent1"/>
                </a:solidFill>
              </a:rPr>
              <a:t>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>
                <a:latin typeface="Times New Roman"/>
                <a:ea typeface="Times New Roman"/>
              </a:rPr>
              <a:t>“Indeed, it may sometimes be necessary to question on </a:t>
            </a:r>
            <a:r>
              <a:rPr lang="en-US" sz="3200" i="1" dirty="0">
                <a:latin typeface="Times New Roman"/>
                <a:ea typeface="Times New Roman"/>
              </a:rPr>
              <a:t>voir dire</a:t>
            </a:r>
            <a:r>
              <a:rPr lang="en-US" sz="3200" dirty="0">
                <a:latin typeface="Times New Roman"/>
                <a:ea typeface="Times New Roman"/>
              </a:rPr>
              <a:t> prospective jurors individually or in small groups, both to maximize the likelihood that members of the venire will respond honestly to questions concerning bias, and </a:t>
            </a:r>
            <a:r>
              <a:rPr lang="en-US" sz="3200" dirty="0">
                <a:solidFill>
                  <a:schemeClr val="accent1"/>
                </a:solidFill>
                <a:latin typeface="Times New Roman"/>
                <a:ea typeface="Times New Roman"/>
              </a:rPr>
              <a:t>to avoid contaminating unbiased members </a:t>
            </a:r>
            <a:r>
              <a:rPr lang="en-US" sz="3200" dirty="0">
                <a:latin typeface="Times New Roman"/>
                <a:ea typeface="Times New Roman"/>
              </a:rPr>
              <a:t>of the venire when other members disclose prior knowledge of prejudicial information.”;</a:t>
            </a:r>
            <a:r>
              <a:rPr lang="en-US" sz="2400" dirty="0">
                <a:latin typeface="Times New Roman"/>
                <a:ea typeface="Times New Roman"/>
              </a:rPr>
              <a:t> 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957412"/>
      </p:ext>
    </p:extLst>
  </p:cSld>
  <p:clrMapOvr>
    <a:masterClrMapping/>
  </p:clrMapOvr>
  <p:transition spd="slow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“INTELLIGENT” USE - </a:t>
            </a:r>
            <a:r>
              <a:rPr lang="en-US" sz="2400" b="1" dirty="0">
                <a:solidFill>
                  <a:schemeClr val="accent1"/>
                </a:solidFill>
              </a:rPr>
              <a:t>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828800"/>
            <a:ext cx="8503920" cy="4495800"/>
          </a:xfrm>
        </p:spPr>
        <p:txBody>
          <a:bodyPr>
            <a:normAutofit/>
          </a:bodyPr>
          <a:lstStyle/>
          <a:p>
            <a:r>
              <a:rPr lang="en-US" sz="3200" dirty="0"/>
              <a:t>(Brennan, J., concurring) </a:t>
            </a:r>
          </a:p>
          <a:p>
            <a:r>
              <a:rPr lang="en-US" sz="3200" dirty="0"/>
              <a:t>(</a:t>
            </a:r>
            <a:r>
              <a:rPr lang="en-US" sz="3200" i="1" dirty="0"/>
              <a:t>voir dire</a:t>
            </a:r>
            <a:r>
              <a:rPr lang="en-US" sz="3200" dirty="0"/>
              <a:t> "facilitate[s] </a:t>
            </a:r>
            <a:r>
              <a:rPr lang="en-US" sz="3200" b="1" dirty="0">
                <a:solidFill>
                  <a:schemeClr val="accent1"/>
                </a:solidFill>
              </a:rPr>
              <a:t>intelligent</a:t>
            </a:r>
            <a:r>
              <a:rPr lang="en-US" sz="3200" dirty="0"/>
              <a:t> exercise of peremptory challenges and [helps] uncover factors that would dictate disqualification for cause"); </a:t>
            </a:r>
          </a:p>
        </p:txBody>
      </p:sp>
    </p:spTree>
    <p:extLst>
      <p:ext uri="{BB962C8B-B14F-4D97-AF65-F5344CB8AC3E}">
        <p14:creationId xmlns:p14="http://schemas.microsoft.com/office/powerpoint/2010/main" val="2418107766"/>
      </p:ext>
    </p:extLst>
  </p:cSld>
  <p:clrMapOvr>
    <a:masterClrMapping/>
  </p:clrMapOvr>
  <p:transition spd="slow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“INTELLIGENT” USE - </a:t>
            </a:r>
            <a:r>
              <a:rPr lang="en-US" sz="2400" b="1" dirty="0">
                <a:solidFill>
                  <a:schemeClr val="accent1"/>
                </a:solidFill>
              </a:rPr>
              <a:t>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905000"/>
            <a:ext cx="8503920" cy="4194048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/>
                <a:ea typeface="Times New Roman"/>
              </a:rPr>
              <a:t>“Finally, if the trial court fails or refuses to utilize these devices effectively, there are the "palliatives" of reversals on appeal and directions for a new trial.”</a:t>
            </a:r>
          </a:p>
          <a:p>
            <a:pPr marL="0" indent="0">
              <a:buNone/>
            </a:pPr>
            <a:r>
              <a:rPr lang="en-US" sz="2000" i="1" dirty="0">
                <a:latin typeface="Times New Roman"/>
                <a:ea typeface="Times New Roman"/>
              </a:rPr>
              <a:t>				Sheppard</a:t>
            </a:r>
            <a:r>
              <a:rPr lang="en-US" sz="2000" dirty="0">
                <a:latin typeface="Times New Roman"/>
                <a:ea typeface="Times New Roman"/>
              </a:rPr>
              <a:t> v. </a:t>
            </a:r>
            <a:r>
              <a:rPr lang="en-US" sz="2000" i="1" dirty="0">
                <a:latin typeface="Times New Roman"/>
                <a:ea typeface="Times New Roman"/>
              </a:rPr>
              <a:t>Maxwell</a:t>
            </a:r>
            <a:r>
              <a:rPr lang="en-US" sz="2000" dirty="0">
                <a:latin typeface="Times New Roman"/>
                <a:ea typeface="Times New Roman"/>
              </a:rPr>
              <a:t>, 384 U.S. at 363). </a:t>
            </a:r>
            <a:endParaRPr lang="en-US" sz="20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80156817"/>
      </p:ext>
    </p:extLst>
  </p:cSld>
  <p:clrMapOvr>
    <a:masterClrMapping/>
  </p:clrMapOvr>
  <p:transition spd="slow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“INTELLIGENT” USE - </a:t>
            </a:r>
            <a:r>
              <a:rPr lang="en-US" sz="2400" b="1" dirty="0">
                <a:solidFill>
                  <a:schemeClr val="accent1"/>
                </a:solidFill>
              </a:rPr>
              <a:t>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2133600"/>
            <a:ext cx="8503920" cy="3965448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sz="3200" dirty="0"/>
              <a:t>("Without an adequate foundation [laid by </a:t>
            </a:r>
            <a:r>
              <a:rPr lang="en-US" sz="3200" i="1" dirty="0"/>
              <a:t>voir dire</a:t>
            </a:r>
            <a:r>
              <a:rPr lang="en-US" sz="3200" dirty="0"/>
              <a:t>], </a:t>
            </a:r>
            <a:r>
              <a:rPr lang="en-US" sz="3200" b="1" dirty="0">
                <a:solidFill>
                  <a:schemeClr val="accent1"/>
                </a:solidFill>
              </a:rPr>
              <a:t>counsel cannot exercise</a:t>
            </a:r>
            <a:r>
              <a:rPr lang="en-US" sz="3200" b="1" dirty="0"/>
              <a:t> </a:t>
            </a:r>
            <a:r>
              <a:rPr lang="en-US" sz="3200" dirty="0"/>
              <a:t>sensitive and </a:t>
            </a:r>
            <a:r>
              <a:rPr lang="en-US" sz="3200" b="1" dirty="0">
                <a:solidFill>
                  <a:schemeClr val="accent1"/>
                </a:solidFill>
              </a:rPr>
              <a:t>intelligent</a:t>
            </a:r>
            <a:r>
              <a:rPr lang="en-US" sz="3200" b="1" dirty="0"/>
              <a:t> </a:t>
            </a:r>
            <a:r>
              <a:rPr lang="en-US" sz="3200" dirty="0"/>
              <a:t>peremptory challenges").</a:t>
            </a:r>
          </a:p>
          <a:p>
            <a:pPr marL="0" indent="0">
              <a:buNone/>
            </a:pPr>
            <a:r>
              <a:rPr lang="en-US" i="1" dirty="0"/>
              <a:t>	</a:t>
            </a:r>
          </a:p>
          <a:p>
            <a:pPr marL="0" indent="0">
              <a:buNone/>
            </a:pPr>
            <a:r>
              <a:rPr lang="en-US" sz="2000" i="1" dirty="0"/>
              <a:t>	United States v. Whitt,</a:t>
            </a:r>
            <a:r>
              <a:rPr lang="en-US" sz="2000" dirty="0"/>
              <a:t> 718 F.2d 1494, 1497 (CA10 1983) ;</a:t>
            </a:r>
            <a:r>
              <a:rPr lang="en-US" sz="2000" i="1" dirty="0"/>
              <a:t>J.E.B. v. 	Alabama ex rel. T.B</a:t>
            </a:r>
            <a:r>
              <a:rPr lang="en-US" sz="2000" dirty="0"/>
              <a:t>. 511 U.S.127, (U.S.,1994)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34056681"/>
      </p:ext>
    </p:extLst>
  </p:cSld>
  <p:clrMapOvr>
    <a:masterClrMapping/>
  </p:clrMapOvr>
  <p:transition spd="slow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“EXTENSIVE and PROBING”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752600"/>
            <a:ext cx="8503920" cy="4346448"/>
          </a:xfrm>
        </p:spPr>
        <p:txBody>
          <a:bodyPr>
            <a:noAutofit/>
          </a:bodyPr>
          <a:lstStyle/>
          <a:p>
            <a:r>
              <a:rPr lang="en-US" sz="3100" dirty="0"/>
              <a:t>In </a:t>
            </a:r>
            <a:r>
              <a:rPr lang="en-US" sz="3100" i="1" dirty="0"/>
              <a:t>Swain v. Alabama</a:t>
            </a:r>
            <a:r>
              <a:rPr lang="en-US" sz="3100" dirty="0"/>
              <a:t>, 380 U.S. 202, 85 S. Ct. 824, 13 L.Ed.2d 759 (1965), we noted the connection between </a:t>
            </a:r>
            <a:r>
              <a:rPr lang="en-US" sz="3100" i="1" dirty="0"/>
              <a:t>voir dire</a:t>
            </a:r>
            <a:r>
              <a:rPr lang="en-US" sz="3100" dirty="0"/>
              <a:t> and the exercise of peremptory challenges: "The </a:t>
            </a:r>
            <a:r>
              <a:rPr lang="en-US" sz="3100" i="1" dirty="0"/>
              <a:t>voir dire</a:t>
            </a:r>
            <a:r>
              <a:rPr lang="en-US" sz="3100" dirty="0"/>
              <a:t> </a:t>
            </a:r>
            <a:r>
              <a:rPr lang="en-US" sz="3100" b="1" dirty="0">
                <a:solidFill>
                  <a:schemeClr val="accent1"/>
                </a:solidFill>
              </a:rPr>
              <a:t>in American trials tends to be extensive and probing</a:t>
            </a:r>
            <a:r>
              <a:rPr lang="en-US" sz="3100" dirty="0"/>
              <a:t>, operating as a predicate for the exercise of peremptories ...." </a:t>
            </a:r>
          </a:p>
        </p:txBody>
      </p:sp>
    </p:spTree>
    <p:extLst>
      <p:ext uri="{BB962C8B-B14F-4D97-AF65-F5344CB8AC3E}">
        <p14:creationId xmlns:p14="http://schemas.microsoft.com/office/powerpoint/2010/main" val="577201026"/>
      </p:ext>
    </p:extLst>
  </p:cSld>
  <p:clrMapOvr>
    <a:masterClrMapping/>
  </p:clrMapOvr>
  <p:transition spd="slow"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“INTELLIGENT” USE OF PEREMPTORIES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2895600"/>
            <a:ext cx="8503920" cy="320344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How would </a:t>
            </a:r>
            <a:r>
              <a:rPr lang="en-US" sz="4000" b="1" u="sng" dirty="0">
                <a:solidFill>
                  <a:schemeClr val="accent1"/>
                </a:solidFill>
              </a:rPr>
              <a:t>you</a:t>
            </a:r>
            <a:r>
              <a:rPr lang="en-US" sz="4000" b="1" dirty="0"/>
              <a:t> do this?</a:t>
            </a:r>
          </a:p>
        </p:txBody>
      </p:sp>
    </p:spTree>
    <p:extLst>
      <p:ext uri="{BB962C8B-B14F-4D97-AF65-F5344CB8AC3E}">
        <p14:creationId xmlns:p14="http://schemas.microsoft.com/office/powerpoint/2010/main" val="2253034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ircle/>
      </p:transition>
    </mc:Choice>
    <mc:Fallback xmlns="">
      <p:transition spd="slow">
        <p:circl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JUDGE’S RESPONSIBILITY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752600"/>
            <a:ext cx="8503920" cy="4346448"/>
          </a:xfrm>
        </p:spPr>
        <p:txBody>
          <a:bodyPr>
            <a:normAutofit fontScale="92500" lnSpcReduction="20000"/>
          </a:bodyPr>
          <a:lstStyle/>
          <a:p>
            <a:r>
              <a:rPr lang="en-US" sz="3400" i="1" dirty="0"/>
              <a:t>Voir dire</a:t>
            </a:r>
            <a:r>
              <a:rPr lang="en-US" sz="3400" dirty="0"/>
              <a:t> plays a critical function in assuring the criminal defendant that his Sixth Amendment right to an impartial jury will be honored. Without an adequate </a:t>
            </a:r>
            <a:r>
              <a:rPr lang="en-US" sz="3400" i="1" dirty="0"/>
              <a:t>voir dire</a:t>
            </a:r>
            <a:r>
              <a:rPr lang="en-US" sz="3400" dirty="0"/>
              <a:t> </a:t>
            </a:r>
            <a:r>
              <a:rPr lang="en-US" sz="3400" b="1" dirty="0">
                <a:solidFill>
                  <a:schemeClr val="accent1"/>
                </a:solidFill>
              </a:rPr>
              <a:t>the trial judge's responsibility </a:t>
            </a:r>
            <a:r>
              <a:rPr lang="en-US" sz="3400" dirty="0"/>
              <a:t>to remove prospective jurors who will not be able impartially to follow the court's instructions and evaluate the evidence </a:t>
            </a:r>
            <a:r>
              <a:rPr lang="en-US" sz="3400" b="1" dirty="0">
                <a:solidFill>
                  <a:schemeClr val="accent1"/>
                </a:solidFill>
              </a:rPr>
              <a:t>cannot be fulfilled</a:t>
            </a:r>
            <a:r>
              <a:rPr lang="en-US" sz="3400" dirty="0"/>
              <a:t>.</a:t>
            </a:r>
            <a:r>
              <a:rPr lang="en-US" sz="3400" b="1" dirty="0"/>
              <a:t> </a:t>
            </a:r>
          </a:p>
          <a:p>
            <a:endParaRPr lang="en-US" i="1" dirty="0"/>
          </a:p>
          <a:p>
            <a:pPr marL="0" indent="0">
              <a:buNone/>
            </a:pPr>
            <a:r>
              <a:rPr lang="en-US" sz="2400" i="1" dirty="0"/>
              <a:t>	      	</a:t>
            </a:r>
            <a:r>
              <a:rPr lang="en-US" sz="2200" i="1" dirty="0"/>
              <a:t>Connors v. United States</a:t>
            </a:r>
            <a:r>
              <a:rPr lang="en-US" sz="2200" dirty="0"/>
              <a:t>, 158 U.S. 408, 413, (1895).</a:t>
            </a:r>
          </a:p>
        </p:txBody>
      </p:sp>
    </p:spTree>
    <p:extLst>
      <p:ext uri="{BB962C8B-B14F-4D97-AF65-F5344CB8AC3E}">
        <p14:creationId xmlns:p14="http://schemas.microsoft.com/office/powerpoint/2010/main" val="2443649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981200"/>
            <a:ext cx="8503920" cy="4117848"/>
          </a:xfrm>
        </p:spPr>
        <p:txBody>
          <a:bodyPr/>
          <a:lstStyle/>
          <a:p>
            <a:r>
              <a:rPr lang="en-US" sz="6000" dirty="0"/>
              <a:t>What’s The Purpose?</a:t>
            </a:r>
          </a:p>
          <a:p>
            <a:r>
              <a:rPr lang="en-US" sz="6000" dirty="0"/>
              <a:t>Why Do We Do It?</a:t>
            </a:r>
          </a:p>
          <a:p>
            <a:r>
              <a:rPr lang="en-US" sz="6000" dirty="0"/>
              <a:t>What’s Enough?</a:t>
            </a:r>
          </a:p>
          <a:p>
            <a:endParaRPr lang="en-US" sz="6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894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152400"/>
            <a:ext cx="8534400" cy="10668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3600" b="1" dirty="0">
                <a:solidFill>
                  <a:schemeClr val="accent1"/>
                </a:solidFill>
              </a:rPr>
              <a:t>JUDGES DUTY</a:t>
            </a:r>
            <a:br>
              <a:rPr lang="en-US" sz="2200" dirty="0">
                <a:solidFill>
                  <a:schemeClr val="accent1"/>
                </a:solidFill>
              </a:rPr>
            </a:br>
            <a:endParaRPr lang="en-US" sz="22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76400"/>
            <a:ext cx="8503920" cy="44958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The trial judge has the </a:t>
            </a:r>
            <a:r>
              <a:rPr lang="en-US" sz="2800" b="1" dirty="0">
                <a:solidFill>
                  <a:schemeClr val="accent1"/>
                </a:solidFill>
              </a:rPr>
              <a:t>duty</a:t>
            </a:r>
            <a:r>
              <a:rPr lang="en-US" sz="2800" b="1" dirty="0"/>
              <a:t> </a:t>
            </a:r>
            <a:r>
              <a:rPr lang="en-US" sz="2800" dirty="0"/>
              <a:t>to assure himself that every juror is unbiased, fair and impartial.</a:t>
            </a:r>
          </a:p>
          <a:p>
            <a:endParaRPr lang="en-US" sz="2800" dirty="0"/>
          </a:p>
          <a:p>
            <a:r>
              <a:rPr lang="en-US" sz="2800" dirty="0"/>
              <a:t>Through the judge, </a:t>
            </a:r>
            <a:r>
              <a:rPr lang="en-US" sz="2800" b="1" dirty="0">
                <a:solidFill>
                  <a:schemeClr val="accent1"/>
                </a:solidFill>
              </a:rPr>
              <a:t>parties "have a right to question jurors</a:t>
            </a:r>
            <a:r>
              <a:rPr lang="en-US" sz="2800" dirty="0"/>
              <a:t> on their voir dire examination not only for the purpose of showing grounds for a challenge for cause, but also within reasonable limits, to elicit such facts </a:t>
            </a:r>
            <a:r>
              <a:rPr lang="en-US" sz="2800" b="1" dirty="0">
                <a:solidFill>
                  <a:schemeClr val="accent1"/>
                </a:solidFill>
              </a:rPr>
              <a:t>as will enable them intelligently to exercise their right of peremptory challenge </a:t>
            </a:r>
            <a:r>
              <a:rPr lang="en-US" sz="2800" dirty="0">
                <a:solidFill>
                  <a:schemeClr val="accent1"/>
                </a:solidFill>
              </a:rPr>
              <a:t>. . .”</a:t>
            </a:r>
          </a:p>
          <a:p>
            <a:pPr marL="0" indent="0">
              <a:buNone/>
            </a:pPr>
            <a:r>
              <a:rPr lang="en-US" sz="1700" b="1" dirty="0">
                <a:solidFill>
                  <a:schemeClr val="accent1"/>
                </a:solidFill>
              </a:rPr>
              <a:t>				STATE </a:t>
            </a:r>
            <a:r>
              <a:rPr lang="en-US" sz="1700" b="1" i="1" dirty="0">
                <a:solidFill>
                  <a:schemeClr val="accent1"/>
                </a:solidFill>
              </a:rPr>
              <a:t>v.</a:t>
            </a:r>
            <a:r>
              <a:rPr lang="en-US" sz="1700" b="1" dirty="0">
                <a:solidFill>
                  <a:schemeClr val="accent1"/>
                </a:solidFill>
              </a:rPr>
              <a:t> GULLEDGE, 277 S.C. 368 (1982)</a:t>
            </a:r>
            <a:br>
              <a:rPr lang="en-US" sz="1700" dirty="0">
                <a:solidFill>
                  <a:schemeClr val="accent1"/>
                </a:solidFill>
              </a:rPr>
            </a:br>
            <a:endParaRPr lang="en-US" sz="17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32437600"/>
      </p:ext>
    </p:extLst>
  </p:cSld>
  <p:clrMapOvr>
    <a:masterClrMapping/>
  </p:clrMapOvr>
  <p:transition spd="slow"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accent1"/>
                </a:solidFill>
              </a:rPr>
              <a:t>STATE </a:t>
            </a:r>
            <a:r>
              <a:rPr lang="en-US" sz="3200" b="1" i="1" dirty="0">
                <a:solidFill>
                  <a:schemeClr val="accent1"/>
                </a:solidFill>
              </a:rPr>
              <a:t>v.</a:t>
            </a:r>
            <a:r>
              <a:rPr lang="en-US" sz="3200" b="1" dirty="0">
                <a:solidFill>
                  <a:schemeClr val="accent1"/>
                </a:solidFill>
              </a:rPr>
              <a:t> GULLEDGE </a:t>
            </a:r>
            <a:r>
              <a:rPr lang="en-US" sz="2800" b="1" dirty="0">
                <a:solidFill>
                  <a:schemeClr val="accent1"/>
                </a:solidFill>
              </a:rPr>
              <a:t>- </a:t>
            </a:r>
            <a:r>
              <a:rPr lang="en-US" sz="1600" b="1" dirty="0">
                <a:solidFill>
                  <a:schemeClr val="accent1"/>
                </a:solidFill>
              </a:rPr>
              <a:t>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Necessarily, it is expected and required that jurors in their answers shall be completely truthful and that they shall disclose, upon a general question, </a:t>
            </a:r>
            <a:r>
              <a:rPr lang="en-US" sz="2800" b="1" dirty="0">
                <a:solidFill>
                  <a:schemeClr val="accent1"/>
                </a:solidFill>
              </a:rPr>
              <a:t>any matters which might tend to disqualify them from sitting on the case for any reason. </a:t>
            </a:r>
            <a:r>
              <a:rPr lang="en-US" sz="2800" dirty="0"/>
              <a:t>It therefore becomes </a:t>
            </a:r>
            <a:r>
              <a:rPr lang="en-US" sz="2800" b="1" dirty="0">
                <a:solidFill>
                  <a:schemeClr val="accent1"/>
                </a:solidFill>
              </a:rPr>
              <a:t>imperative</a:t>
            </a:r>
            <a:r>
              <a:rPr lang="en-US" sz="2800" dirty="0"/>
              <a:t> that the answers be truthful and complete. </a:t>
            </a:r>
            <a:r>
              <a:rPr lang="en-US" sz="2800" b="1" dirty="0"/>
              <a:t>False or misleading answers </a:t>
            </a:r>
            <a:r>
              <a:rPr lang="en-US" sz="2800" dirty="0"/>
              <a:t>may result in the seating of a juror who might have been discharged by the Court, challenged for cause by counsel or stricken through the exercise of peremptory challenge.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895624"/>
      </p:ext>
    </p:extLst>
  </p:cSld>
  <p:clrMapOvr>
    <a:masterClrMapping/>
  </p:clrMapOvr>
  <p:transition spd="slow">
    <p:randomBar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“CAN YOU BE FAIR…?”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752600"/>
            <a:ext cx="8503920" cy="4346448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Morgan</a:t>
            </a:r>
            <a:r>
              <a:rPr lang="en-US" dirty="0"/>
              <a:t> </a:t>
            </a:r>
            <a:r>
              <a:rPr lang="en-US" b="1" dirty="0">
                <a:solidFill>
                  <a:schemeClr val="accent1"/>
                </a:solidFill>
              </a:rPr>
              <a:t>court rejected </a:t>
            </a:r>
            <a:r>
              <a:rPr lang="en-US" dirty="0"/>
              <a:t>the state's claim that </a:t>
            </a:r>
            <a:r>
              <a:rPr lang="en-US" b="1" dirty="0">
                <a:solidFill>
                  <a:schemeClr val="accent1"/>
                </a:solidFill>
              </a:rPr>
              <a:t>general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b="1" dirty="0">
                <a:solidFill>
                  <a:schemeClr val="accent1"/>
                </a:solidFill>
              </a:rPr>
              <a:t>questions of fairness and impartiality </a:t>
            </a:r>
            <a:r>
              <a:rPr lang="en-US" dirty="0"/>
              <a:t>were in all cases sufficient to detect unqualified jurors, stating: . . . such jurors could in all truth and candor respond affirmatively, personally confident that such dogmatic views are fair and impartial, while leaving the specific concern unprobed.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600" i="1" dirty="0"/>
              <a:t>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en-US" sz="1600" i="1" dirty="0"/>
              <a:t>					Morgan v.</a:t>
            </a:r>
            <a:r>
              <a:rPr lang="en-US" sz="1600" dirty="0"/>
              <a:t> </a:t>
            </a:r>
            <a:r>
              <a:rPr lang="en-US" sz="1600" i="1" dirty="0"/>
              <a:t>Illinois</a:t>
            </a:r>
            <a:r>
              <a:rPr lang="en-US" sz="1600" dirty="0"/>
              <a:t>, 504 U.S. 719</a:t>
            </a:r>
          </a:p>
        </p:txBody>
      </p:sp>
    </p:spTree>
    <p:extLst>
      <p:ext uri="{BB962C8B-B14F-4D97-AF65-F5344CB8AC3E}">
        <p14:creationId xmlns:p14="http://schemas.microsoft.com/office/powerpoint/2010/main" val="196529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“CAN YOU BE FAIR…?”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2800" dirty="0"/>
          </a:p>
          <a:p>
            <a:r>
              <a:rPr lang="en-US" sz="2800" dirty="0"/>
              <a:t>"The juror's responses to the </a:t>
            </a:r>
            <a:r>
              <a:rPr lang="en-US" sz="2800" b="1" dirty="0">
                <a:solidFill>
                  <a:schemeClr val="accent1"/>
                </a:solidFill>
              </a:rPr>
              <a:t>general</a:t>
            </a:r>
            <a:r>
              <a:rPr lang="en-US" sz="2800" dirty="0"/>
              <a:t> </a:t>
            </a:r>
            <a:r>
              <a:rPr lang="en-US" sz="2800" i="1" dirty="0"/>
              <a:t>voir dire</a:t>
            </a:r>
            <a:r>
              <a:rPr lang="en-US" sz="2800" dirty="0"/>
              <a:t> inquiry left uncovered the critical fact that he would not have been "able to carry out the law as . . . explained to him."</a:t>
            </a:r>
            <a:r>
              <a:rPr lang="en-US" sz="2800" i="1" dirty="0"/>
              <a:t> 	</a:t>
            </a:r>
            <a:r>
              <a:rPr lang="en-US" sz="1700" i="1" dirty="0"/>
              <a:t>State v. Bennett</a:t>
            </a:r>
            <a:r>
              <a:rPr lang="en-US" sz="1700" dirty="0"/>
              <a:t>, 493 S.E. 2d 845 (S.C.1997).</a:t>
            </a:r>
          </a:p>
          <a:p>
            <a:endParaRPr lang="en-US" sz="1700" dirty="0"/>
          </a:p>
          <a:p>
            <a:r>
              <a:rPr lang="en-US" sz="2800" dirty="0"/>
              <a:t>“Here, we find the juror's earlier </a:t>
            </a:r>
            <a:r>
              <a:rPr lang="en-US" sz="2800" b="1" dirty="0">
                <a:solidFill>
                  <a:schemeClr val="accent1"/>
                </a:solidFill>
              </a:rPr>
              <a:t>generalized statements that he could be fair and impartial </a:t>
            </a:r>
            <a:r>
              <a:rPr lang="en-US" sz="2800" dirty="0"/>
              <a:t>and follow the law </a:t>
            </a:r>
            <a:r>
              <a:rPr lang="en-US" sz="2800" b="1" dirty="0">
                <a:solidFill>
                  <a:schemeClr val="accent1"/>
                </a:solidFill>
              </a:rPr>
              <a:t>insufficient</a:t>
            </a:r>
            <a:r>
              <a:rPr lang="en-US" sz="2800" dirty="0"/>
              <a:t>.”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28732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“IN SPITE OF THIS…”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sz="2400" dirty="0"/>
          </a:p>
          <a:p>
            <a:r>
              <a:rPr lang="en-US" sz="2800" dirty="0"/>
              <a:t>Based upon </a:t>
            </a:r>
            <a:r>
              <a:rPr lang="en-US" sz="2800" i="1" dirty="0"/>
              <a:t>Bennett, </a:t>
            </a:r>
            <a:r>
              <a:rPr lang="en-US" sz="2800" dirty="0"/>
              <a:t>is the generalized “curative” question of “ </a:t>
            </a:r>
            <a:r>
              <a:rPr lang="en-US" sz="2800" b="1" dirty="0">
                <a:solidFill>
                  <a:schemeClr val="accent1"/>
                </a:solidFill>
              </a:rPr>
              <a:t>In spite of this opinion, do you believe that you could be fair to both the State and the Defense?</a:t>
            </a:r>
            <a:r>
              <a:rPr lang="en-US" sz="2800" dirty="0"/>
              <a:t>” always sufficient to fulfill a judges’ constitutional duty regarding voir dire?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801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THE RIGHT PERSPECTIVE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828800"/>
            <a:ext cx="8503920" cy="42702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400" b="1" dirty="0"/>
          </a:p>
          <a:p>
            <a:pPr marL="0" indent="0" algn="ctr">
              <a:buNone/>
            </a:pPr>
            <a:r>
              <a:rPr lang="en-US" sz="2800" b="1" dirty="0"/>
              <a:t>THE US &amp; SC CONSTITUION</a:t>
            </a:r>
          </a:p>
          <a:p>
            <a:pPr marL="0" indent="0" algn="ctr">
              <a:buNone/>
            </a:pPr>
            <a:endParaRPr lang="en-US" sz="2800" b="1" dirty="0"/>
          </a:p>
          <a:p>
            <a:pPr marL="0" indent="0" algn="ctr">
              <a:buNone/>
            </a:pPr>
            <a:r>
              <a:rPr lang="en-US" sz="2800" b="1" dirty="0"/>
              <a:t>THE US &amp; SC SUPREME COURT</a:t>
            </a:r>
          </a:p>
          <a:p>
            <a:pPr marL="0" indent="0" algn="ctr">
              <a:buNone/>
            </a:pPr>
            <a:endParaRPr lang="en-US" sz="2800" b="1" dirty="0"/>
          </a:p>
          <a:p>
            <a:pPr marL="0" indent="0" algn="ctr">
              <a:buNone/>
            </a:pPr>
            <a:r>
              <a:rPr lang="en-US" sz="2800" b="1" dirty="0"/>
              <a:t>THE SC LEGISLATURE</a:t>
            </a:r>
          </a:p>
        </p:txBody>
      </p:sp>
    </p:spTree>
    <p:extLst>
      <p:ext uri="{BB962C8B-B14F-4D97-AF65-F5344CB8AC3E}">
        <p14:creationId xmlns:p14="http://schemas.microsoft.com/office/powerpoint/2010/main" val="4046248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formed </a:t>
            </a:r>
            <a:r>
              <a:rPr lang="en-US" sz="2800" b="1" u="sng" dirty="0">
                <a:solidFill>
                  <a:schemeClr val="accent1"/>
                </a:solidFill>
              </a:rPr>
              <a:t>any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/>
              <a:t>opinion, or is sensible of </a:t>
            </a:r>
            <a:r>
              <a:rPr lang="en-US" sz="2800" b="1" u="sng" dirty="0">
                <a:solidFill>
                  <a:schemeClr val="accent1"/>
                </a:solidFill>
              </a:rPr>
              <a:t>any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/>
              <a:t>bias or prejudice</a:t>
            </a:r>
          </a:p>
          <a:p>
            <a:r>
              <a:rPr lang="en-US" sz="2800" b="1" u="sng" dirty="0">
                <a:solidFill>
                  <a:schemeClr val="accent1"/>
                </a:solidFill>
              </a:rPr>
              <a:t>appears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/>
              <a:t>that the juror is not indifferent</a:t>
            </a:r>
          </a:p>
          <a:p>
            <a:r>
              <a:rPr lang="en-US" sz="2800" b="1" u="sng" dirty="0">
                <a:solidFill>
                  <a:schemeClr val="accent1"/>
                </a:solidFill>
              </a:rPr>
              <a:t>possible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/>
              <a:t>biases, both known and </a:t>
            </a:r>
            <a:r>
              <a:rPr lang="en-US" sz="2800" b="1" u="sng" dirty="0">
                <a:solidFill>
                  <a:schemeClr val="accent1"/>
                </a:solidFill>
              </a:rPr>
              <a:t>unknown</a:t>
            </a:r>
          </a:p>
          <a:p>
            <a:r>
              <a:rPr lang="en-US" sz="2800" b="1" u="sng" dirty="0">
                <a:solidFill>
                  <a:schemeClr val="accent1"/>
                </a:solidFill>
              </a:rPr>
              <a:t>hints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/>
              <a:t>of bias </a:t>
            </a:r>
          </a:p>
          <a:p>
            <a:r>
              <a:rPr lang="en-US" sz="2800" b="1" u="sng" dirty="0">
                <a:solidFill>
                  <a:schemeClr val="accent1"/>
                </a:solidFill>
              </a:rPr>
              <a:t>may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/>
              <a:t>assist parties in exercising peremptory challenges</a:t>
            </a:r>
          </a:p>
          <a:p>
            <a:r>
              <a:rPr lang="en-US" sz="2800" dirty="0"/>
              <a:t>discovering actual or </a:t>
            </a:r>
            <a:r>
              <a:rPr lang="en-US" sz="2800" b="1" u="sng" dirty="0">
                <a:solidFill>
                  <a:schemeClr val="accent1"/>
                </a:solidFill>
              </a:rPr>
              <a:t>implied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/>
              <a:t>bias</a:t>
            </a:r>
          </a:p>
          <a:p>
            <a:r>
              <a:rPr lang="en-US" sz="2800" b="1" u="sng" dirty="0">
                <a:solidFill>
                  <a:schemeClr val="accent1"/>
                </a:solidFill>
              </a:rPr>
              <a:t>firmer</a:t>
            </a:r>
            <a:r>
              <a:rPr lang="en-US" sz="2800" u="sng" dirty="0">
                <a:solidFill>
                  <a:schemeClr val="accent1"/>
                </a:solidFill>
              </a:rPr>
              <a:t> </a:t>
            </a:r>
            <a:r>
              <a:rPr lang="en-US" sz="2800" b="1" u="sng" dirty="0">
                <a:solidFill>
                  <a:schemeClr val="accent1"/>
                </a:solidFill>
              </a:rPr>
              <a:t>basis</a:t>
            </a:r>
            <a:r>
              <a:rPr lang="en-US" sz="2800" u="sng" dirty="0">
                <a:solidFill>
                  <a:schemeClr val="accent1"/>
                </a:solidFill>
              </a:rPr>
              <a:t> </a:t>
            </a:r>
            <a:r>
              <a:rPr lang="en-US" sz="2800" dirty="0"/>
              <a:t>to exercise peremptory challenges </a:t>
            </a:r>
            <a:r>
              <a:rPr lang="en-US" sz="2800" b="1" u="sng" dirty="0">
                <a:solidFill>
                  <a:schemeClr val="accent1"/>
                </a:solidFill>
              </a:rPr>
              <a:t>intelligently</a:t>
            </a:r>
            <a:r>
              <a:rPr lang="en-US" sz="2800" dirty="0"/>
              <a:t>.</a:t>
            </a:r>
            <a:endParaRPr lang="en-US" sz="2800" u="sng" dirty="0"/>
          </a:p>
          <a:p>
            <a:endParaRPr lang="en-US" b="1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75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b="1" u="sng" dirty="0">
                <a:solidFill>
                  <a:schemeClr val="accent1"/>
                </a:solidFill>
              </a:rPr>
              <a:t>extensive and probing</a:t>
            </a:r>
            <a:r>
              <a:rPr lang="en-US" sz="2800" u="sng" dirty="0"/>
              <a:t> </a:t>
            </a:r>
          </a:p>
          <a:p>
            <a:r>
              <a:rPr lang="en-US" sz="2800" b="1" u="sng" dirty="0">
                <a:solidFill>
                  <a:schemeClr val="accent1"/>
                </a:solidFill>
              </a:rPr>
              <a:t>predicate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/>
              <a:t>for the exercise of peremptories</a:t>
            </a:r>
            <a:endParaRPr lang="en-US" sz="2800" b="1" dirty="0">
              <a:solidFill>
                <a:schemeClr val="accent1"/>
              </a:solidFill>
            </a:endParaRPr>
          </a:p>
          <a:p>
            <a:r>
              <a:rPr lang="en-US" sz="2800" b="1" u="sng" dirty="0">
                <a:solidFill>
                  <a:schemeClr val="accent1"/>
                </a:solidFill>
              </a:rPr>
              <a:t>judge's responsibility cannot be fulfilled</a:t>
            </a:r>
            <a:r>
              <a:rPr lang="en-US" sz="2800" dirty="0"/>
              <a:t>.</a:t>
            </a:r>
            <a:r>
              <a:rPr lang="en-US" sz="2800" b="1" dirty="0"/>
              <a:t> </a:t>
            </a:r>
            <a:endParaRPr lang="en-US" sz="2800" b="1" dirty="0">
              <a:solidFill>
                <a:schemeClr val="accent1"/>
              </a:solidFill>
            </a:endParaRPr>
          </a:p>
          <a:p>
            <a:r>
              <a:rPr lang="en-US" sz="2800" b="1" u="sng" dirty="0">
                <a:solidFill>
                  <a:schemeClr val="accent1"/>
                </a:solidFill>
              </a:rPr>
              <a:t>uncover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/>
              <a:t>factors that would disqualify for cause</a:t>
            </a:r>
          </a:p>
          <a:p>
            <a:r>
              <a:rPr lang="en-US" sz="2800" dirty="0">
                <a:latin typeface="Times New Roman"/>
                <a:ea typeface="Times New Roman"/>
              </a:rPr>
              <a:t>avoid reversals on appeal and directions for a new trial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96443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40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2286000"/>
            <a:ext cx="8503920" cy="38130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1000" b="1" dirty="0">
                <a:solidFill>
                  <a:schemeClr val="accent1"/>
                </a:solidFill>
              </a:rPr>
              <a:t>SO …</a:t>
            </a:r>
            <a:endParaRPr lang="en-US" sz="11000" dirty="0"/>
          </a:p>
        </p:txBody>
      </p:sp>
    </p:spTree>
    <p:extLst>
      <p:ext uri="{BB962C8B-B14F-4D97-AF65-F5344CB8AC3E}">
        <p14:creationId xmlns:p14="http://schemas.microsoft.com/office/powerpoint/2010/main" val="12649538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752600"/>
            <a:ext cx="8503920" cy="434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b="1" dirty="0">
                <a:solidFill>
                  <a:schemeClr val="accent1"/>
                </a:solidFill>
              </a:rPr>
              <a:t>WHAT WOULD YOU DO DIFFERENTLY THE NEXT TIME YOU CONDUCT VOIR DIRE?</a:t>
            </a:r>
          </a:p>
        </p:txBody>
      </p:sp>
    </p:spTree>
    <p:extLst>
      <p:ext uri="{BB962C8B-B14F-4D97-AF65-F5344CB8AC3E}">
        <p14:creationId xmlns:p14="http://schemas.microsoft.com/office/powerpoint/2010/main" val="515040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00">
        <p14:flythrough/>
      </p:transition>
    </mc:Choice>
    <mc:Fallback xmlns="">
      <p:transition spd="slow" advTm="15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sz="1200" dirty="0"/>
          </a:p>
          <a:p>
            <a:pPr marL="0" indent="0">
              <a:buNone/>
            </a:pPr>
            <a:r>
              <a:rPr lang="en-US" sz="1600" i="1" dirty="0"/>
              <a:t>Old French, “</a:t>
            </a:r>
            <a:r>
              <a:rPr lang="en-US" sz="1600" dirty="0"/>
              <a:t>To speak the truth”.  		(vwahr [with a near-silent "r"] deer) </a:t>
            </a:r>
            <a:br>
              <a:rPr lang="en-US" sz="1600" dirty="0"/>
            </a:br>
            <a:br>
              <a:rPr lang="en-US" sz="1200" dirty="0"/>
            </a:br>
            <a:endParaRPr lang="en-US" sz="1200" dirty="0"/>
          </a:p>
          <a:p>
            <a:r>
              <a:rPr lang="en-US" sz="3600" i="1" dirty="0"/>
              <a:t>The preliminary examination of prospective jurors to determine their qualifications and suitability to serve on a jury, in order to ensure selection of a fair and impartial jury.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510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7620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“IMPARTIAL JURY”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828800"/>
            <a:ext cx="8503920" cy="4572000"/>
          </a:xfrm>
        </p:spPr>
        <p:txBody>
          <a:bodyPr>
            <a:normAutofit/>
          </a:bodyPr>
          <a:lstStyle/>
          <a:p>
            <a:r>
              <a:rPr lang="en-US" sz="2000" b="1" dirty="0"/>
              <a:t>THE CONSTITUTION OF THE STATE OF SOUTH CAROLINA </a:t>
            </a:r>
          </a:p>
          <a:p>
            <a:r>
              <a:rPr lang="en-US" sz="2100" b="1" dirty="0"/>
              <a:t>ARTICLE I. DECLARATION OF RIGHTS</a:t>
            </a:r>
          </a:p>
          <a:p>
            <a:endParaRPr lang="en-US" b="1" dirty="0"/>
          </a:p>
          <a:p>
            <a:r>
              <a:rPr lang="en-US" b="1" dirty="0"/>
              <a:t>§ 14. Trial by jury; witnesses; defense.</a:t>
            </a:r>
            <a:endParaRPr lang="en-US" dirty="0"/>
          </a:p>
          <a:p>
            <a:endParaRPr lang="en-US" dirty="0"/>
          </a:p>
          <a:p>
            <a:r>
              <a:rPr lang="en-US" dirty="0"/>
              <a:t>  “The </a:t>
            </a:r>
            <a:r>
              <a:rPr lang="en-US" b="1" dirty="0">
                <a:solidFill>
                  <a:schemeClr val="accent1"/>
                </a:solidFill>
              </a:rPr>
              <a:t>right</a:t>
            </a:r>
            <a:r>
              <a:rPr lang="en-US" dirty="0"/>
              <a:t> of trial by jury shall be preserved inviolate. Any person charged with an offense shall enjoy the right to a speedy and public trial </a:t>
            </a:r>
            <a:r>
              <a:rPr lang="en-US" b="1" dirty="0">
                <a:solidFill>
                  <a:schemeClr val="accent1"/>
                </a:solidFill>
              </a:rPr>
              <a:t>by an impartial jury…</a:t>
            </a:r>
            <a:r>
              <a:rPr lang="en-US" b="1" dirty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868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62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/>
                </a:solidFill>
              </a:rPr>
              <a:t>DEFINE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2438400"/>
            <a:ext cx="8503920" cy="304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8000" b="1" dirty="0">
                <a:solidFill>
                  <a:schemeClr val="accent1"/>
                </a:solidFill>
              </a:rPr>
              <a:t> “IMPARTIAL”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365501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62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/>
                </a:solidFill>
              </a:rPr>
              <a:t> “IMPARTIAL”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981200"/>
            <a:ext cx="8503920" cy="3505200"/>
          </a:xfrm>
        </p:spPr>
        <p:txBody>
          <a:bodyPr/>
          <a:lstStyle/>
          <a:p>
            <a:r>
              <a:rPr lang="en-US" dirty="0"/>
              <a:t>“FREE FROM UNDUE BIAS OR PRECONVEIVED OPINIONS”</a:t>
            </a:r>
          </a:p>
          <a:p>
            <a:endParaRPr lang="en-US" dirty="0"/>
          </a:p>
          <a:p>
            <a:r>
              <a:rPr lang="en-US" dirty="0"/>
              <a:t> “SHOWING LACK OF FAVORITISM”</a:t>
            </a:r>
          </a:p>
          <a:p>
            <a:endParaRPr lang="en-US" dirty="0"/>
          </a:p>
          <a:p>
            <a:r>
              <a:rPr lang="en-US" dirty="0"/>
              <a:t> “TREATING ALL RIVALS  OR DISPUTANTS    EQUALLY"</a:t>
            </a:r>
          </a:p>
        </p:txBody>
      </p:sp>
    </p:spTree>
    <p:extLst>
      <p:ext uri="{BB962C8B-B14F-4D97-AF65-F5344CB8AC3E}">
        <p14:creationId xmlns:p14="http://schemas.microsoft.com/office/powerpoint/2010/main" val="51033005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534400" cy="1371600"/>
          </a:xfrm>
        </p:spPr>
        <p:txBody>
          <a:bodyPr>
            <a:normAutofit fontScale="90000"/>
          </a:bodyPr>
          <a:lstStyle/>
          <a:p>
            <a:r>
              <a:rPr lang="en-US" sz="2700" b="1" dirty="0">
                <a:solidFill>
                  <a:schemeClr val="accent1"/>
                </a:solidFill>
              </a:rPr>
              <a:t>§ 14-7-1020. Jurors may be examined by court; if juror is not indifferent, he shall be set aside.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2057400"/>
            <a:ext cx="8503920" cy="404164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  The court shall, on motion of either party in the suit, examine on oath any person who is called as a juror to know whether he is related to either party, has any interest in the cause, has expressed or </a:t>
            </a:r>
            <a:r>
              <a:rPr lang="en-US" b="1" dirty="0">
                <a:solidFill>
                  <a:schemeClr val="accent1"/>
                </a:solidFill>
              </a:rPr>
              <a:t>formed any opinion,</a:t>
            </a:r>
            <a:r>
              <a:rPr lang="en-US" dirty="0"/>
              <a:t> </a:t>
            </a:r>
            <a:r>
              <a:rPr lang="en-US" b="1" dirty="0">
                <a:solidFill>
                  <a:schemeClr val="accent1"/>
                </a:solidFill>
              </a:rPr>
              <a:t>or is sensible of any bias or prejudice therein</a:t>
            </a:r>
            <a:r>
              <a:rPr lang="en-US" dirty="0"/>
              <a:t>, and the party objecting to the juror may introduce any other competent evidence in support of the objection. If it </a:t>
            </a:r>
            <a:r>
              <a:rPr lang="en-US" b="1" dirty="0">
                <a:solidFill>
                  <a:schemeClr val="accent1"/>
                </a:solidFill>
              </a:rPr>
              <a:t>appears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to the court </a:t>
            </a:r>
            <a:r>
              <a:rPr lang="en-US" b="1" dirty="0">
                <a:solidFill>
                  <a:schemeClr val="accent1"/>
                </a:solidFill>
              </a:rPr>
              <a:t>that the juror is not indifferent in the cause, he </a:t>
            </a:r>
            <a:r>
              <a:rPr lang="en-US" sz="3900" b="1" u="sng" dirty="0">
                <a:solidFill>
                  <a:schemeClr val="accent1"/>
                </a:solidFill>
              </a:rPr>
              <a:t>must</a:t>
            </a:r>
            <a:r>
              <a:rPr lang="en-US" b="1" dirty="0">
                <a:solidFill>
                  <a:schemeClr val="accent1"/>
                </a:solidFill>
              </a:rPr>
              <a:t> be placed aside</a:t>
            </a:r>
            <a:r>
              <a:rPr lang="en-US" dirty="0"/>
              <a:t> as to the trial of that cause and another must be called.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456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/>
                </a:solidFill>
              </a:rPr>
              <a:t>DEFINE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2514600"/>
            <a:ext cx="850392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7500" b="1" dirty="0">
                <a:solidFill>
                  <a:schemeClr val="accent1"/>
                </a:solidFill>
              </a:rPr>
              <a:t>“INDIFFERENT”</a:t>
            </a:r>
            <a:endParaRPr lang="en-US" sz="7500" dirty="0"/>
          </a:p>
        </p:txBody>
      </p:sp>
    </p:spTree>
    <p:extLst>
      <p:ext uri="{BB962C8B-B14F-4D97-AF65-F5344CB8AC3E}">
        <p14:creationId xmlns:p14="http://schemas.microsoft.com/office/powerpoint/2010/main" val="4259455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/>
                </a:solidFill>
              </a:rPr>
              <a:t>“INDIFFERENT”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2286000"/>
            <a:ext cx="8503920" cy="3813048"/>
          </a:xfrm>
        </p:spPr>
        <p:txBody>
          <a:bodyPr>
            <a:normAutofit/>
          </a:bodyPr>
          <a:lstStyle/>
          <a:p>
            <a:r>
              <a:rPr lang="en-US" sz="4000" dirty="0"/>
              <a:t>Having no preference, impartial, disinterested</a:t>
            </a:r>
          </a:p>
          <a:p>
            <a:r>
              <a:rPr lang="en-US" sz="4000" dirty="0"/>
              <a:t>Not partial or biased; fair, just: </a:t>
            </a:r>
            <a:r>
              <a:rPr lang="en-US" sz="4000" b="1" dirty="0">
                <a:solidFill>
                  <a:schemeClr val="accent1"/>
                </a:solidFill>
              </a:rPr>
              <a:t>an impartial judge</a:t>
            </a:r>
          </a:p>
        </p:txBody>
      </p:sp>
    </p:spTree>
    <p:extLst>
      <p:ext uri="{BB962C8B-B14F-4D97-AF65-F5344CB8AC3E}">
        <p14:creationId xmlns:p14="http://schemas.microsoft.com/office/powerpoint/2010/main" val="2076826249"/>
      </p:ext>
    </p:extLst>
  </p:cSld>
  <p:clrMapOvr>
    <a:masterClrMapping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1445</TotalTime>
  <Words>1462</Words>
  <Application>Microsoft Office PowerPoint</Application>
  <PresentationFormat>On-screen Show (4:3)</PresentationFormat>
  <Paragraphs>140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Calibri</vt:lpstr>
      <vt:lpstr>Georgia</vt:lpstr>
      <vt:lpstr>Times New Roman</vt:lpstr>
      <vt:lpstr>Wingdings</vt:lpstr>
      <vt:lpstr>Wingdings 2</vt:lpstr>
      <vt:lpstr>Civic</vt:lpstr>
      <vt:lpstr>VOIR DIRE</vt:lpstr>
      <vt:lpstr>PowerPoint Presentation</vt:lpstr>
      <vt:lpstr>PowerPoint Presentation</vt:lpstr>
      <vt:lpstr>“IMPARTIAL JURY”</vt:lpstr>
      <vt:lpstr>DEFINE</vt:lpstr>
      <vt:lpstr> “IMPARTIAL”</vt:lpstr>
      <vt:lpstr>§ 14-7-1020. Jurors may be examined by court; if juror is not indifferent, he shall be set aside. </vt:lpstr>
      <vt:lpstr>DEFINE</vt:lpstr>
      <vt:lpstr>“INDIFFERENT”</vt:lpstr>
      <vt:lpstr>“INTELLIGENT” USE</vt:lpstr>
      <vt:lpstr>DEFINE</vt:lpstr>
      <vt:lpstr>“INTELLIGENT” USE - continued</vt:lpstr>
      <vt:lpstr>“INTELLIGENT” USE - continued</vt:lpstr>
      <vt:lpstr>“INTELLIGENT” USE - continued</vt:lpstr>
      <vt:lpstr>“INTELLIGENT” USE - continued</vt:lpstr>
      <vt:lpstr>“INTELLIGENT” USE - continued</vt:lpstr>
      <vt:lpstr>“EXTENSIVE and PROBING”</vt:lpstr>
      <vt:lpstr>“INTELLIGENT” USE OF PEREMPTORIES</vt:lpstr>
      <vt:lpstr>JUDGE’S RESPONSIBILITY</vt:lpstr>
      <vt:lpstr>   JUDGES DUTY </vt:lpstr>
      <vt:lpstr>STATE v. GULLEDGE - continued</vt:lpstr>
      <vt:lpstr>“CAN YOU BE FAIR…?”</vt:lpstr>
      <vt:lpstr>“CAN YOU BE FAIR…?”</vt:lpstr>
      <vt:lpstr>“IN SPITE OF THIS…”</vt:lpstr>
      <vt:lpstr>THE RIGHT PERSPECTIVE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VOIR DIRE</dc:title>
  <dc:creator>Jim Huff</dc:creator>
  <cp:lastModifiedBy>Jim Huff</cp:lastModifiedBy>
  <cp:revision>36</cp:revision>
  <cp:lastPrinted>2024-11-04T21:52:37Z</cp:lastPrinted>
  <dcterms:created xsi:type="dcterms:W3CDTF">2015-08-13T20:06:13Z</dcterms:created>
  <dcterms:modified xsi:type="dcterms:W3CDTF">2024-11-04T21:52:41Z</dcterms:modified>
</cp:coreProperties>
</file>