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sldIdLst>
    <p:sldId id="260" r:id="rId2"/>
    <p:sldId id="259" r:id="rId3"/>
    <p:sldId id="262" r:id="rId4"/>
    <p:sldId id="263" r:id="rId5"/>
    <p:sldId id="264" r:id="rId6"/>
    <p:sldId id="265" r:id="rId7"/>
    <p:sldId id="266"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A5A5A"/>
    <a:srgbClr val="6B6B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B30EB1-1EE0-4618-8C90-9B29F7F4C397}" type="datetimeFigureOut">
              <a:rPr lang="en-US" smtClean="0"/>
              <a:t>6/26/2017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9AC274-49A3-49BD-A42B-57B39D9ADD3C}" type="slidenum">
              <a:rPr lang="en-US" smtClean="0"/>
              <a:t>‹#›</a:t>
            </a:fld>
            <a:endParaRPr lang="en-US"/>
          </a:p>
        </p:txBody>
      </p:sp>
    </p:spTree>
    <p:extLst>
      <p:ext uri="{BB962C8B-B14F-4D97-AF65-F5344CB8AC3E}">
        <p14:creationId xmlns:p14="http://schemas.microsoft.com/office/powerpoint/2010/main" val="3641740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AC274-49A3-49BD-A42B-57B39D9ADD3C}" type="slidenum">
              <a:rPr lang="en-US" smtClean="0"/>
              <a:t>1</a:t>
            </a:fld>
            <a:endParaRPr lang="en-US"/>
          </a:p>
        </p:txBody>
      </p:sp>
    </p:spTree>
    <p:extLst>
      <p:ext uri="{BB962C8B-B14F-4D97-AF65-F5344CB8AC3E}">
        <p14:creationId xmlns:p14="http://schemas.microsoft.com/office/powerpoint/2010/main" val="2954377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AC274-49A3-49BD-A42B-57B39D9ADD3C}" type="slidenum">
              <a:rPr lang="en-US" smtClean="0"/>
              <a:t>2</a:t>
            </a:fld>
            <a:endParaRPr lang="en-US"/>
          </a:p>
        </p:txBody>
      </p:sp>
    </p:spTree>
    <p:extLst>
      <p:ext uri="{BB962C8B-B14F-4D97-AF65-F5344CB8AC3E}">
        <p14:creationId xmlns:p14="http://schemas.microsoft.com/office/powerpoint/2010/main" val="3453145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AC274-49A3-49BD-A42B-57B39D9ADD3C}" type="slidenum">
              <a:rPr lang="en-US" smtClean="0"/>
              <a:t>3</a:t>
            </a:fld>
            <a:endParaRPr lang="en-US"/>
          </a:p>
        </p:txBody>
      </p:sp>
    </p:spTree>
    <p:extLst>
      <p:ext uri="{BB962C8B-B14F-4D97-AF65-F5344CB8AC3E}">
        <p14:creationId xmlns:p14="http://schemas.microsoft.com/office/powerpoint/2010/main" val="1141361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AC274-49A3-49BD-A42B-57B39D9ADD3C}" type="slidenum">
              <a:rPr lang="en-US" smtClean="0"/>
              <a:t>4</a:t>
            </a:fld>
            <a:endParaRPr lang="en-US"/>
          </a:p>
        </p:txBody>
      </p:sp>
    </p:spTree>
    <p:extLst>
      <p:ext uri="{BB962C8B-B14F-4D97-AF65-F5344CB8AC3E}">
        <p14:creationId xmlns:p14="http://schemas.microsoft.com/office/powerpoint/2010/main" val="3346098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AC274-49A3-49BD-A42B-57B39D9ADD3C}" type="slidenum">
              <a:rPr lang="en-US" smtClean="0"/>
              <a:t>5</a:t>
            </a:fld>
            <a:endParaRPr lang="en-US"/>
          </a:p>
        </p:txBody>
      </p:sp>
    </p:spTree>
    <p:extLst>
      <p:ext uri="{BB962C8B-B14F-4D97-AF65-F5344CB8AC3E}">
        <p14:creationId xmlns:p14="http://schemas.microsoft.com/office/powerpoint/2010/main" val="3875571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AC274-49A3-49BD-A42B-57B39D9ADD3C}" type="slidenum">
              <a:rPr lang="en-US" smtClean="0"/>
              <a:t>6</a:t>
            </a:fld>
            <a:endParaRPr lang="en-US"/>
          </a:p>
        </p:txBody>
      </p:sp>
    </p:spTree>
    <p:extLst>
      <p:ext uri="{BB962C8B-B14F-4D97-AF65-F5344CB8AC3E}">
        <p14:creationId xmlns:p14="http://schemas.microsoft.com/office/powerpoint/2010/main" val="2011349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AC274-49A3-49BD-A42B-57B39D9ADD3C}" type="slidenum">
              <a:rPr lang="en-US" smtClean="0"/>
              <a:t>7</a:t>
            </a:fld>
            <a:endParaRPr lang="en-US"/>
          </a:p>
        </p:txBody>
      </p:sp>
    </p:spTree>
    <p:extLst>
      <p:ext uri="{BB962C8B-B14F-4D97-AF65-F5344CB8AC3E}">
        <p14:creationId xmlns:p14="http://schemas.microsoft.com/office/powerpoint/2010/main" val="387407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9AC274-49A3-49BD-A42B-57B39D9ADD3C}" type="slidenum">
              <a:rPr lang="en-US" smtClean="0"/>
              <a:t>8</a:t>
            </a:fld>
            <a:endParaRPr lang="en-US"/>
          </a:p>
        </p:txBody>
      </p:sp>
    </p:spTree>
    <p:extLst>
      <p:ext uri="{BB962C8B-B14F-4D97-AF65-F5344CB8AC3E}">
        <p14:creationId xmlns:p14="http://schemas.microsoft.com/office/powerpoint/2010/main" val="3144379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E7C83DA-66D1-4C13-B9F8-DEAA77DD8E5A}" type="datetimeFigureOut">
              <a:rPr lang="en-US" smtClean="0"/>
              <a:t>6/26/2017</a:t>
            </a:fld>
            <a:endParaRPr lang="en-US"/>
          </a:p>
        </p:txBody>
      </p:sp>
      <p:sp>
        <p:nvSpPr>
          <p:cNvPr id="8" name="Slide Number Placeholder 7"/>
          <p:cNvSpPr>
            <a:spLocks noGrp="1"/>
          </p:cNvSpPr>
          <p:nvPr>
            <p:ph type="sldNum" sz="quarter" idx="11"/>
          </p:nvPr>
        </p:nvSpPr>
        <p:spPr/>
        <p:txBody>
          <a:bodyPr/>
          <a:lstStyle/>
          <a:p>
            <a:fld id="{444A6B3B-508D-4216-B3C3-8F1F24141C6D}"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7C83DA-66D1-4C13-B9F8-DEAA77DD8E5A}" type="datetimeFigureOut">
              <a:rPr lang="en-US" smtClean="0"/>
              <a:t>6/26/2017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A6B3B-508D-4216-B3C3-8F1F24141C6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7C83DA-66D1-4C13-B9F8-DEAA77DD8E5A}" type="datetimeFigureOut">
              <a:rPr lang="en-US" smtClean="0"/>
              <a:t>6/26/2017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A6B3B-508D-4216-B3C3-8F1F24141C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E7C83DA-66D1-4C13-B9F8-DEAA77DD8E5A}" type="datetimeFigureOut">
              <a:rPr lang="en-US" smtClean="0"/>
              <a:t>6/26/2017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A6B3B-508D-4216-B3C3-8F1F24141C6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7C83DA-66D1-4C13-B9F8-DEAA77DD8E5A}" type="datetimeFigureOut">
              <a:rPr lang="en-US" smtClean="0"/>
              <a:t>6/26/2017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A6B3B-508D-4216-B3C3-8F1F24141C6D}"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E7C83DA-66D1-4C13-B9F8-DEAA77DD8E5A}" type="datetimeFigureOut">
              <a:rPr lang="en-US" smtClean="0"/>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A6B3B-508D-4216-B3C3-8F1F24141C6D}"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E7C83DA-66D1-4C13-B9F8-DEAA77DD8E5A}" type="datetimeFigureOut">
              <a:rPr lang="en-US" smtClean="0"/>
              <a:t>6/26/2017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4A6B3B-508D-4216-B3C3-8F1F24141C6D}"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E7C83DA-66D1-4C13-B9F8-DEAA77DD8E5A}" type="datetimeFigureOut">
              <a:rPr lang="en-US" smtClean="0"/>
              <a:t>6/26/2017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4A6B3B-508D-4216-B3C3-8F1F24141C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7C83DA-66D1-4C13-B9F8-DEAA77DD8E5A}" type="datetimeFigureOut">
              <a:rPr lang="en-US" smtClean="0"/>
              <a:t>6/26/2017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4A6B3B-508D-4216-B3C3-8F1F24141C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7C83DA-66D1-4C13-B9F8-DEAA77DD8E5A}" type="datetimeFigureOut">
              <a:rPr lang="en-US" smtClean="0"/>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A6B3B-508D-4216-B3C3-8F1F24141C6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7C83DA-66D1-4C13-B9F8-DEAA77DD8E5A}" type="datetimeFigureOut">
              <a:rPr lang="en-US" smtClean="0"/>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A6B3B-508D-4216-B3C3-8F1F24141C6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E7C83DA-66D1-4C13-B9F8-DEAA77DD8E5A}" type="datetimeFigureOut">
              <a:rPr lang="en-US" smtClean="0"/>
              <a:t>6/26/2017</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444A6B3B-508D-4216-B3C3-8F1F24141C6D}"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cdui.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0"/>
            <a:ext cx="7772400" cy="2743200"/>
          </a:xfrm>
        </p:spPr>
        <p:txBody>
          <a:bodyPr/>
          <a:lstStyle/>
          <a:p>
            <a:r>
              <a:rPr lang="en-US" sz="6000" dirty="0"/>
              <a:t>JURY CHARGES: WHAT’S A JUDGE TO DO?</a:t>
            </a:r>
          </a:p>
        </p:txBody>
      </p:sp>
      <p:sp>
        <p:nvSpPr>
          <p:cNvPr id="3" name="Subtitle 2"/>
          <p:cNvSpPr>
            <a:spLocks noGrp="1"/>
          </p:cNvSpPr>
          <p:nvPr>
            <p:ph type="subTitle" idx="1"/>
          </p:nvPr>
        </p:nvSpPr>
        <p:spPr>
          <a:xfrm>
            <a:off x="1371600" y="4191000"/>
            <a:ext cx="6400800" cy="1981200"/>
          </a:xfrm>
        </p:spPr>
        <p:txBody>
          <a:bodyPr>
            <a:normAutofit/>
          </a:bodyPr>
          <a:lstStyle/>
          <a:p>
            <a:r>
              <a:rPr lang="en-US" b="1" dirty="0">
                <a:solidFill>
                  <a:schemeClr val="tx1"/>
                </a:solidFill>
                <a:latin typeface="Georgia" panose="02040502050405020303" pitchFamily="18" charset="0"/>
              </a:rPr>
              <a:t>JAMES </a:t>
            </a:r>
            <a:r>
              <a:rPr lang="en-US" b="1" dirty="0" smtClean="0">
                <a:solidFill>
                  <a:schemeClr val="tx1"/>
                </a:solidFill>
                <a:latin typeface="Georgia" panose="02040502050405020303" pitchFamily="18" charset="0"/>
              </a:rPr>
              <a:t>B. </a:t>
            </a:r>
            <a:r>
              <a:rPr lang="en-US" b="1" dirty="0">
                <a:solidFill>
                  <a:schemeClr val="tx1"/>
                </a:solidFill>
                <a:latin typeface="Georgia" panose="02040502050405020303" pitchFamily="18" charset="0"/>
              </a:rPr>
              <a:t>HUFF, ESQUIRE</a:t>
            </a:r>
          </a:p>
          <a:p>
            <a:r>
              <a:rPr lang="en-US" sz="1400" b="1" dirty="0">
                <a:solidFill>
                  <a:schemeClr val="tx1"/>
                </a:solidFill>
                <a:latin typeface="Georgia" panose="02040502050405020303" pitchFamily="18" charset="0"/>
              </a:rPr>
              <a:t>HUFFLAW FIRM, </a:t>
            </a:r>
            <a:r>
              <a:rPr lang="en-US" sz="1400" b="1" dirty="0" smtClean="0">
                <a:solidFill>
                  <a:schemeClr val="tx1"/>
                </a:solidFill>
                <a:latin typeface="Georgia" panose="02040502050405020303" pitchFamily="18" charset="0"/>
              </a:rPr>
              <a:t>PC</a:t>
            </a:r>
          </a:p>
          <a:p>
            <a:r>
              <a:rPr lang="en-US" sz="1400" b="1" dirty="0" smtClean="0">
                <a:solidFill>
                  <a:schemeClr val="tx1"/>
                </a:solidFill>
                <a:latin typeface="Georgia" panose="02040502050405020303" pitchFamily="18" charset="0"/>
              </a:rPr>
              <a:t>1417 Georgia Ave</a:t>
            </a:r>
          </a:p>
          <a:p>
            <a:r>
              <a:rPr lang="en-US" sz="1400" b="1" dirty="0" smtClean="0">
                <a:solidFill>
                  <a:schemeClr val="tx1"/>
                </a:solidFill>
                <a:latin typeface="Georgia" panose="02040502050405020303" pitchFamily="18" charset="0"/>
              </a:rPr>
              <a:t>North Augusta, SC 29841</a:t>
            </a:r>
          </a:p>
          <a:p>
            <a:r>
              <a:rPr lang="en-US" sz="1400" b="1" dirty="0" smtClean="0">
                <a:solidFill>
                  <a:schemeClr val="tx1"/>
                </a:solidFill>
                <a:latin typeface="Georgia" panose="02040502050405020303" pitchFamily="18" charset="0"/>
              </a:rPr>
              <a:t>(803)278-2889</a:t>
            </a:r>
          </a:p>
          <a:p>
            <a:r>
              <a:rPr lang="en-US" sz="1400" b="1" dirty="0" smtClean="0">
                <a:solidFill>
                  <a:schemeClr val="tx1"/>
                </a:solidFill>
                <a:latin typeface="Georgia" panose="02040502050405020303" pitchFamily="18" charset="0"/>
                <a:hlinkClick r:id="rId3"/>
              </a:rPr>
              <a:t>www.scdui.com</a:t>
            </a:r>
            <a:endParaRPr lang="en-US" sz="1400" b="1" dirty="0" smtClean="0">
              <a:solidFill>
                <a:schemeClr val="tx1"/>
              </a:solidFill>
              <a:latin typeface="Georgia" panose="02040502050405020303" pitchFamily="18" charset="0"/>
            </a:endParaRPr>
          </a:p>
          <a:p>
            <a:endParaRPr lang="en-US" sz="1800" b="1" dirty="0">
              <a:solidFill>
                <a:schemeClr val="tx1"/>
              </a:solidFill>
            </a:endParaRPr>
          </a:p>
          <a:p>
            <a:endParaRPr lang="en-US" dirty="0"/>
          </a:p>
        </p:txBody>
      </p:sp>
    </p:spTree>
    <p:extLst>
      <p:ext uri="{BB962C8B-B14F-4D97-AF65-F5344CB8AC3E}">
        <p14:creationId xmlns:p14="http://schemas.microsoft.com/office/powerpoint/2010/main" val="345630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19200"/>
          </a:xfrm>
        </p:spPr>
        <p:txBody>
          <a:bodyPr/>
          <a:lstStyle/>
          <a:p>
            <a:r>
              <a:rPr lang="en-US" sz="3200" b="1" u="sng" dirty="0">
                <a:effectLst/>
              </a:rPr>
              <a:t>Is The Charge A Correct Statement of Law?</a:t>
            </a:r>
            <a:endParaRPr lang="en-US" sz="3200" dirty="0"/>
          </a:p>
        </p:txBody>
      </p:sp>
      <p:sp>
        <p:nvSpPr>
          <p:cNvPr id="3" name="Content Placeholder 2"/>
          <p:cNvSpPr>
            <a:spLocks noGrp="1"/>
          </p:cNvSpPr>
          <p:nvPr>
            <p:ph idx="1"/>
          </p:nvPr>
        </p:nvSpPr>
        <p:spPr>
          <a:xfrm>
            <a:off x="457200" y="2590800"/>
            <a:ext cx="8229600" cy="3535363"/>
          </a:xfrm>
        </p:spPr>
        <p:txBody>
          <a:bodyPr/>
          <a:lstStyle/>
          <a:p>
            <a:r>
              <a:rPr lang="en-US" dirty="0">
                <a:solidFill>
                  <a:schemeClr val="tx1"/>
                </a:solidFill>
                <a:latin typeface="Georgia" panose="02040502050405020303" pitchFamily="18" charset="0"/>
              </a:rPr>
              <a:t>Generally, the trial judge is required to charge only the current and correct law of South Carolina. </a:t>
            </a:r>
          </a:p>
          <a:p>
            <a:endParaRPr lang="en-US" dirty="0">
              <a:solidFill>
                <a:schemeClr val="tx1"/>
              </a:solidFill>
              <a:latin typeface="Georgia" panose="02040502050405020303" pitchFamily="18" charset="0"/>
            </a:endParaRPr>
          </a:p>
          <a:p>
            <a:r>
              <a:rPr lang="en-US" dirty="0">
                <a:solidFill>
                  <a:schemeClr val="tx1"/>
                </a:solidFill>
                <a:latin typeface="Georgia" panose="02040502050405020303" pitchFamily="18" charset="0"/>
              </a:rPr>
              <a:t>A jury charge is correct if it contains the correct definition of the law when read as a whole.	</a:t>
            </a:r>
            <a:r>
              <a:rPr lang="en-US" dirty="0" smtClean="0">
                <a:solidFill>
                  <a:schemeClr val="tx1"/>
                </a:solidFill>
                <a:latin typeface="Georgia" panose="02040502050405020303" pitchFamily="18" charset="0"/>
              </a:rPr>
              <a:t>			</a:t>
            </a:r>
            <a:r>
              <a:rPr lang="en-US" sz="1200" i="1" dirty="0" smtClean="0">
                <a:solidFill>
                  <a:schemeClr val="tx1"/>
                </a:solidFill>
                <a:latin typeface="Georgia" panose="02040502050405020303" pitchFamily="18" charset="0"/>
              </a:rPr>
              <a:t>Sheppard </a:t>
            </a:r>
            <a:r>
              <a:rPr lang="en-US" sz="1200" i="1" dirty="0">
                <a:solidFill>
                  <a:schemeClr val="tx1"/>
                </a:solidFill>
                <a:latin typeface="Georgia" panose="02040502050405020303" pitchFamily="18" charset="0"/>
              </a:rPr>
              <a:t>v. State</a:t>
            </a:r>
            <a:r>
              <a:rPr lang="en-US" sz="1200" dirty="0">
                <a:solidFill>
                  <a:schemeClr val="tx1"/>
                </a:solidFill>
                <a:latin typeface="Georgia" panose="02040502050405020303" pitchFamily="18" charset="0"/>
              </a:rPr>
              <a:t>, 357 S.C. 646, 665, 594 S.E.2d 462, 472-73 (2004)</a:t>
            </a:r>
          </a:p>
          <a:p>
            <a:endParaRPr lang="en-US" dirty="0"/>
          </a:p>
        </p:txBody>
      </p:sp>
    </p:spTree>
    <p:extLst>
      <p:ext uri="{BB962C8B-B14F-4D97-AF65-F5344CB8AC3E}">
        <p14:creationId xmlns:p14="http://schemas.microsoft.com/office/powerpoint/2010/main" val="179963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828800"/>
          </a:xfrm>
        </p:spPr>
        <p:txBody>
          <a:bodyPr/>
          <a:lstStyle/>
          <a:p>
            <a:pPr lvl="0"/>
            <a:r>
              <a:rPr lang="en-US" sz="3200" b="1" u="sng" dirty="0">
                <a:effectLst/>
              </a:rPr>
              <a:t>Is There Evidence in the Record?</a:t>
            </a:r>
            <a:r>
              <a:rPr lang="en-US" sz="4400" dirty="0">
                <a:effectLst/>
              </a:rPr>
              <a:t/>
            </a:r>
            <a:br>
              <a:rPr lang="en-US" sz="4400" dirty="0">
                <a:effectLst/>
              </a:rPr>
            </a:br>
            <a:endParaRPr lang="en-US" sz="4400" dirty="0"/>
          </a:p>
        </p:txBody>
      </p:sp>
      <p:sp>
        <p:nvSpPr>
          <p:cNvPr id="3" name="Content Placeholder 2"/>
          <p:cNvSpPr>
            <a:spLocks noGrp="1"/>
          </p:cNvSpPr>
          <p:nvPr>
            <p:ph idx="1"/>
          </p:nvPr>
        </p:nvSpPr>
        <p:spPr>
          <a:xfrm>
            <a:off x="457200" y="1981200"/>
            <a:ext cx="8229600" cy="4144963"/>
          </a:xfrm>
        </p:spPr>
        <p:txBody>
          <a:bodyPr/>
          <a:lstStyle/>
          <a:p>
            <a:r>
              <a:rPr lang="en-US" dirty="0">
                <a:solidFill>
                  <a:schemeClr val="tx1"/>
                </a:solidFill>
                <a:latin typeface="Georgia" panose="02040502050405020303" pitchFamily="18" charset="0"/>
              </a:rPr>
              <a:t>"If there is any evidence in the record from which it could reasonably be inferred that the defendant acted in self-defense, the defendant is entitled to instructions on the defense, and the trial judge’s refusal to do so is reversible error." </a:t>
            </a:r>
            <a:endParaRPr lang="en-US" dirty="0" smtClean="0">
              <a:solidFill>
                <a:schemeClr val="tx1"/>
              </a:solidFill>
              <a:latin typeface="Georgia" panose="02040502050405020303" pitchFamily="18" charset="0"/>
            </a:endParaRPr>
          </a:p>
          <a:p>
            <a:endParaRPr lang="en-US" dirty="0" smtClean="0">
              <a:solidFill>
                <a:schemeClr val="tx1"/>
              </a:solidFill>
              <a:latin typeface="Georgia" panose="02040502050405020303" pitchFamily="18" charset="0"/>
            </a:endParaRPr>
          </a:p>
          <a:p>
            <a:r>
              <a:rPr lang="en-US" sz="1200" i="1" dirty="0" smtClean="0">
                <a:solidFill>
                  <a:schemeClr val="tx1"/>
                </a:solidFill>
                <a:latin typeface="Georgia" panose="02040502050405020303" pitchFamily="18" charset="0"/>
              </a:rPr>
              <a:t>                                  State </a:t>
            </a:r>
            <a:r>
              <a:rPr lang="en-US" sz="1200" i="1" dirty="0">
                <a:solidFill>
                  <a:schemeClr val="tx1"/>
                </a:solidFill>
                <a:latin typeface="Georgia" panose="02040502050405020303" pitchFamily="18" charset="0"/>
              </a:rPr>
              <a:t>v Frazier,</a:t>
            </a:r>
            <a:r>
              <a:rPr lang="en-US" sz="1200" dirty="0">
                <a:solidFill>
                  <a:schemeClr val="tx1"/>
                </a:solidFill>
                <a:latin typeface="Georgia" panose="02040502050405020303" pitchFamily="18" charset="0"/>
              </a:rPr>
              <a:t> 401 S.C. 224 (Ct. App. 2013), S</a:t>
            </a:r>
            <a:r>
              <a:rPr lang="en-US" sz="1200" i="1" dirty="0">
                <a:solidFill>
                  <a:schemeClr val="tx1"/>
                </a:solidFill>
                <a:latin typeface="Georgia" panose="02040502050405020303" pitchFamily="18" charset="0"/>
              </a:rPr>
              <a:t>tate v Williams </a:t>
            </a:r>
            <a:r>
              <a:rPr lang="en-US" sz="1200" dirty="0">
                <a:solidFill>
                  <a:schemeClr val="tx1"/>
                </a:solidFill>
                <a:latin typeface="Georgia" panose="02040502050405020303" pitchFamily="18" charset="0"/>
              </a:rPr>
              <a:t>400 S.C. 308 (Ct.App. </a:t>
            </a:r>
            <a:r>
              <a:rPr lang="en-US" sz="1200" dirty="0" smtClean="0">
                <a:solidFill>
                  <a:schemeClr val="tx1"/>
                </a:solidFill>
                <a:latin typeface="Georgia" panose="02040502050405020303" pitchFamily="18" charset="0"/>
              </a:rPr>
              <a:t>   		2012</a:t>
            </a:r>
            <a:r>
              <a:rPr lang="en-US" sz="1200" dirty="0">
                <a:solidFill>
                  <a:schemeClr val="tx1"/>
                </a:solidFill>
                <a:latin typeface="Georgia" panose="02040502050405020303" pitchFamily="18" charset="0"/>
              </a:rPr>
              <a:t>), </a:t>
            </a:r>
            <a:r>
              <a:rPr lang="en-US" sz="1200" i="1" dirty="0" smtClean="0">
                <a:solidFill>
                  <a:schemeClr val="tx1"/>
                </a:solidFill>
                <a:latin typeface="Georgia" panose="02040502050405020303" pitchFamily="18" charset="0"/>
              </a:rPr>
              <a:t>State </a:t>
            </a:r>
            <a:r>
              <a:rPr lang="en-US" sz="1200" i="1" dirty="0">
                <a:solidFill>
                  <a:schemeClr val="tx1"/>
                </a:solidFill>
                <a:latin typeface="Georgia" panose="02040502050405020303" pitchFamily="18" charset="0"/>
              </a:rPr>
              <a:t>v. Day</a:t>
            </a:r>
            <a:r>
              <a:rPr lang="en-US" sz="1200" dirty="0">
                <a:solidFill>
                  <a:schemeClr val="tx1"/>
                </a:solidFill>
                <a:latin typeface="Georgia" panose="02040502050405020303" pitchFamily="18" charset="0"/>
              </a:rPr>
              <a:t>, 341 S.C. 410, 416-17, 535 S.E.2d 431, 434 (2000).	</a:t>
            </a:r>
          </a:p>
          <a:p>
            <a:endParaRPr lang="en-US" dirty="0"/>
          </a:p>
        </p:txBody>
      </p:sp>
    </p:spTree>
    <p:extLst>
      <p:ext uri="{BB962C8B-B14F-4D97-AF65-F5344CB8AC3E}">
        <p14:creationId xmlns:p14="http://schemas.microsoft.com/office/powerpoint/2010/main" val="3075443752"/>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762000"/>
          </a:xfrm>
        </p:spPr>
        <p:txBody>
          <a:bodyPr/>
          <a:lstStyle/>
          <a:p>
            <a:endParaRPr lang="en-US" dirty="0"/>
          </a:p>
        </p:txBody>
      </p:sp>
      <p:sp>
        <p:nvSpPr>
          <p:cNvPr id="3" name="Content Placeholder 2"/>
          <p:cNvSpPr>
            <a:spLocks noGrp="1"/>
          </p:cNvSpPr>
          <p:nvPr>
            <p:ph idx="1"/>
          </p:nvPr>
        </p:nvSpPr>
        <p:spPr/>
        <p:txBody>
          <a:bodyPr/>
          <a:lstStyle/>
          <a:p>
            <a:r>
              <a:rPr lang="en-US" dirty="0">
                <a:solidFill>
                  <a:schemeClr val="tx1"/>
                </a:solidFill>
                <a:latin typeface="Georgia" panose="02040502050405020303" pitchFamily="18" charset="0"/>
              </a:rPr>
              <a:t>"</a:t>
            </a:r>
            <a:r>
              <a:rPr lang="en-US" u="sng" dirty="0">
                <a:solidFill>
                  <a:schemeClr val="tx1"/>
                </a:solidFill>
                <a:latin typeface="Georgia" panose="02040502050405020303" pitchFamily="18" charset="0"/>
              </a:rPr>
              <a:t>The trial judge is to charge the jury on a lesser included offense if there is any evidence from which it could be inferred the lesser, rather than the greater, offense was committed</a:t>
            </a:r>
            <a:r>
              <a:rPr lang="en-US" u="sng" dirty="0" smtClean="0">
                <a:solidFill>
                  <a:schemeClr val="tx1"/>
                </a:solidFill>
                <a:latin typeface="Georgia" panose="02040502050405020303" pitchFamily="18" charset="0"/>
              </a:rPr>
              <a:t>.</a:t>
            </a:r>
            <a:r>
              <a:rPr lang="en-US" dirty="0" smtClean="0">
                <a:solidFill>
                  <a:schemeClr val="tx1"/>
                </a:solidFill>
                <a:latin typeface="Georgia" panose="02040502050405020303" pitchFamily="18" charset="0"/>
              </a:rPr>
              <a:t>“</a:t>
            </a:r>
          </a:p>
          <a:p>
            <a:r>
              <a:rPr lang="en-US" dirty="0" smtClean="0">
                <a:latin typeface="Georgia" panose="02040502050405020303" pitchFamily="18" charset="0"/>
              </a:rPr>
              <a:t>                   </a:t>
            </a:r>
            <a:r>
              <a:rPr lang="en-US" sz="1200" u="sng" dirty="0">
                <a:solidFill>
                  <a:schemeClr val="tx1"/>
                </a:solidFill>
                <a:latin typeface="Georgia" panose="02040502050405020303" pitchFamily="18" charset="0"/>
              </a:rPr>
              <a:t>State v. </a:t>
            </a:r>
            <a:r>
              <a:rPr lang="en-US" sz="1200" u="sng" dirty="0" err="1">
                <a:solidFill>
                  <a:schemeClr val="tx1"/>
                </a:solidFill>
                <a:latin typeface="Georgia" panose="02040502050405020303" pitchFamily="18" charset="0"/>
              </a:rPr>
              <a:t>Gourdine</a:t>
            </a:r>
            <a:r>
              <a:rPr lang="en-US" sz="1200" dirty="0">
                <a:solidFill>
                  <a:schemeClr val="tx1"/>
                </a:solidFill>
                <a:latin typeface="Georgia" panose="02040502050405020303" pitchFamily="18" charset="0"/>
              </a:rPr>
              <a:t>, 322 S.C. 396, 398, 472 S.E.2d 241, 241 (1996) (emphasis added</a:t>
            </a:r>
            <a:r>
              <a:rPr lang="en-US" sz="1200" dirty="0" smtClean="0">
                <a:solidFill>
                  <a:schemeClr val="tx1"/>
                </a:solidFill>
                <a:latin typeface="Georgia" panose="02040502050405020303" pitchFamily="18" charset="0"/>
              </a:rPr>
              <a:t>)</a:t>
            </a:r>
            <a:endParaRPr lang="en-US" sz="12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42207348"/>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839200" cy="1295400"/>
          </a:xfrm>
        </p:spPr>
        <p:txBody>
          <a:bodyPr/>
          <a:lstStyle/>
          <a:p>
            <a:pPr algn="l"/>
            <a:r>
              <a:rPr lang="en-US" sz="3200" b="1" u="sng" dirty="0">
                <a:effectLst/>
              </a:rPr>
              <a:t>Can/Must I Give A </a:t>
            </a:r>
            <a:r>
              <a:rPr lang="en-US" sz="3200" b="1" u="sng" dirty="0" smtClean="0">
                <a:effectLst/>
              </a:rPr>
              <a:t>Written Copy </a:t>
            </a:r>
            <a:r>
              <a:rPr lang="en-US" sz="3200" b="1" u="sng" dirty="0">
                <a:effectLst/>
              </a:rPr>
              <a:t>To The Jury?</a:t>
            </a:r>
            <a:r>
              <a:rPr lang="en-US" sz="3200" b="1" dirty="0">
                <a:effectLst/>
              </a:rPr>
              <a:t> </a:t>
            </a:r>
            <a:endParaRPr lang="en-US" sz="3200" dirty="0"/>
          </a:p>
        </p:txBody>
      </p:sp>
      <p:sp>
        <p:nvSpPr>
          <p:cNvPr id="3" name="Content Placeholder 2"/>
          <p:cNvSpPr>
            <a:spLocks noGrp="1"/>
          </p:cNvSpPr>
          <p:nvPr>
            <p:ph idx="1"/>
          </p:nvPr>
        </p:nvSpPr>
        <p:spPr>
          <a:xfrm>
            <a:off x="457200" y="2286000"/>
            <a:ext cx="8229600" cy="3840163"/>
          </a:xfrm>
        </p:spPr>
        <p:txBody>
          <a:bodyPr/>
          <a:lstStyle/>
          <a:p>
            <a:r>
              <a:rPr lang="en-US" dirty="0">
                <a:solidFill>
                  <a:schemeClr val="tx1"/>
                </a:solidFill>
                <a:latin typeface="Georgia" panose="02040502050405020303" pitchFamily="18" charset="0"/>
              </a:rPr>
              <a:t>“A trial court may, in its discretion, submit its instructions on the law to the jury in writing</a:t>
            </a:r>
            <a:r>
              <a:rPr lang="en-US" dirty="0" smtClean="0">
                <a:solidFill>
                  <a:schemeClr val="tx1"/>
                </a:solidFill>
                <a:latin typeface="Georgia" panose="02040502050405020303" pitchFamily="18" charset="0"/>
              </a:rPr>
              <a:t>.”</a:t>
            </a:r>
          </a:p>
          <a:p>
            <a:pPr marL="0" indent="0">
              <a:buNone/>
            </a:pPr>
            <a:r>
              <a:rPr lang="en-US" dirty="0" smtClean="0">
                <a:latin typeface="Georgia" panose="02040502050405020303" pitchFamily="18" charset="0"/>
              </a:rPr>
              <a:t>                                        </a:t>
            </a:r>
            <a:r>
              <a:rPr lang="en-US" sz="1200" i="1" dirty="0" smtClean="0">
                <a:latin typeface="Georgia" panose="02040502050405020303" pitchFamily="18" charset="0"/>
              </a:rPr>
              <a:t>State v. Turner,</a:t>
            </a:r>
            <a:r>
              <a:rPr lang="en-US" sz="1200" dirty="0" smtClean="0">
                <a:latin typeface="Georgia" panose="02040502050405020303" pitchFamily="18" charset="0"/>
              </a:rPr>
              <a:t> 373 S.C. 121, 129, 644 S.E.2d 693, 697 (2007). </a:t>
            </a:r>
          </a:p>
          <a:p>
            <a:endParaRPr lang="en-US" dirty="0">
              <a:latin typeface="Georgia" panose="02040502050405020303" pitchFamily="18" charset="0"/>
            </a:endParaRPr>
          </a:p>
          <a:p>
            <a:r>
              <a:rPr lang="en-US" dirty="0">
                <a:solidFill>
                  <a:schemeClr val="tx1"/>
                </a:solidFill>
                <a:latin typeface="Georgia" panose="02040502050405020303" pitchFamily="18" charset="0"/>
              </a:rPr>
              <a:t>A trial court should use this practice sparingly and only when it will aid the jury and not prejudice the defendant. </a:t>
            </a:r>
            <a:endParaRPr lang="en-US" dirty="0" smtClean="0">
              <a:solidFill>
                <a:schemeClr val="tx1"/>
              </a:solidFill>
              <a:latin typeface="Georgia" panose="02040502050405020303" pitchFamily="18" charset="0"/>
            </a:endParaRPr>
          </a:p>
          <a:p>
            <a:pPr marL="0" indent="0">
              <a:buNone/>
            </a:pPr>
            <a:r>
              <a:rPr lang="en-US" sz="1200" i="1" dirty="0" smtClean="0">
                <a:latin typeface="Georgia" panose="02040502050405020303" pitchFamily="18" charset="0"/>
              </a:rPr>
              <a:t>                                                                             State </a:t>
            </a:r>
            <a:r>
              <a:rPr lang="en-US" sz="1200" i="1" dirty="0">
                <a:latin typeface="Georgia" panose="02040502050405020303" pitchFamily="18" charset="0"/>
              </a:rPr>
              <a:t>v. Covert,</a:t>
            </a:r>
            <a:r>
              <a:rPr lang="en-US" sz="1200" dirty="0">
                <a:latin typeface="Georgia" panose="02040502050405020303" pitchFamily="18" charset="0"/>
              </a:rPr>
              <a:t> 382 S.C. 205, 210, 675 S.E.2d 740, 743 (2009). </a:t>
            </a:r>
          </a:p>
        </p:txBody>
      </p:sp>
    </p:spTree>
    <p:extLst>
      <p:ext uri="{BB962C8B-B14F-4D97-AF65-F5344CB8AC3E}">
        <p14:creationId xmlns:p14="http://schemas.microsoft.com/office/powerpoint/2010/main" val="14599009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3200" b="1" u="sng" dirty="0" smtClean="0"/>
              <a:t>If Giving A Written Copy, Give It All!</a:t>
            </a:r>
            <a:endParaRPr lang="en-US" sz="3200" b="1" u="sng" dirty="0"/>
          </a:p>
        </p:txBody>
      </p:sp>
      <p:sp>
        <p:nvSpPr>
          <p:cNvPr id="3" name="Content Placeholder 2"/>
          <p:cNvSpPr>
            <a:spLocks noGrp="1"/>
          </p:cNvSpPr>
          <p:nvPr>
            <p:ph idx="1"/>
          </p:nvPr>
        </p:nvSpPr>
        <p:spPr>
          <a:xfrm>
            <a:off x="457200" y="1524000"/>
            <a:ext cx="8229600" cy="4602163"/>
          </a:xfrm>
        </p:spPr>
        <p:txBody>
          <a:bodyPr>
            <a:normAutofit/>
          </a:bodyPr>
          <a:lstStyle/>
          <a:p>
            <a:r>
              <a:rPr lang="en-US" dirty="0">
                <a:solidFill>
                  <a:schemeClr val="tx1"/>
                </a:solidFill>
                <a:latin typeface="Georgia" panose="02040502050405020303" pitchFamily="18" charset="0"/>
              </a:rPr>
              <a:t>In any event, “[</a:t>
            </a:r>
            <a:r>
              <a:rPr lang="en-US" dirty="0" err="1">
                <a:solidFill>
                  <a:schemeClr val="tx1"/>
                </a:solidFill>
                <a:latin typeface="Georgia" panose="02040502050405020303" pitchFamily="18" charset="0"/>
              </a:rPr>
              <a:t>i</a:t>
            </a:r>
            <a:r>
              <a:rPr lang="en-US" dirty="0">
                <a:solidFill>
                  <a:schemeClr val="tx1"/>
                </a:solidFill>
                <a:latin typeface="Georgia" panose="02040502050405020303" pitchFamily="18" charset="0"/>
              </a:rPr>
              <a:t>]t is never appropriate ... to give only part of the charge to the jury.” </a:t>
            </a:r>
            <a:r>
              <a:rPr lang="en-US" i="1" dirty="0">
                <a:solidFill>
                  <a:schemeClr val="tx1"/>
                </a:solidFill>
                <a:latin typeface="Georgia" panose="02040502050405020303" pitchFamily="18" charset="0"/>
              </a:rPr>
              <a:t>Id.</a:t>
            </a:r>
            <a:r>
              <a:rPr lang="en-US" dirty="0">
                <a:solidFill>
                  <a:schemeClr val="tx1"/>
                </a:solidFill>
                <a:latin typeface="Georgia" panose="02040502050405020303" pitchFamily="18" charset="0"/>
              </a:rPr>
              <a:t> We hold the trial court acted within its discretion in sending a written copy of the entire charge to the jury during its deliberation</a:t>
            </a:r>
            <a:r>
              <a:rPr lang="en-US" dirty="0" smtClean="0">
                <a:solidFill>
                  <a:schemeClr val="tx1"/>
                </a:solidFill>
                <a:latin typeface="Georgia" panose="02040502050405020303" pitchFamily="18" charset="0"/>
              </a:rPr>
              <a:t>.</a:t>
            </a:r>
          </a:p>
          <a:p>
            <a:pPr marL="0" indent="0">
              <a:buNone/>
            </a:pPr>
            <a:endParaRPr lang="en-US" dirty="0">
              <a:solidFill>
                <a:schemeClr val="tx1"/>
              </a:solidFill>
              <a:latin typeface="Georgia" panose="02040502050405020303" pitchFamily="18" charset="0"/>
            </a:endParaRPr>
          </a:p>
          <a:p>
            <a:r>
              <a:rPr lang="en-US" dirty="0">
                <a:solidFill>
                  <a:schemeClr val="tx1"/>
                </a:solidFill>
                <a:latin typeface="Georgia" panose="02040502050405020303" pitchFamily="18" charset="0"/>
              </a:rPr>
              <a:t>The trial court could either recite the requested portions to the jury or, as was done here, send a written copy of the entire charge to the jury. </a:t>
            </a:r>
          </a:p>
        </p:txBody>
      </p:sp>
    </p:spTree>
    <p:extLst>
      <p:ext uri="{BB962C8B-B14F-4D97-AF65-F5344CB8AC3E}">
        <p14:creationId xmlns:p14="http://schemas.microsoft.com/office/powerpoint/2010/main" val="567096906"/>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19200"/>
          </a:xfrm>
        </p:spPr>
        <p:txBody>
          <a:bodyPr/>
          <a:lstStyle/>
          <a:p>
            <a:r>
              <a:rPr lang="en-US" sz="3200" b="1" u="sng" dirty="0" smtClean="0"/>
              <a:t>When The Jury Requests A Copy </a:t>
            </a:r>
            <a:r>
              <a:rPr lang="en-US" sz="3200" b="1" u="sng" dirty="0"/>
              <a:t>Charge </a:t>
            </a:r>
            <a:r>
              <a:rPr lang="en-US" sz="3200" b="1" u="sng" dirty="0" smtClean="0"/>
              <a:t>?</a:t>
            </a:r>
            <a:endParaRPr lang="en-US" sz="3200" b="1" u="sng" dirty="0"/>
          </a:p>
        </p:txBody>
      </p:sp>
      <p:sp>
        <p:nvSpPr>
          <p:cNvPr id="3" name="Content Placeholder 2"/>
          <p:cNvSpPr>
            <a:spLocks noGrp="1"/>
          </p:cNvSpPr>
          <p:nvPr>
            <p:ph idx="1"/>
          </p:nvPr>
        </p:nvSpPr>
        <p:spPr>
          <a:xfrm>
            <a:off x="457200" y="2057400"/>
            <a:ext cx="8229600" cy="4068763"/>
          </a:xfrm>
        </p:spPr>
        <p:txBody>
          <a:bodyPr/>
          <a:lstStyle/>
          <a:p>
            <a:pPr marL="0" indent="0">
              <a:buNone/>
            </a:pPr>
            <a:r>
              <a:rPr lang="en-US" dirty="0" smtClean="0">
                <a:solidFill>
                  <a:schemeClr val="tx1"/>
                </a:solidFill>
                <a:latin typeface="Georgia" panose="02040502050405020303" pitchFamily="18" charset="0"/>
              </a:rPr>
              <a:t>75A </a:t>
            </a:r>
            <a:r>
              <a:rPr lang="en-US" dirty="0">
                <a:solidFill>
                  <a:schemeClr val="tx1"/>
                </a:solidFill>
                <a:latin typeface="Georgia" panose="02040502050405020303" pitchFamily="18" charset="0"/>
              </a:rPr>
              <a:t>Am.Jur.2d </a:t>
            </a:r>
            <a:r>
              <a:rPr lang="en-US" i="1" dirty="0">
                <a:solidFill>
                  <a:schemeClr val="tx1"/>
                </a:solidFill>
                <a:latin typeface="Georgia" panose="02040502050405020303" pitchFamily="18" charset="0"/>
              </a:rPr>
              <a:t>Trial</a:t>
            </a:r>
            <a:r>
              <a:rPr lang="en-US" dirty="0">
                <a:solidFill>
                  <a:schemeClr val="tx1"/>
                </a:solidFill>
                <a:latin typeface="Georgia" panose="02040502050405020303" pitchFamily="18" charset="0"/>
              </a:rPr>
              <a:t> § 978 (2007) </a:t>
            </a:r>
            <a:endParaRPr lang="en-US" dirty="0" smtClean="0">
              <a:solidFill>
                <a:schemeClr val="tx1"/>
              </a:solidFill>
              <a:latin typeface="Georgia" panose="02040502050405020303" pitchFamily="18" charset="0"/>
            </a:endParaRPr>
          </a:p>
          <a:p>
            <a:pPr marL="0" indent="0">
              <a:buNone/>
            </a:pPr>
            <a:r>
              <a:rPr lang="en-US" dirty="0" smtClean="0">
                <a:solidFill>
                  <a:schemeClr val="tx1"/>
                </a:solidFill>
                <a:latin typeface="Georgia" panose="02040502050405020303" pitchFamily="18" charset="0"/>
              </a:rPr>
              <a:t>(</a:t>
            </a:r>
            <a:r>
              <a:rPr lang="en-US" dirty="0">
                <a:solidFill>
                  <a:schemeClr val="tx1"/>
                </a:solidFill>
                <a:latin typeface="Georgia" panose="02040502050405020303" pitchFamily="18" charset="0"/>
              </a:rPr>
              <a:t>noting the general recognition that when a jury requests written instructions, “no good reason exists to deny such a request because giving the instructions might avoid confusion ... as to the contents of the instructions” and when a written copy of a jury charge is provided during deliberations, “the proper practice would be for a judge to first read the instructions to the panel, as opposed to just merely handing the written instructions to them”)</a:t>
            </a:r>
          </a:p>
        </p:txBody>
      </p:sp>
    </p:spTree>
    <p:extLst>
      <p:ext uri="{BB962C8B-B14F-4D97-AF65-F5344CB8AC3E}">
        <p14:creationId xmlns:p14="http://schemas.microsoft.com/office/powerpoint/2010/main" val="3496315444"/>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r>
              <a:rPr lang="en-US" sz="3200" b="1" u="sng" dirty="0" smtClean="0"/>
              <a:t>The Bottom Line . . .</a:t>
            </a:r>
            <a:endParaRPr lang="en-US" sz="3200" b="1" u="sng" dirty="0"/>
          </a:p>
        </p:txBody>
      </p:sp>
      <p:sp>
        <p:nvSpPr>
          <p:cNvPr id="3" name="Content Placeholder 2"/>
          <p:cNvSpPr>
            <a:spLocks noGrp="1"/>
          </p:cNvSpPr>
          <p:nvPr>
            <p:ph idx="1"/>
          </p:nvPr>
        </p:nvSpPr>
        <p:spPr>
          <a:xfrm>
            <a:off x="457200" y="1828800"/>
            <a:ext cx="8229600" cy="4297363"/>
          </a:xfrm>
        </p:spPr>
        <p:txBody>
          <a:bodyPr/>
          <a:lstStyle/>
          <a:p>
            <a:r>
              <a:rPr lang="en-US" dirty="0">
                <a:solidFill>
                  <a:schemeClr val="tx1"/>
                </a:solidFill>
                <a:latin typeface="Georgia"/>
                <a:ea typeface="Georgia"/>
                <a:cs typeface="Georgia"/>
              </a:rPr>
              <a:t>The trial court demonstrated caution in sending the written instructions to the jury room, as evidenced in the fact that this measure was taken only when it became clear the jurors were still unable to reach a verdict despite having received additional verbal instructions and having engaged in prolonged deliberations. </a:t>
            </a:r>
            <a:endParaRPr lang="en-US" dirty="0">
              <a:solidFill>
                <a:schemeClr val="tx1"/>
              </a:solidFill>
            </a:endParaRPr>
          </a:p>
        </p:txBody>
      </p:sp>
    </p:spTree>
    <p:extLst>
      <p:ext uri="{BB962C8B-B14F-4D97-AF65-F5344CB8AC3E}">
        <p14:creationId xmlns:p14="http://schemas.microsoft.com/office/powerpoint/2010/main" val="2047605744"/>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Custom 1">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595959"/>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TotalTime>
  <Words>568</Words>
  <Application>Microsoft Office PowerPoint</Application>
  <PresentationFormat>On-screen Show (4:3)</PresentationFormat>
  <Paragraphs>40</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Executive</vt:lpstr>
      <vt:lpstr>JURY CHARGES: WHAT’S A JUDGE TO DO?</vt:lpstr>
      <vt:lpstr>Is The Charge A Correct Statement of Law?</vt:lpstr>
      <vt:lpstr>Is There Evidence in the Record? </vt:lpstr>
      <vt:lpstr>PowerPoint Presentation</vt:lpstr>
      <vt:lpstr>Can/Must I Give A Written Copy To The Jury? </vt:lpstr>
      <vt:lpstr>If Giving A Written Copy, Give It All!</vt:lpstr>
      <vt:lpstr>When The Jury Requests A Copy Charge ?</vt:lpstr>
      <vt:lpstr>The Bottom Line .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JURY CHARGES: WHAT’S A JUDGE TO DO?</dc:title>
  <dc:creator>Jim Huff</dc:creator>
  <cp:lastModifiedBy>Jim Huff</cp:lastModifiedBy>
  <cp:revision>9</cp:revision>
  <dcterms:created xsi:type="dcterms:W3CDTF">2016-08-09T20:48:08Z</dcterms:created>
  <dcterms:modified xsi:type="dcterms:W3CDTF">2017-06-26T21:03:12Z</dcterms:modified>
</cp:coreProperties>
</file>