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93" r:id="rId4"/>
    <p:sldId id="258" r:id="rId5"/>
    <p:sldId id="261" r:id="rId6"/>
    <p:sldId id="259" r:id="rId7"/>
    <p:sldId id="292" r:id="rId8"/>
    <p:sldId id="294" r:id="rId9"/>
    <p:sldId id="272" r:id="rId10"/>
    <p:sldId id="269" r:id="rId11"/>
    <p:sldId id="277" r:id="rId12"/>
    <p:sldId id="278" r:id="rId13"/>
    <p:sldId id="281" r:id="rId14"/>
    <p:sldId id="282" r:id="rId15"/>
    <p:sldId id="283" r:id="rId16"/>
    <p:sldId id="279" r:id="rId17"/>
    <p:sldId id="284" r:id="rId18"/>
    <p:sldId id="262" r:id="rId19"/>
    <p:sldId id="274" r:id="rId20"/>
    <p:sldId id="290" r:id="rId21"/>
    <p:sldId id="285" r:id="rId22"/>
    <p:sldId id="288" r:id="rId23"/>
    <p:sldId id="289" r:id="rId24"/>
    <p:sldId id="286" r:id="rId25"/>
    <p:sldId id="287" r:id="rId26"/>
    <p:sldId id="273" r:id="rId27"/>
    <p:sldId id="265"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FFF00"/>
    <a:srgbClr val="66FF66"/>
    <a:srgbClr val="00CC99"/>
    <a:srgbClr val="3FE6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1308"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E47A0A-FA2D-41B1-8E5A-AB52F3019809}" type="datetimeFigureOut">
              <a:rPr lang="en-US" smtClean="0"/>
              <a:t>11/5/2024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0885CA-268E-4421-BC9E-6775D40D0F50}" type="slidenum">
              <a:rPr lang="en-US" smtClean="0"/>
              <a:t>‹#›</a:t>
            </a:fld>
            <a:endParaRPr lang="en-US" dirty="0"/>
          </a:p>
        </p:txBody>
      </p:sp>
    </p:spTree>
    <p:extLst>
      <p:ext uri="{BB962C8B-B14F-4D97-AF65-F5344CB8AC3E}">
        <p14:creationId xmlns:p14="http://schemas.microsoft.com/office/powerpoint/2010/main" val="787827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1</a:t>
            </a:fld>
            <a:endParaRPr lang="en-US" dirty="0"/>
          </a:p>
        </p:txBody>
      </p:sp>
    </p:spTree>
    <p:extLst>
      <p:ext uri="{BB962C8B-B14F-4D97-AF65-F5344CB8AC3E}">
        <p14:creationId xmlns:p14="http://schemas.microsoft.com/office/powerpoint/2010/main" val="12543075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10</a:t>
            </a:fld>
            <a:endParaRPr lang="en-US" dirty="0"/>
          </a:p>
        </p:txBody>
      </p:sp>
    </p:spTree>
    <p:extLst>
      <p:ext uri="{BB962C8B-B14F-4D97-AF65-F5344CB8AC3E}">
        <p14:creationId xmlns:p14="http://schemas.microsoft.com/office/powerpoint/2010/main" val="21494466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11</a:t>
            </a:fld>
            <a:endParaRPr lang="en-US" dirty="0"/>
          </a:p>
        </p:txBody>
      </p:sp>
    </p:spTree>
    <p:extLst>
      <p:ext uri="{BB962C8B-B14F-4D97-AF65-F5344CB8AC3E}">
        <p14:creationId xmlns:p14="http://schemas.microsoft.com/office/powerpoint/2010/main" val="3742345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12</a:t>
            </a:fld>
            <a:endParaRPr lang="en-US" dirty="0"/>
          </a:p>
        </p:txBody>
      </p:sp>
    </p:spTree>
    <p:extLst>
      <p:ext uri="{BB962C8B-B14F-4D97-AF65-F5344CB8AC3E}">
        <p14:creationId xmlns:p14="http://schemas.microsoft.com/office/powerpoint/2010/main" val="29543891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13</a:t>
            </a:fld>
            <a:endParaRPr lang="en-US" dirty="0"/>
          </a:p>
        </p:txBody>
      </p:sp>
    </p:spTree>
    <p:extLst>
      <p:ext uri="{BB962C8B-B14F-4D97-AF65-F5344CB8AC3E}">
        <p14:creationId xmlns:p14="http://schemas.microsoft.com/office/powerpoint/2010/main" val="29406534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14</a:t>
            </a:fld>
            <a:endParaRPr lang="en-US" dirty="0"/>
          </a:p>
        </p:txBody>
      </p:sp>
    </p:spTree>
    <p:extLst>
      <p:ext uri="{BB962C8B-B14F-4D97-AF65-F5344CB8AC3E}">
        <p14:creationId xmlns:p14="http://schemas.microsoft.com/office/powerpoint/2010/main" val="33858931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15</a:t>
            </a:fld>
            <a:endParaRPr lang="en-US" dirty="0"/>
          </a:p>
        </p:txBody>
      </p:sp>
    </p:spTree>
    <p:extLst>
      <p:ext uri="{BB962C8B-B14F-4D97-AF65-F5344CB8AC3E}">
        <p14:creationId xmlns:p14="http://schemas.microsoft.com/office/powerpoint/2010/main" val="26953074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16</a:t>
            </a:fld>
            <a:endParaRPr lang="en-US" dirty="0"/>
          </a:p>
        </p:txBody>
      </p:sp>
    </p:spTree>
    <p:extLst>
      <p:ext uri="{BB962C8B-B14F-4D97-AF65-F5344CB8AC3E}">
        <p14:creationId xmlns:p14="http://schemas.microsoft.com/office/powerpoint/2010/main" val="11563551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17</a:t>
            </a:fld>
            <a:endParaRPr lang="en-US" dirty="0"/>
          </a:p>
        </p:txBody>
      </p:sp>
    </p:spTree>
    <p:extLst>
      <p:ext uri="{BB962C8B-B14F-4D97-AF65-F5344CB8AC3E}">
        <p14:creationId xmlns:p14="http://schemas.microsoft.com/office/powerpoint/2010/main" val="29439270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18</a:t>
            </a:fld>
            <a:endParaRPr lang="en-US" dirty="0"/>
          </a:p>
        </p:txBody>
      </p:sp>
    </p:spTree>
    <p:extLst>
      <p:ext uri="{BB962C8B-B14F-4D97-AF65-F5344CB8AC3E}">
        <p14:creationId xmlns:p14="http://schemas.microsoft.com/office/powerpoint/2010/main" val="39289805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19</a:t>
            </a:fld>
            <a:endParaRPr lang="en-US" dirty="0"/>
          </a:p>
        </p:txBody>
      </p:sp>
    </p:spTree>
    <p:extLst>
      <p:ext uri="{BB962C8B-B14F-4D97-AF65-F5344CB8AC3E}">
        <p14:creationId xmlns:p14="http://schemas.microsoft.com/office/powerpoint/2010/main" val="2940653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2</a:t>
            </a:fld>
            <a:endParaRPr lang="en-US" dirty="0"/>
          </a:p>
        </p:txBody>
      </p:sp>
    </p:spTree>
    <p:extLst>
      <p:ext uri="{BB962C8B-B14F-4D97-AF65-F5344CB8AC3E}">
        <p14:creationId xmlns:p14="http://schemas.microsoft.com/office/powerpoint/2010/main" val="25673284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20</a:t>
            </a:fld>
            <a:endParaRPr lang="en-US" dirty="0"/>
          </a:p>
        </p:txBody>
      </p:sp>
    </p:spTree>
    <p:extLst>
      <p:ext uri="{BB962C8B-B14F-4D97-AF65-F5344CB8AC3E}">
        <p14:creationId xmlns:p14="http://schemas.microsoft.com/office/powerpoint/2010/main" val="33858931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21</a:t>
            </a:fld>
            <a:endParaRPr lang="en-US" dirty="0"/>
          </a:p>
        </p:txBody>
      </p:sp>
    </p:spTree>
    <p:extLst>
      <p:ext uri="{BB962C8B-B14F-4D97-AF65-F5344CB8AC3E}">
        <p14:creationId xmlns:p14="http://schemas.microsoft.com/office/powerpoint/2010/main" val="15521249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22</a:t>
            </a:fld>
            <a:endParaRPr lang="en-US" dirty="0"/>
          </a:p>
        </p:txBody>
      </p:sp>
    </p:spTree>
    <p:extLst>
      <p:ext uri="{BB962C8B-B14F-4D97-AF65-F5344CB8AC3E}">
        <p14:creationId xmlns:p14="http://schemas.microsoft.com/office/powerpoint/2010/main" val="15521249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23</a:t>
            </a:fld>
            <a:endParaRPr lang="en-US" dirty="0"/>
          </a:p>
        </p:txBody>
      </p:sp>
    </p:spTree>
    <p:extLst>
      <p:ext uri="{BB962C8B-B14F-4D97-AF65-F5344CB8AC3E}">
        <p14:creationId xmlns:p14="http://schemas.microsoft.com/office/powerpoint/2010/main" val="15521249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24</a:t>
            </a:fld>
            <a:endParaRPr lang="en-US" dirty="0"/>
          </a:p>
        </p:txBody>
      </p:sp>
    </p:spTree>
    <p:extLst>
      <p:ext uri="{BB962C8B-B14F-4D97-AF65-F5344CB8AC3E}">
        <p14:creationId xmlns:p14="http://schemas.microsoft.com/office/powerpoint/2010/main" val="15521249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25</a:t>
            </a:fld>
            <a:endParaRPr lang="en-US" dirty="0"/>
          </a:p>
        </p:txBody>
      </p:sp>
    </p:spTree>
    <p:extLst>
      <p:ext uri="{BB962C8B-B14F-4D97-AF65-F5344CB8AC3E}">
        <p14:creationId xmlns:p14="http://schemas.microsoft.com/office/powerpoint/2010/main" val="15521249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26</a:t>
            </a:fld>
            <a:endParaRPr lang="en-US" dirty="0"/>
          </a:p>
        </p:txBody>
      </p:sp>
    </p:spTree>
    <p:extLst>
      <p:ext uri="{BB962C8B-B14F-4D97-AF65-F5344CB8AC3E}">
        <p14:creationId xmlns:p14="http://schemas.microsoft.com/office/powerpoint/2010/main" val="20236411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27</a:t>
            </a:fld>
            <a:endParaRPr lang="en-US" dirty="0"/>
          </a:p>
        </p:txBody>
      </p:sp>
    </p:spTree>
    <p:extLst>
      <p:ext uri="{BB962C8B-B14F-4D97-AF65-F5344CB8AC3E}">
        <p14:creationId xmlns:p14="http://schemas.microsoft.com/office/powerpoint/2010/main" val="3928980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3</a:t>
            </a:fld>
            <a:endParaRPr lang="en-US" dirty="0"/>
          </a:p>
        </p:txBody>
      </p:sp>
    </p:spTree>
    <p:extLst>
      <p:ext uri="{BB962C8B-B14F-4D97-AF65-F5344CB8AC3E}">
        <p14:creationId xmlns:p14="http://schemas.microsoft.com/office/powerpoint/2010/main" val="1221863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4</a:t>
            </a:fld>
            <a:endParaRPr lang="en-US" dirty="0"/>
          </a:p>
        </p:txBody>
      </p:sp>
    </p:spTree>
    <p:extLst>
      <p:ext uri="{BB962C8B-B14F-4D97-AF65-F5344CB8AC3E}">
        <p14:creationId xmlns:p14="http://schemas.microsoft.com/office/powerpoint/2010/main" val="1274156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5</a:t>
            </a:fld>
            <a:endParaRPr lang="en-US" dirty="0"/>
          </a:p>
        </p:txBody>
      </p:sp>
    </p:spTree>
    <p:extLst>
      <p:ext uri="{BB962C8B-B14F-4D97-AF65-F5344CB8AC3E}">
        <p14:creationId xmlns:p14="http://schemas.microsoft.com/office/powerpoint/2010/main" val="39289805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6</a:t>
            </a:fld>
            <a:endParaRPr lang="en-US" dirty="0"/>
          </a:p>
        </p:txBody>
      </p:sp>
    </p:spTree>
    <p:extLst>
      <p:ext uri="{BB962C8B-B14F-4D97-AF65-F5344CB8AC3E}">
        <p14:creationId xmlns:p14="http://schemas.microsoft.com/office/powerpoint/2010/main" val="37807455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7</a:t>
            </a:fld>
            <a:endParaRPr lang="en-US" dirty="0"/>
          </a:p>
        </p:txBody>
      </p:sp>
    </p:spTree>
    <p:extLst>
      <p:ext uri="{BB962C8B-B14F-4D97-AF65-F5344CB8AC3E}">
        <p14:creationId xmlns:p14="http://schemas.microsoft.com/office/powerpoint/2010/main" val="31479615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8</a:t>
            </a:fld>
            <a:endParaRPr lang="en-US" dirty="0"/>
          </a:p>
        </p:txBody>
      </p:sp>
    </p:spTree>
    <p:extLst>
      <p:ext uri="{BB962C8B-B14F-4D97-AF65-F5344CB8AC3E}">
        <p14:creationId xmlns:p14="http://schemas.microsoft.com/office/powerpoint/2010/main" val="29406534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0885CA-268E-4421-BC9E-6775D40D0F50}" type="slidenum">
              <a:rPr lang="en-US" smtClean="0"/>
              <a:t>9</a:t>
            </a:fld>
            <a:endParaRPr lang="en-US" dirty="0"/>
          </a:p>
        </p:txBody>
      </p:sp>
    </p:spTree>
    <p:extLst>
      <p:ext uri="{BB962C8B-B14F-4D97-AF65-F5344CB8AC3E}">
        <p14:creationId xmlns:p14="http://schemas.microsoft.com/office/powerpoint/2010/main" val="20236411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BB69A08-6F43-4717-A887-771B08EC85AA}" type="datetimeFigureOut">
              <a:rPr lang="en-US" smtClean="0"/>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82FD7D-D579-4DFB-B179-CB0E6015087F}" type="slidenum">
              <a:rPr lang="en-US" smtClean="0"/>
              <a:t>‹#›</a:t>
            </a:fld>
            <a:endParaRPr lang="en-US" dirty="0"/>
          </a:p>
        </p:txBody>
      </p:sp>
    </p:spTree>
    <p:extLst>
      <p:ext uri="{BB962C8B-B14F-4D97-AF65-F5344CB8AC3E}">
        <p14:creationId xmlns:p14="http://schemas.microsoft.com/office/powerpoint/2010/main" val="2068220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B69A08-6F43-4717-A887-771B08EC85AA}" type="datetimeFigureOut">
              <a:rPr lang="en-US" smtClean="0"/>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82FD7D-D579-4DFB-B179-CB0E6015087F}" type="slidenum">
              <a:rPr lang="en-US" smtClean="0"/>
              <a:t>‹#›</a:t>
            </a:fld>
            <a:endParaRPr lang="en-US" dirty="0"/>
          </a:p>
        </p:txBody>
      </p:sp>
    </p:spTree>
    <p:extLst>
      <p:ext uri="{BB962C8B-B14F-4D97-AF65-F5344CB8AC3E}">
        <p14:creationId xmlns:p14="http://schemas.microsoft.com/office/powerpoint/2010/main" val="2993845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B69A08-6F43-4717-A887-771B08EC85AA}" type="datetimeFigureOut">
              <a:rPr lang="en-US" smtClean="0"/>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82FD7D-D579-4DFB-B179-CB0E6015087F}" type="slidenum">
              <a:rPr lang="en-US" smtClean="0"/>
              <a:t>‹#›</a:t>
            </a:fld>
            <a:endParaRPr lang="en-US" dirty="0"/>
          </a:p>
        </p:txBody>
      </p:sp>
    </p:spTree>
    <p:extLst>
      <p:ext uri="{BB962C8B-B14F-4D97-AF65-F5344CB8AC3E}">
        <p14:creationId xmlns:p14="http://schemas.microsoft.com/office/powerpoint/2010/main" val="383191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B69A08-6F43-4717-A887-771B08EC85AA}" type="datetimeFigureOut">
              <a:rPr lang="en-US" smtClean="0"/>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82FD7D-D579-4DFB-B179-CB0E6015087F}" type="slidenum">
              <a:rPr lang="en-US" smtClean="0"/>
              <a:t>‹#›</a:t>
            </a:fld>
            <a:endParaRPr lang="en-US" dirty="0"/>
          </a:p>
        </p:txBody>
      </p:sp>
    </p:spTree>
    <p:extLst>
      <p:ext uri="{BB962C8B-B14F-4D97-AF65-F5344CB8AC3E}">
        <p14:creationId xmlns:p14="http://schemas.microsoft.com/office/powerpoint/2010/main" val="3158237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BB69A08-6F43-4717-A887-771B08EC85AA}" type="datetimeFigureOut">
              <a:rPr lang="en-US" smtClean="0"/>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82FD7D-D579-4DFB-B179-CB0E6015087F}" type="slidenum">
              <a:rPr lang="en-US" smtClean="0"/>
              <a:t>‹#›</a:t>
            </a:fld>
            <a:endParaRPr lang="en-US" dirty="0"/>
          </a:p>
        </p:txBody>
      </p:sp>
    </p:spTree>
    <p:extLst>
      <p:ext uri="{BB962C8B-B14F-4D97-AF65-F5344CB8AC3E}">
        <p14:creationId xmlns:p14="http://schemas.microsoft.com/office/powerpoint/2010/main" val="1056779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BB69A08-6F43-4717-A887-771B08EC85AA}" type="datetimeFigureOut">
              <a:rPr lang="en-US" smtClean="0"/>
              <a:t>11/5/2024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E82FD7D-D579-4DFB-B179-CB0E6015087F}" type="slidenum">
              <a:rPr lang="en-US" smtClean="0"/>
              <a:t>‹#›</a:t>
            </a:fld>
            <a:endParaRPr lang="en-US" dirty="0"/>
          </a:p>
        </p:txBody>
      </p:sp>
    </p:spTree>
    <p:extLst>
      <p:ext uri="{BB962C8B-B14F-4D97-AF65-F5344CB8AC3E}">
        <p14:creationId xmlns:p14="http://schemas.microsoft.com/office/powerpoint/2010/main" val="3664056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BB69A08-6F43-4717-A887-771B08EC85AA}" type="datetimeFigureOut">
              <a:rPr lang="en-US" smtClean="0"/>
              <a:t>11/5/2024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E82FD7D-D579-4DFB-B179-CB0E6015087F}" type="slidenum">
              <a:rPr lang="en-US" smtClean="0"/>
              <a:t>‹#›</a:t>
            </a:fld>
            <a:endParaRPr lang="en-US" dirty="0"/>
          </a:p>
        </p:txBody>
      </p:sp>
    </p:spTree>
    <p:extLst>
      <p:ext uri="{BB962C8B-B14F-4D97-AF65-F5344CB8AC3E}">
        <p14:creationId xmlns:p14="http://schemas.microsoft.com/office/powerpoint/2010/main" val="2579562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BB69A08-6F43-4717-A887-771B08EC85AA}" type="datetimeFigureOut">
              <a:rPr lang="en-US" smtClean="0"/>
              <a:t>11/5/2024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E82FD7D-D579-4DFB-B179-CB0E6015087F}" type="slidenum">
              <a:rPr lang="en-US" smtClean="0"/>
              <a:t>‹#›</a:t>
            </a:fld>
            <a:endParaRPr lang="en-US" dirty="0"/>
          </a:p>
        </p:txBody>
      </p:sp>
    </p:spTree>
    <p:extLst>
      <p:ext uri="{BB962C8B-B14F-4D97-AF65-F5344CB8AC3E}">
        <p14:creationId xmlns:p14="http://schemas.microsoft.com/office/powerpoint/2010/main" val="3788936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B69A08-6F43-4717-A887-771B08EC85AA}" type="datetimeFigureOut">
              <a:rPr lang="en-US" smtClean="0"/>
              <a:t>11/5/2024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E82FD7D-D579-4DFB-B179-CB0E6015087F}" type="slidenum">
              <a:rPr lang="en-US" smtClean="0"/>
              <a:t>‹#›</a:t>
            </a:fld>
            <a:endParaRPr lang="en-US" dirty="0"/>
          </a:p>
        </p:txBody>
      </p:sp>
    </p:spTree>
    <p:extLst>
      <p:ext uri="{BB962C8B-B14F-4D97-AF65-F5344CB8AC3E}">
        <p14:creationId xmlns:p14="http://schemas.microsoft.com/office/powerpoint/2010/main" val="600412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B69A08-6F43-4717-A887-771B08EC85AA}" type="datetimeFigureOut">
              <a:rPr lang="en-US" smtClean="0"/>
              <a:t>11/5/2024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E82FD7D-D579-4DFB-B179-CB0E6015087F}" type="slidenum">
              <a:rPr lang="en-US" smtClean="0"/>
              <a:t>‹#›</a:t>
            </a:fld>
            <a:endParaRPr lang="en-US" dirty="0"/>
          </a:p>
        </p:txBody>
      </p:sp>
    </p:spTree>
    <p:extLst>
      <p:ext uri="{BB962C8B-B14F-4D97-AF65-F5344CB8AC3E}">
        <p14:creationId xmlns:p14="http://schemas.microsoft.com/office/powerpoint/2010/main" val="225989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B69A08-6F43-4717-A887-771B08EC85AA}" type="datetimeFigureOut">
              <a:rPr lang="en-US" smtClean="0"/>
              <a:t>11/5/2024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E82FD7D-D579-4DFB-B179-CB0E6015087F}" type="slidenum">
              <a:rPr lang="en-US" smtClean="0"/>
              <a:t>‹#›</a:t>
            </a:fld>
            <a:endParaRPr lang="en-US" dirty="0"/>
          </a:p>
        </p:txBody>
      </p:sp>
    </p:spTree>
    <p:extLst>
      <p:ext uri="{BB962C8B-B14F-4D97-AF65-F5344CB8AC3E}">
        <p14:creationId xmlns:p14="http://schemas.microsoft.com/office/powerpoint/2010/main" val="3953369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B69A08-6F43-4717-A887-771B08EC85AA}" type="datetimeFigureOut">
              <a:rPr lang="en-US" smtClean="0"/>
              <a:t>11/5/2024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82FD7D-D579-4DFB-B179-CB0E6015087F}" type="slidenum">
              <a:rPr lang="en-US" smtClean="0"/>
              <a:t>‹#›</a:t>
            </a:fld>
            <a:endParaRPr lang="en-US" dirty="0"/>
          </a:p>
        </p:txBody>
      </p:sp>
    </p:spTree>
    <p:extLst>
      <p:ext uri="{BB962C8B-B14F-4D97-AF65-F5344CB8AC3E}">
        <p14:creationId xmlns:p14="http://schemas.microsoft.com/office/powerpoint/2010/main" val="2586333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youtu.be/7DpMwDgxC-I"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219201"/>
            <a:ext cx="8686800" cy="2381250"/>
          </a:xfrm>
        </p:spPr>
        <p:txBody>
          <a:bodyPr>
            <a:noAutofit/>
          </a:bodyPr>
          <a:lstStyle/>
          <a:p>
            <a:r>
              <a:rPr lang="en-US" sz="9600" b="1" dirty="0">
                <a:solidFill>
                  <a:srgbClr val="C00000"/>
                </a:solidFill>
                <a:latin typeface="Palatino Linotype" panose="02040502050505030304" pitchFamily="18" charset="0"/>
              </a:rPr>
              <a:t>I OBJECT!</a:t>
            </a:r>
            <a:br>
              <a:rPr lang="en-US" sz="9600" b="1" dirty="0">
                <a:solidFill>
                  <a:srgbClr val="C00000"/>
                </a:solidFill>
                <a:latin typeface="Palatino Linotype" panose="02040502050505030304" pitchFamily="18" charset="0"/>
              </a:rPr>
            </a:br>
            <a:r>
              <a:rPr lang="en-US" sz="2800" b="1" dirty="0">
                <a:solidFill>
                  <a:srgbClr val="C00000"/>
                </a:solidFill>
                <a:latin typeface="Palatino Linotype" panose="02040502050505030304" pitchFamily="18" charset="0"/>
              </a:rPr>
              <a:t>DOMESTIC VIOLENCE</a:t>
            </a:r>
            <a:endParaRPr lang="en-US" sz="9600" b="1" dirty="0">
              <a:solidFill>
                <a:srgbClr val="C00000"/>
              </a:solidFill>
              <a:latin typeface="Palatino Linotype" panose="02040502050505030304" pitchFamily="18" charset="0"/>
            </a:endParaRPr>
          </a:p>
        </p:txBody>
      </p:sp>
      <p:sp>
        <p:nvSpPr>
          <p:cNvPr id="3" name="Subtitle 2"/>
          <p:cNvSpPr>
            <a:spLocks noGrp="1"/>
          </p:cNvSpPr>
          <p:nvPr>
            <p:ph type="subTitle" idx="1"/>
          </p:nvPr>
        </p:nvSpPr>
        <p:spPr>
          <a:xfrm>
            <a:off x="1371600" y="3962400"/>
            <a:ext cx="6400800" cy="2133600"/>
          </a:xfrm>
        </p:spPr>
        <p:txBody>
          <a:bodyPr>
            <a:normAutofit fontScale="25000" lnSpcReduction="20000"/>
          </a:bodyPr>
          <a:lstStyle/>
          <a:p>
            <a:r>
              <a:rPr lang="en-US" sz="6400" dirty="0">
                <a:solidFill>
                  <a:srgbClr val="0070C0"/>
                </a:solidFill>
              </a:rPr>
              <a:t>JAMES B. Huff, Esquire</a:t>
            </a:r>
          </a:p>
          <a:p>
            <a:r>
              <a:rPr lang="en-US" sz="6400" dirty="0">
                <a:solidFill>
                  <a:srgbClr val="0070C0"/>
                </a:solidFill>
              </a:rPr>
              <a:t>HUFF LAW FIRM, PC</a:t>
            </a:r>
          </a:p>
          <a:p>
            <a:r>
              <a:rPr lang="en-US" sz="6400" dirty="0">
                <a:solidFill>
                  <a:srgbClr val="0070C0"/>
                </a:solidFill>
              </a:rPr>
              <a:t>North Augusta, </a:t>
            </a:r>
            <a:r>
              <a:rPr lang="en-US" sz="6400" cap="none" dirty="0">
                <a:solidFill>
                  <a:srgbClr val="0070C0"/>
                </a:solidFill>
              </a:rPr>
              <a:t>SC</a:t>
            </a:r>
          </a:p>
          <a:p>
            <a:endParaRPr lang="en-US" sz="6400" dirty="0">
              <a:solidFill>
                <a:srgbClr val="0070C0"/>
              </a:solidFill>
            </a:endParaRPr>
          </a:p>
          <a:p>
            <a:r>
              <a:rPr lang="en-US" sz="6400" dirty="0">
                <a:solidFill>
                  <a:srgbClr val="0070C0"/>
                </a:solidFill>
              </a:rPr>
              <a:t>(803)278-2889 office</a:t>
            </a:r>
          </a:p>
          <a:p>
            <a:r>
              <a:rPr lang="en-US" sz="6400" cap="none" dirty="0">
                <a:solidFill>
                  <a:srgbClr val="0070C0"/>
                </a:solidFill>
              </a:rPr>
              <a:t>(803)645-1313 cell</a:t>
            </a:r>
          </a:p>
          <a:p>
            <a:endParaRPr lang="en-US" sz="6400" cap="none" dirty="0">
              <a:solidFill>
                <a:srgbClr val="0070C0"/>
              </a:solidFill>
            </a:endParaRPr>
          </a:p>
          <a:p>
            <a:r>
              <a:rPr lang="en-US" sz="6400" cap="none" dirty="0">
                <a:solidFill>
                  <a:srgbClr val="0070C0"/>
                </a:solidFill>
              </a:rPr>
              <a:t>jhuff@hufflaw.org</a:t>
            </a:r>
          </a:p>
          <a:p>
            <a:endParaRPr lang="en-US" sz="3600" dirty="0">
              <a:solidFill>
                <a:srgbClr val="0070C0"/>
              </a:solidFill>
            </a:endParaRPr>
          </a:p>
        </p:txBody>
      </p:sp>
    </p:spTree>
    <p:extLst>
      <p:ext uri="{BB962C8B-B14F-4D97-AF65-F5344CB8AC3E}">
        <p14:creationId xmlns:p14="http://schemas.microsoft.com/office/powerpoint/2010/main" val="2976581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Hearsay</a:t>
            </a:r>
          </a:p>
        </p:txBody>
      </p:sp>
      <p:sp>
        <p:nvSpPr>
          <p:cNvPr id="3" name="Content Placeholder 2"/>
          <p:cNvSpPr>
            <a:spLocks noGrp="1"/>
          </p:cNvSpPr>
          <p:nvPr>
            <p:ph idx="1"/>
          </p:nvPr>
        </p:nvSpPr>
        <p:spPr/>
        <p:txBody>
          <a:bodyPr>
            <a:normAutofit lnSpcReduction="10000"/>
          </a:bodyPr>
          <a:lstStyle/>
          <a:p>
            <a:r>
              <a:rPr lang="en-US" dirty="0"/>
              <a:t>Hendricks is correct the 911 recording contains two levels of hearsay. The first level is the victim's statement to Gilstrap reporting the details of the sexual assault and identifying Hendricks as the perpetrator. We find the victim's statement is hearsay because it is an out-of-court statement offered to prove the truth of the matter asserted in the statement—that Hendricks twice sexually assaulted her. </a:t>
            </a:r>
            <a:r>
              <a:rPr lang="en-US" i="1" dirty="0"/>
              <a:t>See Rule</a:t>
            </a:r>
            <a:r>
              <a:rPr lang="en-US" dirty="0"/>
              <a:t> 801(c), SCRE.</a:t>
            </a:r>
          </a:p>
          <a:p>
            <a:endParaRPr lang="en-US" dirty="0"/>
          </a:p>
        </p:txBody>
      </p:sp>
    </p:spTree>
    <p:extLst>
      <p:ext uri="{BB962C8B-B14F-4D97-AF65-F5344CB8AC3E}">
        <p14:creationId xmlns:p14="http://schemas.microsoft.com/office/powerpoint/2010/main" val="99890768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The second level of hearsay is Gilstrap's statement to the 911 operator repeating her daughter's statement, specifically that her daughter's “boyfriend just broke into her house, and beat her up and raped her.... [H]e sodomized her.... And his name is Matthew Hendricks.”</a:t>
            </a:r>
          </a:p>
        </p:txBody>
      </p:sp>
    </p:spTree>
    <p:extLst>
      <p:ext uri="{BB962C8B-B14F-4D97-AF65-F5344CB8AC3E}">
        <p14:creationId xmlns:p14="http://schemas.microsoft.com/office/powerpoint/2010/main" val="260816857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3276600"/>
          </a:xfrm>
        </p:spPr>
        <p:txBody>
          <a:bodyPr>
            <a:normAutofit/>
          </a:bodyPr>
          <a:lstStyle/>
          <a:p>
            <a:r>
              <a:rPr lang="en-US" i="1" dirty="0">
                <a:solidFill>
                  <a:srgbClr val="C00000"/>
                </a:solidFill>
              </a:rPr>
              <a:t>Your Honor, it’s </a:t>
            </a:r>
            <a:br>
              <a:rPr lang="en-US" i="1" dirty="0">
                <a:solidFill>
                  <a:srgbClr val="C00000"/>
                </a:solidFill>
              </a:rPr>
            </a:br>
            <a:br>
              <a:rPr lang="en-US" i="1" dirty="0">
                <a:solidFill>
                  <a:srgbClr val="C00000"/>
                </a:solidFill>
              </a:rPr>
            </a:br>
            <a:r>
              <a:rPr lang="en-US" i="1" dirty="0">
                <a:solidFill>
                  <a:srgbClr val="C00000"/>
                </a:solidFill>
              </a:rPr>
              <a:t>“Present Sense Impression”</a:t>
            </a:r>
            <a:endParaRPr lang="en-US" dirty="0">
              <a:solidFill>
                <a:srgbClr val="C00000"/>
              </a:solidFill>
            </a:endParaRPr>
          </a:p>
        </p:txBody>
      </p:sp>
      <p:sp>
        <p:nvSpPr>
          <p:cNvPr id="3" name="Content Placeholder 2"/>
          <p:cNvSpPr>
            <a:spLocks noGrp="1"/>
          </p:cNvSpPr>
          <p:nvPr>
            <p:ph idx="1"/>
          </p:nvPr>
        </p:nvSpPr>
        <p:spPr>
          <a:xfrm>
            <a:off x="457200" y="3810000"/>
            <a:ext cx="8229600" cy="2316163"/>
          </a:xfrm>
        </p:spPr>
        <p:txBody>
          <a:bodyPr/>
          <a:lstStyle/>
          <a:p>
            <a:endParaRPr lang="en-US" dirty="0"/>
          </a:p>
        </p:txBody>
      </p:sp>
    </p:spTree>
    <p:extLst>
      <p:ext uri="{BB962C8B-B14F-4D97-AF65-F5344CB8AC3E}">
        <p14:creationId xmlns:p14="http://schemas.microsoft.com/office/powerpoint/2010/main" val="5586599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5364162"/>
          </a:xfrm>
        </p:spPr>
        <p:txBody>
          <a:bodyPr>
            <a:noAutofit/>
          </a:bodyPr>
          <a:lstStyle/>
          <a:p>
            <a:r>
              <a:rPr lang="en-US" sz="7200" b="1" i="1" dirty="0">
                <a:solidFill>
                  <a:schemeClr val="accent4"/>
                </a:solidFill>
                <a:effectLst>
                  <a:outerShdw blurRad="38100" dist="38100" dir="2700000" algn="tl">
                    <a:srgbClr val="000000">
                      <a:alpha val="43137"/>
                    </a:srgbClr>
                  </a:outerShdw>
                </a:effectLst>
              </a:rPr>
              <a:t>SUSTAINED or OVERRULED?</a:t>
            </a:r>
          </a:p>
        </p:txBody>
      </p:sp>
    </p:spTree>
    <p:extLst>
      <p:ext uri="{BB962C8B-B14F-4D97-AF65-F5344CB8AC3E}">
        <p14:creationId xmlns:p14="http://schemas.microsoft.com/office/powerpoint/2010/main" val="1159684403"/>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2286000"/>
          </a:xfrm>
        </p:spPr>
        <p:txBody>
          <a:bodyPr>
            <a:noAutofit/>
          </a:bodyPr>
          <a:lstStyle/>
          <a:p>
            <a:r>
              <a:rPr lang="en-US" sz="7200" b="1" dirty="0">
                <a:solidFill>
                  <a:srgbClr val="FFFF00"/>
                </a:solidFill>
                <a:effectLst>
                  <a:outerShdw blurRad="38100" dist="38100" dir="2700000" algn="tl">
                    <a:srgbClr val="000000">
                      <a:alpha val="43137"/>
                    </a:srgbClr>
                  </a:outerShdw>
                </a:effectLst>
              </a:rPr>
              <a:t>OVERULED</a:t>
            </a:r>
            <a:endParaRPr lang="en-US" sz="7200"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3977813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0"/>
            <a:ext cx="8229600" cy="2590800"/>
          </a:xfrm>
        </p:spPr>
        <p:txBody>
          <a:bodyPr>
            <a:normAutofit/>
          </a:bodyPr>
          <a:lstStyle/>
          <a:p>
            <a:r>
              <a:rPr lang="en-US" dirty="0"/>
              <a:t>present sense impression . . . We disagree. </a:t>
            </a:r>
            <a:br>
              <a:rPr lang="en-US" dirty="0"/>
            </a:br>
            <a:endParaRPr lang="en-US" dirty="0"/>
          </a:p>
        </p:txBody>
      </p:sp>
      <p:sp>
        <p:nvSpPr>
          <p:cNvPr id="4" name="Content Placeholder 3"/>
          <p:cNvSpPr>
            <a:spLocks noGrp="1"/>
          </p:cNvSpPr>
          <p:nvPr>
            <p:ph idx="1"/>
          </p:nvPr>
        </p:nvSpPr>
        <p:spPr>
          <a:xfrm>
            <a:off x="457200" y="4876800"/>
            <a:ext cx="8229600" cy="1249363"/>
          </a:xfrm>
        </p:spPr>
        <p:txBody>
          <a:bodyPr/>
          <a:lstStyle/>
          <a:p>
            <a:endParaRPr lang="en-US" dirty="0"/>
          </a:p>
        </p:txBody>
      </p:sp>
    </p:spTree>
    <p:extLst>
      <p:ext uri="{BB962C8B-B14F-4D97-AF65-F5344CB8AC3E}">
        <p14:creationId xmlns:p14="http://schemas.microsoft.com/office/powerpoint/2010/main" val="312281845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solidFill>
                  <a:srgbClr val="C00000"/>
                </a:solidFill>
              </a:rPr>
              <a:t>Present Sense Impression!</a:t>
            </a:r>
            <a:endParaRPr lang="en-US" dirty="0">
              <a:solidFill>
                <a:srgbClr val="C00000"/>
              </a:solidFill>
            </a:endParaRPr>
          </a:p>
        </p:txBody>
      </p:sp>
      <p:sp>
        <p:nvSpPr>
          <p:cNvPr id="3" name="Content Placeholder 2"/>
          <p:cNvSpPr>
            <a:spLocks noGrp="1"/>
          </p:cNvSpPr>
          <p:nvPr>
            <p:ph idx="1"/>
          </p:nvPr>
        </p:nvSpPr>
        <p:spPr/>
        <p:txBody>
          <a:bodyPr>
            <a:normAutofit lnSpcReduction="10000"/>
          </a:bodyPr>
          <a:lstStyle/>
          <a:p>
            <a:r>
              <a:rPr lang="en-US" dirty="0"/>
              <a:t>There are three elements to the foundation for the admission of a hearsay statement as a present sense impression: (1) the statement must describe or explain an event or condition; (2) the statement must be contemporaneous with the event; and (3) the declarant must have personally perceived the event. </a:t>
            </a:r>
            <a:r>
              <a:rPr lang="en-US" i="1" dirty="0"/>
              <a:t>See Rule</a:t>
            </a:r>
            <a:r>
              <a:rPr lang="en-US" dirty="0"/>
              <a:t> 803(1), SCRE; </a:t>
            </a:r>
            <a:r>
              <a:rPr lang="en-US" i="1" dirty="0"/>
              <a:t>see also United States v. Mitchell,</a:t>
            </a:r>
            <a:r>
              <a:rPr lang="en-US" dirty="0"/>
              <a:t> 145 F.3d 572, 576 (3d Cir.1998)</a:t>
            </a:r>
          </a:p>
        </p:txBody>
      </p:sp>
    </p:spTree>
    <p:extLst>
      <p:ext uri="{BB962C8B-B14F-4D97-AF65-F5344CB8AC3E}">
        <p14:creationId xmlns:p14="http://schemas.microsoft.com/office/powerpoint/2010/main" val="291963478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sp>
        <p:nvSpPr>
          <p:cNvPr id="5" name="Content Placeholder 4"/>
          <p:cNvSpPr>
            <a:spLocks noGrp="1"/>
          </p:cNvSpPr>
          <p:nvPr>
            <p:ph idx="1"/>
          </p:nvPr>
        </p:nvSpPr>
        <p:spPr/>
        <p:txBody>
          <a:bodyPr>
            <a:normAutofit lnSpcReduction="10000"/>
          </a:bodyPr>
          <a:lstStyle/>
          <a:p>
            <a:r>
              <a:rPr lang="en-US" dirty="0"/>
              <a:t>We find the evidence does not support the admission of Gilstrap's statement as a present sense impression. </a:t>
            </a:r>
            <a:r>
              <a:rPr lang="en-US" i="1" dirty="0">
                <a:solidFill>
                  <a:schemeClr val="accent1"/>
                </a:solidFill>
              </a:rPr>
              <a:t>The “event” </a:t>
            </a:r>
            <a:r>
              <a:rPr lang="en-US" dirty="0"/>
              <a:t>Gilstrap described in her statement </a:t>
            </a:r>
            <a:r>
              <a:rPr lang="en-US" i="1" dirty="0">
                <a:solidFill>
                  <a:schemeClr val="accent1"/>
                </a:solidFill>
              </a:rPr>
              <a:t>was the rape, which Gilstrap did not perceive</a:t>
            </a:r>
            <a:r>
              <a:rPr lang="en-US" dirty="0"/>
              <a:t>. </a:t>
            </a:r>
          </a:p>
          <a:p>
            <a:r>
              <a:rPr lang="en-US" dirty="0"/>
              <a:t>Moreover, though Gilstrap's statement might have been contemporaneous with her daughter's statement, </a:t>
            </a:r>
            <a:r>
              <a:rPr lang="en-US" i="1" dirty="0">
                <a:solidFill>
                  <a:schemeClr val="accent1"/>
                </a:solidFill>
              </a:rPr>
              <a:t>it was not contemporaneous with the rape.</a:t>
            </a:r>
          </a:p>
          <a:p>
            <a:endParaRPr lang="en-US" dirty="0"/>
          </a:p>
        </p:txBody>
      </p:sp>
    </p:spTree>
    <p:extLst>
      <p:ext uri="{BB962C8B-B14F-4D97-AF65-F5344CB8AC3E}">
        <p14:creationId xmlns:p14="http://schemas.microsoft.com/office/powerpoint/2010/main" val="220385776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687762"/>
          </a:xfrm>
        </p:spPr>
        <p:txBody>
          <a:bodyPr>
            <a:normAutofit/>
          </a:bodyPr>
          <a:lstStyle/>
          <a:p>
            <a:r>
              <a:rPr lang="en-US" sz="4800" i="1" dirty="0">
                <a:solidFill>
                  <a:srgbClr val="C00000"/>
                </a:solidFill>
              </a:rPr>
              <a:t>Your Honor, it’s</a:t>
            </a:r>
            <a:br>
              <a:rPr lang="en-US" sz="4800" i="1" dirty="0">
                <a:solidFill>
                  <a:srgbClr val="C00000"/>
                </a:solidFill>
              </a:rPr>
            </a:br>
            <a:br>
              <a:rPr lang="en-US" sz="4800" i="1" dirty="0">
                <a:solidFill>
                  <a:srgbClr val="C00000"/>
                </a:solidFill>
              </a:rPr>
            </a:br>
            <a:r>
              <a:rPr lang="en-US" sz="4800" i="1" dirty="0">
                <a:solidFill>
                  <a:srgbClr val="C00000"/>
                </a:solidFill>
              </a:rPr>
              <a:t>“Excited Utterance”!</a:t>
            </a:r>
          </a:p>
        </p:txBody>
      </p:sp>
      <p:sp>
        <p:nvSpPr>
          <p:cNvPr id="3" name="Content Placeholder 2"/>
          <p:cNvSpPr>
            <a:spLocks noGrp="1"/>
          </p:cNvSpPr>
          <p:nvPr>
            <p:ph idx="1"/>
          </p:nvPr>
        </p:nvSpPr>
        <p:spPr>
          <a:xfrm>
            <a:off x="457200" y="4038600"/>
            <a:ext cx="8229600" cy="2087563"/>
          </a:xfrm>
        </p:spPr>
        <p:txBody>
          <a:bodyPr/>
          <a:lstStyle/>
          <a:p>
            <a:endParaRPr lang="en-US" dirty="0"/>
          </a:p>
        </p:txBody>
      </p:sp>
    </p:spTree>
    <p:extLst>
      <p:ext uri="{BB962C8B-B14F-4D97-AF65-F5344CB8AC3E}">
        <p14:creationId xmlns:p14="http://schemas.microsoft.com/office/powerpoint/2010/main" val="33391580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5364162"/>
          </a:xfrm>
        </p:spPr>
        <p:txBody>
          <a:bodyPr>
            <a:noAutofit/>
          </a:bodyPr>
          <a:lstStyle/>
          <a:p>
            <a:r>
              <a:rPr lang="en-US" sz="7200" b="1" i="1" dirty="0">
                <a:solidFill>
                  <a:schemeClr val="accent4"/>
                </a:solidFill>
                <a:effectLst>
                  <a:outerShdw blurRad="38100" dist="38100" dir="2700000" algn="tl">
                    <a:srgbClr val="000000">
                      <a:alpha val="43137"/>
                    </a:srgbClr>
                  </a:outerShdw>
                </a:effectLst>
              </a:rPr>
              <a:t>SUSTAINED or OVERRULED?</a:t>
            </a:r>
          </a:p>
        </p:txBody>
      </p:sp>
    </p:spTree>
    <p:extLst>
      <p:ext uri="{BB962C8B-B14F-4D97-AF65-F5344CB8AC3E}">
        <p14:creationId xmlns:p14="http://schemas.microsoft.com/office/powerpoint/2010/main" val="79986981"/>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20962"/>
          </a:xfrm>
        </p:spPr>
        <p:txBody>
          <a:bodyPr>
            <a:noAutofit/>
          </a:bodyPr>
          <a:lstStyle/>
          <a:p>
            <a:r>
              <a:rPr lang="en-US" sz="6600" b="1" dirty="0">
                <a:solidFill>
                  <a:srgbClr val="C00000"/>
                </a:solidFill>
              </a:rPr>
              <a:t>YOU BE THE JUDGE !</a:t>
            </a:r>
            <a:endParaRPr lang="en-US" sz="6600" dirty="0">
              <a:solidFill>
                <a:srgbClr val="C00000"/>
              </a:solidFill>
            </a:endParaRPr>
          </a:p>
        </p:txBody>
      </p:sp>
      <p:sp>
        <p:nvSpPr>
          <p:cNvPr id="3" name="Content Placeholder 2"/>
          <p:cNvSpPr>
            <a:spLocks noGrp="1"/>
          </p:cNvSpPr>
          <p:nvPr>
            <p:ph idx="1"/>
          </p:nvPr>
        </p:nvSpPr>
        <p:spPr>
          <a:xfrm>
            <a:off x="457200" y="3581400"/>
            <a:ext cx="8229600" cy="2544763"/>
          </a:xfrm>
        </p:spPr>
        <p:txBody>
          <a:bodyPr>
            <a:normAutofit/>
          </a:bodyPr>
          <a:lstStyle/>
          <a:p>
            <a:pPr marL="0" indent="0" algn="ctr">
              <a:buNone/>
            </a:pPr>
            <a:r>
              <a:rPr lang="en-US" sz="4000" b="1" dirty="0">
                <a:solidFill>
                  <a:srgbClr val="0070C0"/>
                </a:solidFill>
              </a:rPr>
              <a:t>Oh yeah, you ARE the Judge !</a:t>
            </a:r>
          </a:p>
        </p:txBody>
      </p:sp>
    </p:spTree>
    <p:extLst>
      <p:ext uri="{BB962C8B-B14F-4D97-AF65-F5344CB8AC3E}">
        <p14:creationId xmlns:p14="http://schemas.microsoft.com/office/powerpoint/2010/main" val="25035417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2286000"/>
          </a:xfrm>
        </p:spPr>
        <p:txBody>
          <a:bodyPr>
            <a:noAutofit/>
          </a:bodyPr>
          <a:lstStyle/>
          <a:p>
            <a:r>
              <a:rPr lang="en-US" sz="7200" b="1" dirty="0">
                <a:solidFill>
                  <a:srgbClr val="FFFF00"/>
                </a:solidFill>
                <a:effectLst>
                  <a:outerShdw blurRad="38100" dist="38100" dir="2700000" algn="tl">
                    <a:srgbClr val="000000">
                      <a:alpha val="43137"/>
                    </a:srgbClr>
                  </a:outerShdw>
                </a:effectLst>
              </a:rPr>
              <a:t>OVERULED</a:t>
            </a:r>
            <a:endParaRPr lang="en-US" sz="7200"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8132658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i="1" dirty="0">
                <a:solidFill>
                  <a:srgbClr val="C00000"/>
                </a:solidFill>
              </a:rPr>
              <a:t>“Excited Utterance”!</a:t>
            </a:r>
            <a:endParaRPr lang="en-US" dirty="0"/>
          </a:p>
        </p:txBody>
      </p:sp>
      <p:sp>
        <p:nvSpPr>
          <p:cNvPr id="4" name="Content Placeholder 3"/>
          <p:cNvSpPr>
            <a:spLocks noGrp="1"/>
          </p:cNvSpPr>
          <p:nvPr>
            <p:ph idx="1"/>
          </p:nvPr>
        </p:nvSpPr>
        <p:spPr/>
        <p:txBody>
          <a:bodyPr/>
          <a:lstStyle/>
          <a:p>
            <a:r>
              <a:rPr lang="en-US" dirty="0"/>
              <a:t>We recognize Gilstrap must have had an intense emotional reaction when she first heard her daughter had been raped. However, the State has not shown the nature of her reaction was such that it generated the spontaneity that gives an excited utterance its inherent reliability. </a:t>
            </a:r>
            <a:r>
              <a:rPr lang="en-US" i="1" dirty="0"/>
              <a:t>See Ladner,</a:t>
            </a:r>
            <a:r>
              <a:rPr lang="en-US" dirty="0"/>
              <a:t> 373 S.C. at 119–20, 644 S.E.2d at 693.</a:t>
            </a:r>
          </a:p>
        </p:txBody>
      </p:sp>
    </p:spTree>
    <p:extLst>
      <p:ext uri="{BB962C8B-B14F-4D97-AF65-F5344CB8AC3E}">
        <p14:creationId xmlns:p14="http://schemas.microsoft.com/office/powerpoint/2010/main" val="321914833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i="1" dirty="0">
                <a:solidFill>
                  <a:srgbClr val="C00000"/>
                </a:solidFill>
              </a:rPr>
              <a:t>“Excited Utterance”!</a:t>
            </a:r>
            <a:endParaRPr lang="en-US" dirty="0"/>
          </a:p>
        </p:txBody>
      </p:sp>
      <p:sp>
        <p:nvSpPr>
          <p:cNvPr id="4" name="Content Placeholder 3"/>
          <p:cNvSpPr>
            <a:spLocks noGrp="1"/>
          </p:cNvSpPr>
          <p:nvPr>
            <p:ph idx="1"/>
          </p:nvPr>
        </p:nvSpPr>
        <p:spPr/>
        <p:txBody>
          <a:bodyPr/>
          <a:lstStyle/>
          <a:p>
            <a:r>
              <a:rPr lang="en-US" dirty="0"/>
              <a:t>Moreover, the State did not show Gilstrap was still under the required stress of excitement when she actually made her statement. </a:t>
            </a:r>
          </a:p>
        </p:txBody>
      </p:sp>
    </p:spTree>
    <p:extLst>
      <p:ext uri="{BB962C8B-B14F-4D97-AF65-F5344CB8AC3E}">
        <p14:creationId xmlns:p14="http://schemas.microsoft.com/office/powerpoint/2010/main" val="313820715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487362"/>
          </a:xfrm>
        </p:spPr>
        <p:txBody>
          <a:bodyPr>
            <a:normAutofit fontScale="90000"/>
          </a:bodyPr>
          <a:lstStyle/>
          <a:p>
            <a:endParaRPr lang="en-US" dirty="0"/>
          </a:p>
        </p:txBody>
      </p:sp>
      <p:sp>
        <p:nvSpPr>
          <p:cNvPr id="4" name="Content Placeholder 3"/>
          <p:cNvSpPr>
            <a:spLocks noGrp="1"/>
          </p:cNvSpPr>
          <p:nvPr>
            <p:ph idx="1"/>
          </p:nvPr>
        </p:nvSpPr>
        <p:spPr>
          <a:xfrm>
            <a:off x="457200" y="1066800"/>
            <a:ext cx="8229600" cy="5059363"/>
          </a:xfrm>
        </p:spPr>
        <p:txBody>
          <a:bodyPr>
            <a:normAutofit fontScale="92500" lnSpcReduction="10000"/>
          </a:bodyPr>
          <a:lstStyle/>
          <a:p>
            <a:r>
              <a:rPr lang="en-US" dirty="0"/>
              <a:t>First, Gilstrap </a:t>
            </a:r>
            <a:r>
              <a:rPr lang="en-US" i="1" dirty="0">
                <a:solidFill>
                  <a:schemeClr val="accent1"/>
                </a:solidFill>
              </a:rPr>
              <a:t>did not immediately call 911 </a:t>
            </a:r>
            <a:r>
              <a:rPr lang="en-US" dirty="0"/>
              <a:t>when her daughter called and told her what happened. Instead, she waited for her daughter to arrive at her house, giving her time to reflect on what her daughter told her. </a:t>
            </a:r>
          </a:p>
          <a:p>
            <a:r>
              <a:rPr lang="en-US" dirty="0"/>
              <a:t>Second, Gilstrap </a:t>
            </a:r>
            <a:r>
              <a:rPr lang="en-US" i="1" dirty="0">
                <a:solidFill>
                  <a:schemeClr val="accent1"/>
                </a:solidFill>
              </a:rPr>
              <a:t>helped</a:t>
            </a:r>
            <a:r>
              <a:rPr lang="en-US" dirty="0"/>
              <a:t> her daughter </a:t>
            </a:r>
            <a:r>
              <a:rPr lang="en-US" i="1" dirty="0">
                <a:solidFill>
                  <a:schemeClr val="accent1"/>
                </a:solidFill>
              </a:rPr>
              <a:t>put the children to bed before calling 911</a:t>
            </a:r>
            <a:r>
              <a:rPr lang="en-US" dirty="0"/>
              <a:t>.</a:t>
            </a:r>
          </a:p>
          <a:p>
            <a:r>
              <a:rPr lang="en-US" dirty="0"/>
              <a:t>Third, </a:t>
            </a:r>
            <a:r>
              <a:rPr lang="en-US" i="1" dirty="0">
                <a:solidFill>
                  <a:schemeClr val="accent1"/>
                </a:solidFill>
              </a:rPr>
              <a:t>Gilstrap testified she drove the car </a:t>
            </a:r>
            <a:r>
              <a:rPr lang="en-US" dirty="0"/>
              <a:t>because her daughter “was not able.” </a:t>
            </a:r>
            <a:r>
              <a:rPr lang="en-US" i="1" dirty="0">
                <a:solidFill>
                  <a:schemeClr val="accent1"/>
                </a:solidFill>
              </a:rPr>
              <a:t>Gilstrap was calm enough to drive</a:t>
            </a:r>
            <a:r>
              <a:rPr lang="en-US" dirty="0"/>
              <a:t>, and her voice sounds calm on the audio recording of the 911 call.</a:t>
            </a:r>
          </a:p>
          <a:p>
            <a:endParaRPr lang="en-US" dirty="0"/>
          </a:p>
          <a:p>
            <a:pPr marL="0" indent="0">
              <a:buNone/>
            </a:pPr>
            <a:endParaRPr lang="en-US" dirty="0"/>
          </a:p>
        </p:txBody>
      </p:sp>
    </p:spTree>
    <p:extLst>
      <p:ext uri="{BB962C8B-B14F-4D97-AF65-F5344CB8AC3E}">
        <p14:creationId xmlns:p14="http://schemas.microsoft.com/office/powerpoint/2010/main" val="313820715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dirty="0"/>
          </a:p>
        </p:txBody>
      </p:sp>
      <p:sp>
        <p:nvSpPr>
          <p:cNvPr id="4" name="Content Placeholder 3"/>
          <p:cNvSpPr>
            <a:spLocks noGrp="1"/>
          </p:cNvSpPr>
          <p:nvPr>
            <p:ph idx="1"/>
          </p:nvPr>
        </p:nvSpPr>
        <p:spPr/>
        <p:txBody>
          <a:bodyPr/>
          <a:lstStyle/>
          <a:p>
            <a:r>
              <a:rPr lang="en-US" dirty="0"/>
              <a:t>Finally, the statement itself indicates Gilstrap was </a:t>
            </a:r>
            <a:r>
              <a:rPr lang="en-US" i="1" dirty="0">
                <a:solidFill>
                  <a:schemeClr val="accent1"/>
                </a:solidFill>
              </a:rPr>
              <a:t>not speaking spontaneously</a:t>
            </a:r>
            <a:r>
              <a:rPr lang="en-US" dirty="0"/>
              <a:t>, and her process of reflective thought had not been suspended.</a:t>
            </a:r>
          </a:p>
          <a:p>
            <a:r>
              <a:rPr lang="en-US" dirty="0"/>
              <a:t>Her request that the 911 operator send an officer to the hospital demonstrated the </a:t>
            </a:r>
            <a:r>
              <a:rPr lang="en-US" i="1" dirty="0">
                <a:solidFill>
                  <a:schemeClr val="accent1"/>
                </a:solidFill>
              </a:rPr>
              <a:t>purpose of her call </a:t>
            </a:r>
            <a:r>
              <a:rPr lang="en-US" dirty="0"/>
              <a:t>was in large part </a:t>
            </a:r>
            <a:r>
              <a:rPr lang="en-US" i="1" dirty="0">
                <a:solidFill>
                  <a:schemeClr val="accent1"/>
                </a:solidFill>
              </a:rPr>
              <a:t>to initiate criminal prosecution</a:t>
            </a:r>
            <a:r>
              <a:rPr lang="en-US" dirty="0"/>
              <a:t> against Hendricks.</a:t>
            </a:r>
          </a:p>
        </p:txBody>
      </p:sp>
    </p:spTree>
    <p:extLst>
      <p:ext uri="{BB962C8B-B14F-4D97-AF65-F5344CB8AC3E}">
        <p14:creationId xmlns:p14="http://schemas.microsoft.com/office/powerpoint/2010/main" val="179707332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dirty="0"/>
          </a:p>
        </p:txBody>
      </p:sp>
      <p:sp>
        <p:nvSpPr>
          <p:cNvPr id="4" name="Content Placeholder 3"/>
          <p:cNvSpPr>
            <a:spLocks noGrp="1"/>
          </p:cNvSpPr>
          <p:nvPr>
            <p:ph idx="1"/>
          </p:nvPr>
        </p:nvSpPr>
        <p:spPr/>
        <p:txBody>
          <a:bodyPr/>
          <a:lstStyle/>
          <a:p>
            <a:r>
              <a:rPr lang="en-US" dirty="0"/>
              <a:t>Thus, we find the record does not support the admission of the statement as an excited utterance, and the trial court did not act within its discretion when it admitted Gilstrap's statement to the 911 operator.</a:t>
            </a:r>
          </a:p>
          <a:p>
            <a:endParaRPr lang="en-US" dirty="0"/>
          </a:p>
        </p:txBody>
      </p:sp>
    </p:spTree>
    <p:extLst>
      <p:ext uri="{BB962C8B-B14F-4D97-AF65-F5344CB8AC3E}">
        <p14:creationId xmlns:p14="http://schemas.microsoft.com/office/powerpoint/2010/main" val="254112976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Autofit/>
          </a:bodyPr>
          <a:lstStyle/>
          <a:p>
            <a:r>
              <a:rPr lang="en-US" sz="7200" b="1" dirty="0">
                <a:solidFill>
                  <a:srgbClr val="FFFF00"/>
                </a:solidFill>
                <a:effectLst>
                  <a:outerShdw blurRad="38100" dist="38100" dir="2700000" algn="tl">
                    <a:srgbClr val="000000">
                      <a:alpha val="43137"/>
                    </a:srgbClr>
                  </a:outerShdw>
                </a:effectLst>
              </a:rPr>
              <a:t>However . . . </a:t>
            </a:r>
          </a:p>
        </p:txBody>
      </p:sp>
      <p:sp>
        <p:nvSpPr>
          <p:cNvPr id="3" name="Content Placeholder 2"/>
          <p:cNvSpPr>
            <a:spLocks noGrp="1"/>
          </p:cNvSpPr>
          <p:nvPr>
            <p:ph idx="1"/>
          </p:nvPr>
        </p:nvSpPr>
        <p:spPr>
          <a:xfrm>
            <a:off x="457200" y="2362200"/>
            <a:ext cx="8229600" cy="3763963"/>
          </a:xfrm>
        </p:spPr>
        <p:txBody>
          <a:bodyPr>
            <a:normAutofit/>
          </a:bodyPr>
          <a:lstStyle/>
          <a:p>
            <a:r>
              <a:rPr lang="en-US" dirty="0"/>
              <a:t>However, we believe the trial court acted within its discretion to admit this statement as an excited utterance. </a:t>
            </a:r>
            <a:r>
              <a:rPr lang="en-US" i="1" dirty="0"/>
              <a:t>See State v. Washington,</a:t>
            </a:r>
            <a:r>
              <a:rPr lang="en-US" dirty="0"/>
              <a:t> 379 S.C. 120, 123–24, 665 S.E.2d 602, 604 (2008)</a:t>
            </a:r>
          </a:p>
        </p:txBody>
      </p:sp>
    </p:spTree>
    <p:extLst>
      <p:ext uri="{BB962C8B-B14F-4D97-AF65-F5344CB8AC3E}">
        <p14:creationId xmlns:p14="http://schemas.microsoft.com/office/powerpoint/2010/main" val="555713146"/>
      </p:ext>
    </p:extLst>
  </p:cSld>
  <p:clrMapOvr>
    <a:masterClrMapping/>
  </p:clrMapOvr>
  <p:transition spd="slow">
    <p:wheel spokes="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Despite the error in the admission of Gilstrap's statement, we find Hendricks suffered no prejudice.</a:t>
            </a:r>
          </a:p>
          <a:p>
            <a:r>
              <a:rPr lang="en-US" dirty="0"/>
              <a:t>The substance of Gilstrap's out-of-court statement </a:t>
            </a:r>
            <a:r>
              <a:rPr lang="en-US" i="1" dirty="0">
                <a:solidFill>
                  <a:schemeClr val="accent1"/>
                </a:solidFill>
              </a:rPr>
              <a:t>was already in evidence </a:t>
            </a:r>
            <a:r>
              <a:rPr lang="en-US" dirty="0"/>
              <a:t>through her and the victim's trial testimony, before the trial court admitted the 911 recording.</a:t>
            </a:r>
          </a:p>
        </p:txBody>
      </p:sp>
    </p:spTree>
    <p:extLst>
      <p:ext uri="{BB962C8B-B14F-4D97-AF65-F5344CB8AC3E}">
        <p14:creationId xmlns:p14="http://schemas.microsoft.com/office/powerpoint/2010/main" val="1995668470"/>
      </p:ext>
    </p:extLst>
  </p:cSld>
  <p:clrMapOvr>
    <a:masterClrMapping/>
  </p:clrMapOvr>
  <p:transition spd="slow">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52600"/>
            <a:ext cx="8229600" cy="1371600"/>
          </a:xfrm>
        </p:spPr>
        <p:txBody>
          <a:bodyPr>
            <a:normAutofit fontScale="90000"/>
          </a:bodyPr>
          <a:lstStyle/>
          <a:p>
            <a:r>
              <a:rPr lang="en-US" dirty="0">
                <a:hlinkClick r:id="rId3"/>
              </a:rPr>
              <a:t>https://youtu.be/7DpMwDgxC-I</a:t>
            </a:r>
            <a:br>
              <a:rPr lang="en-US" dirty="0"/>
            </a:br>
            <a:endParaRPr lang="en-US" dirty="0"/>
          </a:p>
        </p:txBody>
      </p:sp>
      <p:sp>
        <p:nvSpPr>
          <p:cNvPr id="3" name="Content Placeholder 2"/>
          <p:cNvSpPr>
            <a:spLocks noGrp="1"/>
          </p:cNvSpPr>
          <p:nvPr>
            <p:ph idx="1"/>
          </p:nvPr>
        </p:nvSpPr>
        <p:spPr>
          <a:xfrm>
            <a:off x="457200" y="3429000"/>
            <a:ext cx="8229600" cy="2697163"/>
          </a:xfrm>
        </p:spPr>
        <p:txBody>
          <a:bodyPr/>
          <a:lstStyle/>
          <a:p>
            <a:endParaRPr lang="en-US" dirty="0"/>
          </a:p>
        </p:txBody>
      </p:sp>
    </p:spTree>
    <p:extLst>
      <p:ext uri="{BB962C8B-B14F-4D97-AF65-F5344CB8AC3E}">
        <p14:creationId xmlns:p14="http://schemas.microsoft.com/office/powerpoint/2010/main" val="8641814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11362"/>
          </a:xfrm>
        </p:spPr>
        <p:txBody>
          <a:bodyPr/>
          <a:lstStyle/>
          <a:p>
            <a:r>
              <a:rPr lang="en-US" b="1" dirty="0">
                <a:solidFill>
                  <a:srgbClr val="7030A0"/>
                </a:solidFill>
              </a:rPr>
              <a:t>DOMESTIC VIOLENCE</a:t>
            </a:r>
          </a:p>
        </p:txBody>
      </p:sp>
      <p:sp>
        <p:nvSpPr>
          <p:cNvPr id="3" name="Content Placeholder 2"/>
          <p:cNvSpPr>
            <a:spLocks noGrp="1"/>
          </p:cNvSpPr>
          <p:nvPr>
            <p:ph idx="1"/>
          </p:nvPr>
        </p:nvSpPr>
        <p:spPr>
          <a:xfrm>
            <a:off x="457200" y="3048000"/>
            <a:ext cx="8229600" cy="3078163"/>
          </a:xfrm>
        </p:spPr>
        <p:txBody>
          <a:bodyPr/>
          <a:lstStyle/>
          <a:p>
            <a:endParaRPr lang="en-US" dirty="0"/>
          </a:p>
        </p:txBody>
      </p:sp>
    </p:spTree>
    <p:extLst>
      <p:ext uri="{BB962C8B-B14F-4D97-AF65-F5344CB8AC3E}">
        <p14:creationId xmlns:p14="http://schemas.microsoft.com/office/powerpoint/2010/main" val="1642273801"/>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911 call on way to hospital</a:t>
            </a:r>
          </a:p>
        </p:txBody>
      </p:sp>
      <p:sp>
        <p:nvSpPr>
          <p:cNvPr id="3" name="Content Placeholder 2"/>
          <p:cNvSpPr>
            <a:spLocks noGrp="1"/>
          </p:cNvSpPr>
          <p:nvPr>
            <p:ph idx="1"/>
          </p:nvPr>
        </p:nvSpPr>
        <p:spPr/>
        <p:txBody>
          <a:bodyPr>
            <a:normAutofit fontScale="92500" lnSpcReduction="10000"/>
          </a:bodyPr>
          <a:lstStyle/>
          <a:p>
            <a:r>
              <a:rPr lang="en-US" dirty="0">
                <a:solidFill>
                  <a:srgbClr val="0070C0"/>
                </a:solidFill>
              </a:rPr>
              <a:t>  </a:t>
            </a:r>
            <a:r>
              <a:rPr lang="en-US" dirty="0"/>
              <a:t>      </a:t>
            </a:r>
            <a:r>
              <a:rPr lang="en-US" sz="3400" dirty="0">
                <a:solidFill>
                  <a:srgbClr val="0070C0"/>
                </a:solidFill>
              </a:rPr>
              <a:t>Operator: Pickens County Sheriff's Office.</a:t>
            </a:r>
          </a:p>
          <a:p>
            <a:r>
              <a:rPr lang="en-US" sz="3400" dirty="0">
                <a:solidFill>
                  <a:srgbClr val="0070C0"/>
                </a:solidFill>
              </a:rPr>
              <a:t>        Mother : My daughter's boyfriend just broke into her house, and beat her up and raped her. And we're on the way to the hospital. And I was wondering if you could send an officer up there.</a:t>
            </a:r>
          </a:p>
          <a:p>
            <a:r>
              <a:rPr lang="en-US" sz="3400" dirty="0">
                <a:solidFill>
                  <a:srgbClr val="0070C0"/>
                </a:solidFill>
              </a:rPr>
              <a:t>        Operator: She's already at the hospital?</a:t>
            </a:r>
          </a:p>
          <a:p>
            <a:r>
              <a:rPr lang="en-US" sz="3400" dirty="0">
                <a:solidFill>
                  <a:srgbClr val="0070C0"/>
                </a:solidFill>
              </a:rPr>
              <a:t>        Mother: No, I'm fixing to take her. She's got bruises all over and he sodomized her.</a:t>
            </a:r>
          </a:p>
          <a:p>
            <a:endParaRPr lang="en-US" dirty="0"/>
          </a:p>
        </p:txBody>
      </p:sp>
    </p:spTree>
    <p:extLst>
      <p:ext uri="{BB962C8B-B14F-4D97-AF65-F5344CB8AC3E}">
        <p14:creationId xmlns:p14="http://schemas.microsoft.com/office/powerpoint/2010/main" val="111561688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effectLst>
                  <a:outerShdw blurRad="38100" dist="38100" dir="2700000" algn="tl">
                    <a:srgbClr val="000000">
                      <a:alpha val="43137"/>
                    </a:srgbClr>
                  </a:outerShdw>
                </a:effectLst>
              </a:rPr>
              <a:t>Victim statement to mother</a:t>
            </a:r>
          </a:p>
        </p:txBody>
      </p:sp>
      <p:sp>
        <p:nvSpPr>
          <p:cNvPr id="3" name="Content Placeholder 2"/>
          <p:cNvSpPr>
            <a:spLocks noGrp="1"/>
          </p:cNvSpPr>
          <p:nvPr>
            <p:ph idx="1"/>
          </p:nvPr>
        </p:nvSpPr>
        <p:spPr/>
        <p:txBody>
          <a:bodyPr>
            <a:normAutofit fontScale="92500" lnSpcReduction="10000"/>
          </a:bodyPr>
          <a:lstStyle/>
          <a:p>
            <a:r>
              <a:rPr lang="en-US" dirty="0"/>
              <a:t>The mother/witness wants to testify: </a:t>
            </a:r>
          </a:p>
          <a:p>
            <a:pPr marL="0" indent="0">
              <a:buNone/>
            </a:pPr>
            <a:r>
              <a:rPr lang="en-US" dirty="0">
                <a:solidFill>
                  <a:srgbClr val="0070C0"/>
                </a:solidFill>
              </a:rPr>
              <a:t>“I received a phone call from my daughter, who was crying and upset.  She told me her boyfriend had beat her up and raped and sodomized her. When she got to my house, she was shaking and crying. She had injuries on her face and arms, and looked like she had been in a fight. We put the children to bed because they were my daughter's main concern. I then drove my daughter to the hospital because she couldn’t drive.”</a:t>
            </a:r>
          </a:p>
          <a:p>
            <a:endParaRPr lang="en-US" dirty="0"/>
          </a:p>
        </p:txBody>
      </p:sp>
    </p:spTree>
    <p:extLst>
      <p:ext uri="{BB962C8B-B14F-4D97-AF65-F5344CB8AC3E}">
        <p14:creationId xmlns:p14="http://schemas.microsoft.com/office/powerpoint/2010/main" val="17700370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8229600" cy="3276600"/>
          </a:xfrm>
        </p:spPr>
        <p:txBody>
          <a:bodyPr>
            <a:normAutofit fontScale="90000"/>
          </a:bodyPr>
          <a:lstStyle/>
          <a:p>
            <a:r>
              <a:rPr lang="en-US" sz="4800" b="1" dirty="0">
                <a:solidFill>
                  <a:srgbClr val="C00000"/>
                </a:solidFill>
              </a:rPr>
              <a:t>I OBJECT!!!</a:t>
            </a:r>
            <a:br>
              <a:rPr lang="en-US" sz="4800" b="1" dirty="0">
                <a:solidFill>
                  <a:srgbClr val="C00000"/>
                </a:solidFill>
              </a:rPr>
            </a:br>
            <a:br>
              <a:rPr lang="en-US" sz="4800" b="1" dirty="0">
                <a:solidFill>
                  <a:srgbClr val="C00000"/>
                </a:solidFill>
              </a:rPr>
            </a:br>
            <a:r>
              <a:rPr lang="en-US" sz="4800" b="1" dirty="0">
                <a:solidFill>
                  <a:srgbClr val="C00000"/>
                </a:solidFill>
              </a:rPr>
              <a:t>“Hearsay!”</a:t>
            </a:r>
            <a:br>
              <a:rPr lang="en-US" b="1" dirty="0">
                <a:solidFill>
                  <a:srgbClr val="C00000"/>
                </a:solidFill>
              </a:rPr>
            </a:br>
            <a:br>
              <a:rPr lang="en-US" b="1" dirty="0">
                <a:solidFill>
                  <a:srgbClr val="C00000"/>
                </a:solidFill>
              </a:rPr>
            </a:br>
            <a:endParaRPr lang="en-US" dirty="0"/>
          </a:p>
        </p:txBody>
      </p:sp>
      <p:sp>
        <p:nvSpPr>
          <p:cNvPr id="3" name="Content Placeholder 2"/>
          <p:cNvSpPr>
            <a:spLocks noGrp="1"/>
          </p:cNvSpPr>
          <p:nvPr>
            <p:ph idx="1"/>
          </p:nvPr>
        </p:nvSpPr>
        <p:spPr>
          <a:xfrm>
            <a:off x="457200" y="3810000"/>
            <a:ext cx="8229600" cy="2316163"/>
          </a:xfrm>
        </p:spPr>
        <p:txBody>
          <a:bodyPr/>
          <a:lstStyle/>
          <a:p>
            <a:endParaRPr lang="en-US" dirty="0"/>
          </a:p>
        </p:txBody>
      </p:sp>
    </p:spTree>
    <p:extLst>
      <p:ext uri="{BB962C8B-B14F-4D97-AF65-F5344CB8AC3E}">
        <p14:creationId xmlns:p14="http://schemas.microsoft.com/office/powerpoint/2010/main" val="34013640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5364162"/>
          </a:xfrm>
        </p:spPr>
        <p:txBody>
          <a:bodyPr>
            <a:noAutofit/>
          </a:bodyPr>
          <a:lstStyle/>
          <a:p>
            <a:r>
              <a:rPr lang="en-US" sz="7200" b="1" i="1" dirty="0">
                <a:solidFill>
                  <a:schemeClr val="accent4"/>
                </a:solidFill>
                <a:effectLst>
                  <a:outerShdw blurRad="38100" dist="38100" dir="2700000" algn="tl">
                    <a:srgbClr val="000000">
                      <a:alpha val="43137"/>
                    </a:srgbClr>
                  </a:outerShdw>
                </a:effectLst>
              </a:rPr>
              <a:t>SUSTAINED or OVERRULED?</a:t>
            </a:r>
          </a:p>
        </p:txBody>
      </p:sp>
    </p:spTree>
    <p:extLst>
      <p:ext uri="{BB962C8B-B14F-4D97-AF65-F5344CB8AC3E}">
        <p14:creationId xmlns:p14="http://schemas.microsoft.com/office/powerpoint/2010/main" val="953454823"/>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858962"/>
          </a:xfrm>
        </p:spPr>
        <p:txBody>
          <a:bodyPr>
            <a:noAutofit/>
          </a:bodyPr>
          <a:lstStyle/>
          <a:p>
            <a:r>
              <a:rPr lang="en-US" sz="7200" b="1" dirty="0">
                <a:solidFill>
                  <a:srgbClr val="FFFF00"/>
                </a:solidFill>
                <a:effectLst>
                  <a:outerShdw blurRad="38100" dist="38100" dir="2700000" algn="tl">
                    <a:srgbClr val="000000">
                      <a:alpha val="43137"/>
                    </a:srgbClr>
                  </a:outerShdw>
                </a:effectLst>
              </a:rPr>
              <a:t>SUSTAINED</a:t>
            </a:r>
          </a:p>
        </p:txBody>
      </p:sp>
      <p:sp>
        <p:nvSpPr>
          <p:cNvPr id="3" name="Content Placeholder 2"/>
          <p:cNvSpPr>
            <a:spLocks noGrp="1"/>
          </p:cNvSpPr>
          <p:nvPr>
            <p:ph idx="1"/>
          </p:nvPr>
        </p:nvSpPr>
        <p:spPr>
          <a:xfrm>
            <a:off x="609600" y="2819400"/>
            <a:ext cx="8229600" cy="3382963"/>
          </a:xfrm>
        </p:spPr>
        <p:txBody>
          <a:bodyPr>
            <a:normAutofit/>
          </a:bodyPr>
          <a:lstStyle/>
          <a:p>
            <a:r>
              <a:rPr lang="en-US" sz="2800" dirty="0"/>
              <a:t>State v Hendricks 759 S.E.2d 434(2014)</a:t>
            </a:r>
          </a:p>
          <a:p>
            <a:endParaRPr lang="en-US" dirty="0"/>
          </a:p>
        </p:txBody>
      </p:sp>
    </p:spTree>
    <p:extLst>
      <p:ext uri="{BB962C8B-B14F-4D97-AF65-F5344CB8AC3E}">
        <p14:creationId xmlns:p14="http://schemas.microsoft.com/office/powerpoint/2010/main" val="258047138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572</TotalTime>
  <Words>994</Words>
  <Application>Microsoft Office PowerPoint</Application>
  <PresentationFormat>On-screen Show (4:3)</PresentationFormat>
  <Paragraphs>80</Paragraphs>
  <Slides>27</Slides>
  <Notes>27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Palatino Linotype</vt:lpstr>
      <vt:lpstr>Office Theme</vt:lpstr>
      <vt:lpstr>I OBJECT! DOMESTIC VIOLENCE</vt:lpstr>
      <vt:lpstr>YOU BE THE JUDGE !</vt:lpstr>
      <vt:lpstr>https://youtu.be/7DpMwDgxC-I </vt:lpstr>
      <vt:lpstr>DOMESTIC VIOLENCE</vt:lpstr>
      <vt:lpstr>911 call on way to hospital</vt:lpstr>
      <vt:lpstr>Victim statement to mother</vt:lpstr>
      <vt:lpstr>I OBJECT!!!  “Hearsay!”  </vt:lpstr>
      <vt:lpstr>SUSTAINED or OVERRULED?</vt:lpstr>
      <vt:lpstr>SUSTAINED</vt:lpstr>
      <vt:lpstr>Hearsay</vt:lpstr>
      <vt:lpstr>PowerPoint Presentation</vt:lpstr>
      <vt:lpstr>Your Honor, it’s   “Present Sense Impression”</vt:lpstr>
      <vt:lpstr>SUSTAINED or OVERRULED?</vt:lpstr>
      <vt:lpstr>OVERULED</vt:lpstr>
      <vt:lpstr>present sense impression . . . We disagree.  </vt:lpstr>
      <vt:lpstr>Present Sense Impression!</vt:lpstr>
      <vt:lpstr>PowerPoint Presentation</vt:lpstr>
      <vt:lpstr>Your Honor, it’s  “Excited Utterance”!</vt:lpstr>
      <vt:lpstr>SUSTAINED or OVERRULED?</vt:lpstr>
      <vt:lpstr>OVERULED</vt:lpstr>
      <vt:lpstr>“Excited Utterance”!</vt:lpstr>
      <vt:lpstr>“Excited Utterance”!</vt:lpstr>
      <vt:lpstr>PowerPoint Presentation</vt:lpstr>
      <vt:lpstr>PowerPoint Presentation</vt:lpstr>
      <vt:lpstr>PowerPoint Presentation</vt:lpstr>
      <vt:lpstr>However . . .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OBJECT!!!</dc:title>
  <dc:creator>Jim Huff</dc:creator>
  <cp:lastModifiedBy>Jim Huff</cp:lastModifiedBy>
  <cp:revision>27</cp:revision>
  <dcterms:created xsi:type="dcterms:W3CDTF">2017-07-14T13:39:38Z</dcterms:created>
  <dcterms:modified xsi:type="dcterms:W3CDTF">2024-11-05T17:40:23Z</dcterms:modified>
</cp:coreProperties>
</file>