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8" r:id="rId3"/>
    <p:sldId id="259" r:id="rId4"/>
    <p:sldId id="260" r:id="rId5"/>
    <p:sldId id="261" r:id="rId6"/>
    <p:sldId id="272" r:id="rId7"/>
    <p:sldId id="262" r:id="rId8"/>
    <p:sldId id="275" r:id="rId9"/>
    <p:sldId id="276" r:id="rId10"/>
    <p:sldId id="273" r:id="rId11"/>
    <p:sldId id="277" r:id="rId12"/>
    <p:sldId id="279" r:id="rId13"/>
    <p:sldId id="265" r:id="rId14"/>
    <p:sldId id="264" r:id="rId15"/>
    <p:sldId id="278" r:id="rId16"/>
    <p:sldId id="280" r:id="rId17"/>
    <p:sldId id="271" r:id="rId18"/>
  </p:sldIdLst>
  <p:sldSz cx="12192000" cy="6858000"/>
  <p:notesSz cx="6858000" cy="9144000"/>
  <p:embeddedFontLst>
    <p:embeddedFont>
      <p:font typeface="Gill Sans" panose="020B0604020202020204" charset="0"/>
      <p:regular r:id="rId20"/>
      <p:bold r:id="rId21"/>
    </p:embeddedFont>
    <p:embeddedFont>
      <p:font typeface="Montserrat" panose="000005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o2U7IJ3wC6Zbl/Qp57/M91Zpu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5" autoAdjust="0"/>
    <p:restoredTop sz="81961" autoAdjust="0"/>
  </p:normalViewPr>
  <p:slideViewPr>
    <p:cSldViewPr snapToGrid="0">
      <p:cViewPr varScale="1">
        <p:scale>
          <a:sx n="62" d="100"/>
          <a:sy n="62" d="100"/>
        </p:scale>
        <p:origin x="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12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99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Just because you see a latitude / longitude it does not mean that the location is from GPS services. Wi-Fi emitters, multiple satellites. Also, all GPS coordinates are not equal. Check for a “radius” which is measured in meters. </a:t>
            </a:r>
            <a:endParaRPr dirty="0"/>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41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see the time the phone was locked, unlocked, snapchat usage, apple maps, backlit on and off. This tells us when he last used his phone and gives us a better time of death in this case. </a:t>
            </a:r>
            <a:endParaRPr dirty="0"/>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see that the transactions are text messages that show him looking for drugs from others. The def. saying he will find drugs for him. FB Message shows he was an avid user. GPS shows where he navigated to. </a:t>
            </a:r>
            <a:endParaRPr dirty="0"/>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59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3583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Raise your hand if you have a case that involves a cell phone… Just about everyone, right? A cell phone extraction or cell phone records are involved in just about every case now. </a:t>
            </a:r>
            <a:endParaRPr dirty="0"/>
          </a:p>
        </p:txBody>
      </p:sp>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determines your extraction type.</a:t>
            </a:r>
            <a:endParaRPr dirty="0"/>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904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UFED reader is the final two steps you are missing the other portion of the data. The .</a:t>
            </a:r>
            <a:r>
              <a:rPr lang="en-US" dirty="0" err="1"/>
              <a:t>ufd</a:t>
            </a:r>
            <a:r>
              <a:rPr lang="en-US" dirty="0"/>
              <a:t> file is the original data files. That is examined by analyst. The report is generated by the analyst. They often differ by several GB in size showing that you are missing data. Usually 20% difference in data. </a:t>
            </a:r>
            <a:endParaRPr dirty="0"/>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95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would likely have a locked phone for the following reasons: deceased user, suicide, victim, forgotten.</a:t>
            </a:r>
            <a:endParaRPr dirty="0"/>
          </a:p>
        </p:txBody>
      </p:sp>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396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Slide" userDrawn="1">
  <p:cSld name="Header Slide">
    <p:spTree>
      <p:nvGrpSpPr>
        <p:cNvPr id="1" name="Shape 12"/>
        <p:cNvGrpSpPr/>
        <p:nvPr/>
      </p:nvGrpSpPr>
      <p:grpSpPr>
        <a:xfrm>
          <a:off x="0" y="0"/>
          <a:ext cx="0" cy="0"/>
          <a:chOff x="0" y="0"/>
          <a:chExt cx="0" cy="0"/>
        </a:xfrm>
      </p:grpSpPr>
      <p:pic>
        <p:nvPicPr>
          <p:cNvPr id="5" name="Picture 4">
            <a:extLst>
              <a:ext uri="{FF2B5EF4-FFF2-40B4-BE49-F238E27FC236}">
                <a16:creationId xmlns:a16="http://schemas.microsoft.com/office/drawing/2014/main" id="{CE95C926-E772-D634-8E6F-ED529BF47EF4}"/>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2" name="Google Shape;85;p30">
            <a:extLst>
              <a:ext uri="{FF2B5EF4-FFF2-40B4-BE49-F238E27FC236}">
                <a16:creationId xmlns:a16="http://schemas.microsoft.com/office/drawing/2014/main" id="{6FB4BEFE-AE3D-D4C8-6F70-1C76789074DE}"/>
              </a:ext>
            </a:extLst>
          </p:cNvPr>
          <p:cNvSpPr txBox="1">
            <a:spLocks noGrp="1"/>
          </p:cNvSpPr>
          <p:nvPr>
            <p:ph type="body" idx="1" hasCustomPrompt="1"/>
          </p:nvPr>
        </p:nvSpPr>
        <p:spPr>
          <a:xfrm>
            <a:off x="838070" y="1065883"/>
            <a:ext cx="8146273" cy="575248"/>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4400"/>
              <a:buFont typeface="Arial"/>
              <a:buNone/>
              <a:defRPr sz="4400" b="1" i="0" u="none" strike="noStrike" cap="none">
                <a:solidFill>
                  <a:schemeClr val="bg1"/>
                </a:solidFill>
                <a:latin typeface="Gill Sans" panose="020B0604020202020204" charset="0"/>
                <a:ea typeface="Gill Sans" panose="020B060402020202020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Course Title</a:t>
            </a:r>
          </a:p>
        </p:txBody>
      </p:sp>
      <p:sp>
        <p:nvSpPr>
          <p:cNvPr id="3" name="Google Shape;86;p30">
            <a:extLst>
              <a:ext uri="{FF2B5EF4-FFF2-40B4-BE49-F238E27FC236}">
                <a16:creationId xmlns:a16="http://schemas.microsoft.com/office/drawing/2014/main" id="{EEF08352-1F76-B52B-BDA5-137458FD6FD3}"/>
              </a:ext>
            </a:extLst>
          </p:cNvPr>
          <p:cNvSpPr txBox="1">
            <a:spLocks noGrp="1"/>
          </p:cNvSpPr>
          <p:nvPr>
            <p:ph type="body" idx="2" hasCustomPrompt="1"/>
          </p:nvPr>
        </p:nvSpPr>
        <p:spPr>
          <a:xfrm>
            <a:off x="838070" y="1792870"/>
            <a:ext cx="8146273" cy="72993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2000"/>
              <a:buFont typeface="Arial"/>
              <a:buNone/>
              <a:defRPr sz="2000" b="0" i="0" u="none" strike="noStrike" cap="none">
                <a:solidFill>
                  <a:schemeClr val="bg1"/>
                </a:solidFill>
                <a:latin typeface="+mj-lt"/>
                <a:ea typeface="Gotham Bold" pitchFamily="50" charset="0"/>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Presented by: Name, Title, Company</a:t>
            </a:r>
            <a:endParaRPr dirty="0"/>
          </a:p>
        </p:txBody>
      </p:sp>
      <p:sp>
        <p:nvSpPr>
          <p:cNvPr id="4" name="Google Shape;86;p30">
            <a:extLst>
              <a:ext uri="{FF2B5EF4-FFF2-40B4-BE49-F238E27FC236}">
                <a16:creationId xmlns:a16="http://schemas.microsoft.com/office/drawing/2014/main" id="{FF785CCD-8D35-FC17-5510-DBE4284A4D21}"/>
              </a:ext>
            </a:extLst>
          </p:cNvPr>
          <p:cNvSpPr txBox="1">
            <a:spLocks noGrp="1"/>
          </p:cNvSpPr>
          <p:nvPr>
            <p:ph type="body" idx="10" hasCustomPrompt="1"/>
          </p:nvPr>
        </p:nvSpPr>
        <p:spPr>
          <a:xfrm>
            <a:off x="838070" y="2674545"/>
            <a:ext cx="8146273" cy="72993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2000"/>
              <a:buFont typeface="Arial"/>
              <a:buNone/>
              <a:defRPr sz="1600" b="0" i="0" u="none" strike="noStrike" cap="none">
                <a:solidFill>
                  <a:schemeClr val="bg1"/>
                </a:solidFill>
                <a:latin typeface="+mj-lt"/>
                <a:ea typeface="Gotham Bold" pitchFamily="50" charset="0"/>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Date</a:t>
            </a:r>
            <a:endParaRPr dirty="0"/>
          </a:p>
        </p:txBody>
      </p:sp>
      <p:sp>
        <p:nvSpPr>
          <p:cNvPr id="7" name="Google Shape;87;p30">
            <a:extLst>
              <a:ext uri="{FF2B5EF4-FFF2-40B4-BE49-F238E27FC236}">
                <a16:creationId xmlns:a16="http://schemas.microsoft.com/office/drawing/2014/main" id="{28A95D25-3847-8598-0AB6-31A633771C74}"/>
              </a:ext>
            </a:extLst>
          </p:cNvPr>
          <p:cNvSpPr txBox="1"/>
          <p:nvPr userDrawn="1"/>
        </p:nvSpPr>
        <p:spPr>
          <a:xfrm>
            <a:off x="8823408" y="4547989"/>
            <a:ext cx="318017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dirty="0">
                <a:solidFill>
                  <a:schemeClr val="lt1"/>
                </a:solidFill>
                <a:latin typeface="Arial"/>
                <a:ea typeface="Arial"/>
                <a:cs typeface="Arial"/>
                <a:sym typeface="Arial"/>
              </a:rPr>
              <a:t>© 2024 Envista Forensics</a:t>
            </a:r>
            <a:endParaRPr sz="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Slide Two Images" userDrawn="1">
  <p:cSld name="8_Slide Two Images">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8068" y="334099"/>
            <a:ext cx="10515861"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200"/>
              <a:buFont typeface="Arial"/>
              <a:buNone/>
              <a:defRPr b="1">
                <a:solidFill>
                  <a:schemeClr val="dk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68" name="Google Shape;68;p26"/>
          <p:cNvSpPr txBox="1">
            <a:spLocks noGrp="1"/>
          </p:cNvSpPr>
          <p:nvPr>
            <p:ph type="body" idx="1"/>
          </p:nvPr>
        </p:nvSpPr>
        <p:spPr>
          <a:xfrm>
            <a:off x="838068" y="918070"/>
            <a:ext cx="5124450" cy="56058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69" name="Google Shape;69;p26"/>
          <p:cNvSpPr txBox="1">
            <a:spLocks noGrp="1"/>
          </p:cNvSpPr>
          <p:nvPr>
            <p:ph type="body" idx="2"/>
          </p:nvPr>
        </p:nvSpPr>
        <p:spPr>
          <a:xfrm>
            <a:off x="6229484" y="918069"/>
            <a:ext cx="5124450" cy="560583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 name="Picture 1">
            <a:extLst>
              <a:ext uri="{FF2B5EF4-FFF2-40B4-BE49-F238E27FC236}">
                <a16:creationId xmlns:a16="http://schemas.microsoft.com/office/drawing/2014/main" id="{8F680939-DF2D-693B-27E5-74F04FF958FE}"/>
              </a:ext>
            </a:extLst>
          </p:cNvPr>
          <p:cNvPicPr>
            <a:picLocks noChangeAspect="1"/>
          </p:cNvPicPr>
          <p:nvPr userDrawn="1"/>
        </p:nvPicPr>
        <p:blipFill>
          <a:blip r:embed="rId2"/>
          <a:stretch>
            <a:fillRect/>
          </a:stretch>
        </p:blipFill>
        <p:spPr>
          <a:xfrm>
            <a:off x="0" y="-4551"/>
            <a:ext cx="12192000" cy="15544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9_Slide Two Column" userDrawn="1">
  <p:cSld name="9_Slide Two Column">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8068" y="334099"/>
            <a:ext cx="10515861"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200"/>
              <a:buFont typeface="Arial"/>
              <a:buNone/>
              <a:defRPr b="1">
                <a:solidFill>
                  <a:schemeClr val="dk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73" name="Google Shape;73;p27"/>
          <p:cNvSpPr txBox="1">
            <a:spLocks noGrp="1"/>
          </p:cNvSpPr>
          <p:nvPr>
            <p:ph type="body" idx="1"/>
          </p:nvPr>
        </p:nvSpPr>
        <p:spPr>
          <a:xfrm>
            <a:off x="838068" y="1401797"/>
            <a:ext cx="5124450" cy="5122104"/>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4" name="Google Shape;74;p27"/>
          <p:cNvSpPr txBox="1">
            <a:spLocks noGrp="1"/>
          </p:cNvSpPr>
          <p:nvPr>
            <p:ph type="body" idx="2"/>
          </p:nvPr>
        </p:nvSpPr>
        <p:spPr>
          <a:xfrm>
            <a:off x="838072" y="926483"/>
            <a:ext cx="5124447" cy="42253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Gill Sans" panose="020B0604020202020204" charset="0"/>
                <a:ea typeface="Gill Sans" panose="020B0604020202020204" charset="0"/>
                <a:cs typeface="Gill Sans" panose="020B0604020202020204" charset="0"/>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5" name="Google Shape;75;p27"/>
          <p:cNvSpPr txBox="1">
            <a:spLocks noGrp="1"/>
          </p:cNvSpPr>
          <p:nvPr>
            <p:ph type="body" idx="3"/>
          </p:nvPr>
        </p:nvSpPr>
        <p:spPr>
          <a:xfrm>
            <a:off x="6229483" y="1401797"/>
            <a:ext cx="5124450" cy="5122104"/>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76" name="Google Shape;76;p27"/>
          <p:cNvSpPr txBox="1">
            <a:spLocks noGrp="1"/>
          </p:cNvSpPr>
          <p:nvPr>
            <p:ph type="body" idx="4"/>
          </p:nvPr>
        </p:nvSpPr>
        <p:spPr>
          <a:xfrm>
            <a:off x="6229487" y="926483"/>
            <a:ext cx="5124447" cy="42253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Gill Sans" panose="020B0604020202020204" charset="0"/>
                <a:ea typeface="Gill Sans" panose="020B0604020202020204" charset="0"/>
                <a:cs typeface="Gill Sans" panose="020B0604020202020204" charset="0"/>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 name="Picture 1">
            <a:extLst>
              <a:ext uri="{FF2B5EF4-FFF2-40B4-BE49-F238E27FC236}">
                <a16:creationId xmlns:a16="http://schemas.microsoft.com/office/drawing/2014/main" id="{8F2CCEE5-797C-892D-ACDD-BD72DEF50C9C}"/>
              </a:ext>
            </a:extLst>
          </p:cNvPr>
          <p:cNvPicPr>
            <a:picLocks noChangeAspect="1"/>
          </p:cNvPicPr>
          <p:nvPr userDrawn="1"/>
        </p:nvPicPr>
        <p:blipFill>
          <a:blip r:embed="rId2"/>
          <a:stretch>
            <a:fillRect/>
          </a:stretch>
        </p:blipFill>
        <p:spPr>
          <a:xfrm>
            <a:off x="0" y="-4551"/>
            <a:ext cx="12192000" cy="15544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d Slide" userDrawn="1">
  <p:cSld name="End Slide">
    <p:spTree>
      <p:nvGrpSpPr>
        <p:cNvPr id="1" name="Shape 82"/>
        <p:cNvGrpSpPr/>
        <p:nvPr/>
      </p:nvGrpSpPr>
      <p:grpSpPr>
        <a:xfrm>
          <a:off x="0" y="0"/>
          <a:ext cx="0" cy="0"/>
          <a:chOff x="0" y="0"/>
          <a:chExt cx="0" cy="0"/>
        </a:xfrm>
      </p:grpSpPr>
      <p:pic>
        <p:nvPicPr>
          <p:cNvPr id="8" name="Picture 7">
            <a:extLst>
              <a:ext uri="{FF2B5EF4-FFF2-40B4-BE49-F238E27FC236}">
                <a16:creationId xmlns:a16="http://schemas.microsoft.com/office/drawing/2014/main" id="{2E6868E2-C829-0ED8-6FFC-5F4F913440F1}"/>
              </a:ext>
            </a:extLst>
          </p:cNvPr>
          <p:cNvPicPr>
            <a:picLocks noChangeAspect="1"/>
          </p:cNvPicPr>
          <p:nvPr userDrawn="1"/>
        </p:nvPicPr>
        <p:blipFill>
          <a:blip r:embed="rId2"/>
          <a:stretch>
            <a:fillRect/>
          </a:stretch>
        </p:blipFill>
        <p:spPr>
          <a:xfrm>
            <a:off x="1524" y="0"/>
            <a:ext cx="12188952" cy="6858000"/>
          </a:xfrm>
          <a:prstGeom prst="rect">
            <a:avLst/>
          </a:prstGeom>
        </p:spPr>
      </p:pic>
      <p:sp>
        <p:nvSpPr>
          <p:cNvPr id="10" name="TextBox 9">
            <a:extLst>
              <a:ext uri="{FF2B5EF4-FFF2-40B4-BE49-F238E27FC236}">
                <a16:creationId xmlns:a16="http://schemas.microsoft.com/office/drawing/2014/main" id="{058EF16D-BD78-19C0-F8E5-0F503C4DF2BE}"/>
              </a:ext>
            </a:extLst>
          </p:cNvPr>
          <p:cNvSpPr txBox="1"/>
          <p:nvPr userDrawn="1"/>
        </p:nvSpPr>
        <p:spPr>
          <a:xfrm>
            <a:off x="981611" y="917950"/>
            <a:ext cx="7675092" cy="769441"/>
          </a:xfrm>
          <a:prstGeom prst="rect">
            <a:avLst/>
          </a:prstGeom>
          <a:noFill/>
        </p:spPr>
        <p:txBody>
          <a:bodyPr wrap="square" rtlCol="0">
            <a:spAutoFit/>
          </a:bodyPr>
          <a:lstStyle/>
          <a:p>
            <a:r>
              <a:rPr lang="en-US" sz="4400" b="1" dirty="0">
                <a:solidFill>
                  <a:schemeClr val="bg1"/>
                </a:solidFill>
                <a:latin typeface="Gill Sans" panose="020B0604020202020204" charset="0"/>
              </a:rPr>
              <a:t>Questions?</a:t>
            </a:r>
          </a:p>
        </p:txBody>
      </p:sp>
      <p:sp>
        <p:nvSpPr>
          <p:cNvPr id="9" name="Google Shape;87;p30">
            <a:extLst>
              <a:ext uri="{FF2B5EF4-FFF2-40B4-BE49-F238E27FC236}">
                <a16:creationId xmlns:a16="http://schemas.microsoft.com/office/drawing/2014/main" id="{288067E0-3844-A1E3-EC43-21D34A1B2AA7}"/>
              </a:ext>
            </a:extLst>
          </p:cNvPr>
          <p:cNvSpPr txBox="1"/>
          <p:nvPr userDrawn="1"/>
        </p:nvSpPr>
        <p:spPr>
          <a:xfrm>
            <a:off x="8823408" y="4547989"/>
            <a:ext cx="318017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dirty="0">
                <a:solidFill>
                  <a:schemeClr val="lt1"/>
                </a:solidFill>
                <a:latin typeface="Arial"/>
                <a:ea typeface="Arial"/>
                <a:cs typeface="Arial"/>
                <a:sym typeface="Arial"/>
              </a:rPr>
              <a:t>© 2024 Envista Forensics</a:t>
            </a:r>
            <a:endParaRPr sz="800" b="0" i="0" u="none" strike="noStrike" cap="none" dirty="0">
              <a:solidFill>
                <a:schemeClr val="lt1"/>
              </a:solidFill>
              <a:latin typeface="Arial"/>
              <a:ea typeface="Arial"/>
              <a:cs typeface="Arial"/>
              <a:sym typeface="Arial"/>
            </a:endParaRPr>
          </a:p>
        </p:txBody>
      </p:sp>
      <p:sp>
        <p:nvSpPr>
          <p:cNvPr id="3" name="Google Shape;86;p30">
            <a:extLst>
              <a:ext uri="{FF2B5EF4-FFF2-40B4-BE49-F238E27FC236}">
                <a16:creationId xmlns:a16="http://schemas.microsoft.com/office/drawing/2014/main" id="{BA9E3C44-ECB5-8FA1-B209-F49EFBF66270}"/>
              </a:ext>
            </a:extLst>
          </p:cNvPr>
          <p:cNvSpPr txBox="1">
            <a:spLocks noGrp="1"/>
          </p:cNvSpPr>
          <p:nvPr>
            <p:ph type="body" idx="2"/>
          </p:nvPr>
        </p:nvSpPr>
        <p:spPr>
          <a:xfrm>
            <a:off x="1726720" y="1866195"/>
            <a:ext cx="8738559" cy="15628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2000"/>
              <a:buFont typeface="Arial"/>
              <a:buNone/>
              <a:defRPr sz="2000" b="0" i="0" u="none" strike="noStrike" cap="none">
                <a:solidFill>
                  <a:schemeClr val="bg1"/>
                </a:solidFill>
                <a:latin typeface="+mj-lt"/>
                <a:ea typeface="Gotham Bold" pitchFamily="50" charset="0"/>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Bio Slide" userDrawn="1">
  <p:cSld name="1_Bio Slide">
    <p:spTree>
      <p:nvGrpSpPr>
        <p:cNvPr id="1" name="Shape 26"/>
        <p:cNvGrpSpPr/>
        <p:nvPr/>
      </p:nvGrpSpPr>
      <p:grpSpPr>
        <a:xfrm>
          <a:off x="0" y="0"/>
          <a:ext cx="0" cy="0"/>
          <a:chOff x="0" y="0"/>
          <a:chExt cx="0" cy="0"/>
        </a:xfrm>
      </p:grpSpPr>
      <p:sp>
        <p:nvSpPr>
          <p:cNvPr id="2" name="Google Shape;14;p17">
            <a:extLst>
              <a:ext uri="{FF2B5EF4-FFF2-40B4-BE49-F238E27FC236}">
                <a16:creationId xmlns:a16="http://schemas.microsoft.com/office/drawing/2014/main" id="{BB65D76E-54EE-E353-9227-BC34799F1627}"/>
              </a:ext>
            </a:extLst>
          </p:cNvPr>
          <p:cNvSpPr/>
          <p:nvPr userDrawn="1"/>
        </p:nvSpPr>
        <p:spPr>
          <a:xfrm>
            <a:off x="0" y="0"/>
            <a:ext cx="4723413" cy="6858000"/>
          </a:xfrm>
          <a:prstGeom prst="rect">
            <a:avLst/>
          </a:prstGeom>
          <a:solidFill>
            <a:srgbClr val="006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7" name="Google Shape;27;p19"/>
          <p:cNvSpPr txBox="1">
            <a:spLocks noGrp="1"/>
          </p:cNvSpPr>
          <p:nvPr>
            <p:ph type="body" idx="1" hasCustomPrompt="1"/>
          </p:nvPr>
        </p:nvSpPr>
        <p:spPr>
          <a:xfrm>
            <a:off x="5156972" y="1980117"/>
            <a:ext cx="6454458" cy="3749836"/>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Bio Goes Here</a:t>
            </a:r>
            <a:endParaRPr dirty="0"/>
          </a:p>
        </p:txBody>
      </p:sp>
      <p:sp>
        <p:nvSpPr>
          <p:cNvPr id="30" name="Google Shape;30;p19"/>
          <p:cNvSpPr txBox="1">
            <a:spLocks noGrp="1"/>
          </p:cNvSpPr>
          <p:nvPr>
            <p:ph type="title" hasCustomPrompt="1"/>
          </p:nvPr>
        </p:nvSpPr>
        <p:spPr>
          <a:xfrm>
            <a:off x="5156973" y="1343819"/>
            <a:ext cx="6454457"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13B82"/>
              </a:buClr>
              <a:buSzPts val="3200"/>
              <a:buFont typeface="Arial"/>
              <a:buNone/>
              <a:defRPr b="1">
                <a:solidFill>
                  <a:srgbClr val="013B8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Name, Title</a:t>
            </a:r>
            <a:endParaRPr dirty="0"/>
          </a:p>
        </p:txBody>
      </p:sp>
      <p:pic>
        <p:nvPicPr>
          <p:cNvPr id="3" name="Picture 2">
            <a:extLst>
              <a:ext uri="{FF2B5EF4-FFF2-40B4-BE49-F238E27FC236}">
                <a16:creationId xmlns:a16="http://schemas.microsoft.com/office/drawing/2014/main" id="{29987D81-32AF-4A18-52EA-3D015DF32526}"/>
              </a:ext>
            </a:extLst>
          </p:cNvPr>
          <p:cNvPicPr>
            <a:picLocks/>
          </p:cNvPicPr>
          <p:nvPr userDrawn="1"/>
        </p:nvPicPr>
        <p:blipFill>
          <a:blip r:embed="rId2"/>
          <a:stretch>
            <a:fillRect/>
          </a:stretch>
        </p:blipFill>
        <p:spPr>
          <a:xfrm>
            <a:off x="5156972" y="5923054"/>
            <a:ext cx="7040880" cy="61455"/>
          </a:xfrm>
          <a:prstGeom prst="rect">
            <a:avLst/>
          </a:prstGeom>
        </p:spPr>
      </p:pic>
      <p:sp>
        <p:nvSpPr>
          <p:cNvPr id="5" name="Picture Placeholder 4">
            <a:extLst>
              <a:ext uri="{FF2B5EF4-FFF2-40B4-BE49-F238E27FC236}">
                <a16:creationId xmlns:a16="http://schemas.microsoft.com/office/drawing/2014/main" id="{850E4F69-DD21-962C-5B94-188456EBDFAB}"/>
              </a:ext>
            </a:extLst>
          </p:cNvPr>
          <p:cNvSpPr>
            <a:spLocks noGrp="1"/>
          </p:cNvSpPr>
          <p:nvPr>
            <p:ph type="pic" sz="quarter" idx="10"/>
          </p:nvPr>
        </p:nvSpPr>
        <p:spPr>
          <a:xfrm>
            <a:off x="240806" y="1343819"/>
            <a:ext cx="4241800" cy="4170363"/>
          </a:xfrm>
          <a:prstGeom prst="rect">
            <a:avLst/>
          </a:prstGeom>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Agenda Slide" preserve="1" userDrawn="1">
  <p:cSld name="3_Agenda Slide">
    <p:spTree>
      <p:nvGrpSpPr>
        <p:cNvPr id="1" name="Shape 31"/>
        <p:cNvGrpSpPr/>
        <p:nvPr/>
      </p:nvGrpSpPr>
      <p:grpSpPr>
        <a:xfrm>
          <a:off x="0" y="0"/>
          <a:ext cx="0" cy="0"/>
          <a:chOff x="0" y="0"/>
          <a:chExt cx="0" cy="0"/>
        </a:xfrm>
      </p:grpSpPr>
      <p:sp>
        <p:nvSpPr>
          <p:cNvPr id="4" name="Google Shape;14;p17">
            <a:extLst>
              <a:ext uri="{FF2B5EF4-FFF2-40B4-BE49-F238E27FC236}">
                <a16:creationId xmlns:a16="http://schemas.microsoft.com/office/drawing/2014/main" id="{2C3FFE27-DD67-2C4D-A1C7-41D4C7535FC6}"/>
              </a:ext>
            </a:extLst>
          </p:cNvPr>
          <p:cNvSpPr/>
          <p:nvPr userDrawn="1"/>
        </p:nvSpPr>
        <p:spPr>
          <a:xfrm>
            <a:off x="-1" y="0"/>
            <a:ext cx="12190025" cy="2564118"/>
          </a:xfrm>
          <a:prstGeom prst="rect">
            <a:avLst/>
          </a:prstGeom>
          <a:solidFill>
            <a:srgbClr val="006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 name="TextBox 2">
            <a:extLst>
              <a:ext uri="{FF2B5EF4-FFF2-40B4-BE49-F238E27FC236}">
                <a16:creationId xmlns:a16="http://schemas.microsoft.com/office/drawing/2014/main" id="{C1EAC7D2-7EF5-71DD-3AEE-945F02C5D073}"/>
              </a:ext>
            </a:extLst>
          </p:cNvPr>
          <p:cNvSpPr txBox="1"/>
          <p:nvPr userDrawn="1"/>
        </p:nvSpPr>
        <p:spPr>
          <a:xfrm>
            <a:off x="838072" y="1928006"/>
            <a:ext cx="4732421" cy="584775"/>
          </a:xfrm>
          <a:prstGeom prst="rect">
            <a:avLst/>
          </a:prstGeom>
          <a:noFill/>
        </p:spPr>
        <p:txBody>
          <a:bodyPr wrap="square" rtlCol="0">
            <a:spAutoFit/>
          </a:bodyPr>
          <a:lstStyle/>
          <a:p>
            <a:r>
              <a:rPr lang="en-US" sz="3200" b="1" dirty="0">
                <a:solidFill>
                  <a:schemeClr val="bg1"/>
                </a:solidFill>
                <a:latin typeface="Gill Sans" panose="020B0604020202020204" charset="0"/>
              </a:rPr>
              <a:t>Today’s Agenda</a:t>
            </a:r>
          </a:p>
        </p:txBody>
      </p:sp>
      <p:sp>
        <p:nvSpPr>
          <p:cNvPr id="2" name="Google Shape;25;p18">
            <a:extLst>
              <a:ext uri="{FF2B5EF4-FFF2-40B4-BE49-F238E27FC236}">
                <a16:creationId xmlns:a16="http://schemas.microsoft.com/office/drawing/2014/main" id="{0D0CB1E5-B6CC-3D1A-612F-2AE63448668D}"/>
              </a:ext>
            </a:extLst>
          </p:cNvPr>
          <p:cNvSpPr txBox="1">
            <a:spLocks noGrp="1"/>
          </p:cNvSpPr>
          <p:nvPr>
            <p:ph type="body" idx="10"/>
          </p:nvPr>
        </p:nvSpPr>
        <p:spPr>
          <a:xfrm>
            <a:off x="838072" y="2850088"/>
            <a:ext cx="10675704" cy="3350687"/>
          </a:xfrm>
          <a:prstGeom prst="rect">
            <a:avLst/>
          </a:prstGeom>
          <a:noFill/>
          <a:ln>
            <a:noFill/>
          </a:ln>
        </p:spPr>
        <p:txBody>
          <a:bodyPr spcFirstLastPara="1" wrap="square" lIns="0" tIns="45700" rIns="0" bIns="45700" anchor="t" anchorCtr="0">
            <a:noAutofit/>
          </a:bodyPr>
          <a:lstStyle>
            <a:lvl1pPr marL="571500" marR="0" lvl="0" indent="-342900" algn="l" rtl="0">
              <a:lnSpc>
                <a:spcPct val="90000"/>
              </a:lnSpc>
              <a:spcBef>
                <a:spcPts val="1000"/>
              </a:spcBef>
              <a:spcAft>
                <a:spcPts val="0"/>
              </a:spcAft>
              <a:buClr>
                <a:schemeClr val="dk1"/>
              </a:buClr>
              <a:buSzPts val="1800"/>
              <a:buFont typeface="+mj-lt"/>
              <a:buAutoNum type="romanUcPeriod"/>
              <a:defRPr sz="1800" b="0" i="0" u="none" strike="noStrike" cap="none">
                <a:solidFill>
                  <a:schemeClr val="dk1"/>
                </a:solidFill>
                <a:latin typeface="Arial"/>
                <a:ea typeface="Arial"/>
                <a:cs typeface="Arial"/>
                <a:sym typeface="Arial"/>
              </a:defRPr>
            </a:lvl1pPr>
            <a:lvl2pPr marL="584200" marR="0" lvl="1" indent="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041400" marR="0" lvl="2" indent="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5" name="Picture 4">
            <a:extLst>
              <a:ext uri="{FF2B5EF4-FFF2-40B4-BE49-F238E27FC236}">
                <a16:creationId xmlns:a16="http://schemas.microsoft.com/office/drawing/2014/main" id="{59B02973-5016-452B-7BCA-659CF7F9E63F}"/>
              </a:ext>
            </a:extLst>
          </p:cNvPr>
          <p:cNvPicPr>
            <a:picLocks/>
          </p:cNvPicPr>
          <p:nvPr userDrawn="1"/>
        </p:nvPicPr>
        <p:blipFill>
          <a:blip r:embed="rId2"/>
          <a:stretch>
            <a:fillRect/>
          </a:stretch>
        </p:blipFill>
        <p:spPr>
          <a:xfrm rot="5400000">
            <a:off x="-2506686" y="3078234"/>
            <a:ext cx="6217920" cy="61455"/>
          </a:xfrm>
          <a:prstGeom prst="rect">
            <a:avLst/>
          </a:prstGeom>
        </p:spPr>
      </p:pic>
    </p:spTree>
    <p:extLst>
      <p:ext uri="{BB962C8B-B14F-4D97-AF65-F5344CB8AC3E}">
        <p14:creationId xmlns:p14="http://schemas.microsoft.com/office/powerpoint/2010/main" val="177794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io Slide" preserve="1">
  <p:cSld name="2_Bio Slide">
    <p:spTree>
      <p:nvGrpSpPr>
        <p:cNvPr id="1" name="Shape 26"/>
        <p:cNvGrpSpPr/>
        <p:nvPr/>
      </p:nvGrpSpPr>
      <p:grpSpPr>
        <a:xfrm>
          <a:off x="0" y="0"/>
          <a:ext cx="0" cy="0"/>
          <a:chOff x="0" y="0"/>
          <a:chExt cx="0" cy="0"/>
        </a:xfrm>
      </p:grpSpPr>
      <p:sp>
        <p:nvSpPr>
          <p:cNvPr id="2" name="Google Shape;14;p17">
            <a:extLst>
              <a:ext uri="{FF2B5EF4-FFF2-40B4-BE49-F238E27FC236}">
                <a16:creationId xmlns:a16="http://schemas.microsoft.com/office/drawing/2014/main" id="{BB65D76E-54EE-E353-9227-BC34799F1627}"/>
              </a:ext>
            </a:extLst>
          </p:cNvPr>
          <p:cNvSpPr/>
          <p:nvPr userDrawn="1"/>
        </p:nvSpPr>
        <p:spPr>
          <a:xfrm>
            <a:off x="-1" y="-1"/>
            <a:ext cx="4723413" cy="6857999"/>
          </a:xfrm>
          <a:prstGeom prst="rect">
            <a:avLst/>
          </a:prstGeom>
          <a:solidFill>
            <a:srgbClr val="006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7" name="Google Shape;27;p19"/>
          <p:cNvSpPr txBox="1">
            <a:spLocks noGrp="1"/>
          </p:cNvSpPr>
          <p:nvPr>
            <p:ph type="body" idx="1"/>
          </p:nvPr>
        </p:nvSpPr>
        <p:spPr>
          <a:xfrm>
            <a:off x="5156972" y="2046514"/>
            <a:ext cx="6454458" cy="3749836"/>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0" name="Google Shape;30;p19"/>
          <p:cNvSpPr txBox="1">
            <a:spLocks noGrp="1"/>
          </p:cNvSpPr>
          <p:nvPr>
            <p:ph type="title"/>
          </p:nvPr>
        </p:nvSpPr>
        <p:spPr>
          <a:xfrm>
            <a:off x="5156972" y="1427966"/>
            <a:ext cx="6454457"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13B82"/>
              </a:buClr>
              <a:buSzPts val="3200"/>
              <a:buFont typeface="Arial"/>
              <a:buNone/>
              <a:defRPr b="1">
                <a:solidFill>
                  <a:srgbClr val="013B8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3" name="Picture 2">
            <a:extLst>
              <a:ext uri="{FF2B5EF4-FFF2-40B4-BE49-F238E27FC236}">
                <a16:creationId xmlns:a16="http://schemas.microsoft.com/office/drawing/2014/main" id="{29987D81-32AF-4A18-52EA-3D015DF32526}"/>
              </a:ext>
            </a:extLst>
          </p:cNvPr>
          <p:cNvPicPr>
            <a:picLocks/>
          </p:cNvPicPr>
          <p:nvPr userDrawn="1"/>
        </p:nvPicPr>
        <p:blipFill>
          <a:blip r:embed="rId2"/>
          <a:stretch>
            <a:fillRect/>
          </a:stretch>
        </p:blipFill>
        <p:spPr>
          <a:xfrm>
            <a:off x="5156972" y="5923054"/>
            <a:ext cx="7040880" cy="61455"/>
          </a:xfrm>
          <a:prstGeom prst="rect">
            <a:avLst/>
          </a:prstGeom>
        </p:spPr>
      </p:pic>
    </p:spTree>
    <p:extLst>
      <p:ext uri="{BB962C8B-B14F-4D97-AF65-F5344CB8AC3E}">
        <p14:creationId xmlns:p14="http://schemas.microsoft.com/office/powerpoint/2010/main" val="218956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Agenda Slide" userDrawn="1">
  <p:cSld name="2_Agenda Slide">
    <p:spTree>
      <p:nvGrpSpPr>
        <p:cNvPr id="1" name="Shape 31"/>
        <p:cNvGrpSpPr/>
        <p:nvPr/>
      </p:nvGrpSpPr>
      <p:grpSpPr>
        <a:xfrm>
          <a:off x="0" y="0"/>
          <a:ext cx="0" cy="0"/>
          <a:chOff x="0" y="0"/>
          <a:chExt cx="0" cy="0"/>
        </a:xfrm>
      </p:grpSpPr>
      <p:sp>
        <p:nvSpPr>
          <p:cNvPr id="4" name="Google Shape;14;p17">
            <a:extLst>
              <a:ext uri="{FF2B5EF4-FFF2-40B4-BE49-F238E27FC236}">
                <a16:creationId xmlns:a16="http://schemas.microsoft.com/office/drawing/2014/main" id="{2C3FFE27-DD67-2C4D-A1C7-41D4C7535FC6}"/>
              </a:ext>
            </a:extLst>
          </p:cNvPr>
          <p:cNvSpPr/>
          <p:nvPr userDrawn="1"/>
        </p:nvSpPr>
        <p:spPr>
          <a:xfrm>
            <a:off x="-1" y="0"/>
            <a:ext cx="12190025" cy="2564118"/>
          </a:xfrm>
          <a:prstGeom prst="rect">
            <a:avLst/>
          </a:prstGeom>
          <a:solidFill>
            <a:srgbClr val="006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 name="Google Shape;25;p18">
            <a:extLst>
              <a:ext uri="{FF2B5EF4-FFF2-40B4-BE49-F238E27FC236}">
                <a16:creationId xmlns:a16="http://schemas.microsoft.com/office/drawing/2014/main" id="{0D0CB1E5-B6CC-3D1A-612F-2AE63448668D}"/>
              </a:ext>
            </a:extLst>
          </p:cNvPr>
          <p:cNvSpPr txBox="1">
            <a:spLocks noGrp="1"/>
          </p:cNvSpPr>
          <p:nvPr>
            <p:ph type="body" idx="10"/>
          </p:nvPr>
        </p:nvSpPr>
        <p:spPr>
          <a:xfrm>
            <a:off x="838072" y="2850088"/>
            <a:ext cx="10675704" cy="3350687"/>
          </a:xfrm>
          <a:prstGeom prst="rect">
            <a:avLst/>
          </a:prstGeom>
          <a:noFill/>
          <a:ln>
            <a:noFill/>
          </a:ln>
        </p:spPr>
        <p:txBody>
          <a:bodyPr spcFirstLastPara="1" wrap="square" lIns="0" tIns="45700" rIns="0" bIns="45700" anchor="t" anchorCtr="0">
            <a:noAutofit/>
          </a:bodyPr>
          <a:lstStyle>
            <a:lvl1pPr marL="571500" marR="0" lvl="0" indent="-342900" algn="l" rtl="0">
              <a:lnSpc>
                <a:spcPct val="90000"/>
              </a:lnSpc>
              <a:spcBef>
                <a:spcPts val="1000"/>
              </a:spcBef>
              <a:spcAft>
                <a:spcPts val="0"/>
              </a:spcAft>
              <a:buClr>
                <a:schemeClr val="dk1"/>
              </a:buClr>
              <a:buSzPts val="1800"/>
              <a:buFont typeface="+mj-lt"/>
              <a:buAutoNum type="romanUcPeriod"/>
              <a:defRPr sz="1800" b="0" i="0" u="none" strike="noStrike" cap="none">
                <a:solidFill>
                  <a:schemeClr val="dk1"/>
                </a:solidFill>
                <a:latin typeface="Arial"/>
                <a:ea typeface="Arial"/>
                <a:cs typeface="Arial"/>
                <a:sym typeface="Arial"/>
              </a:defRPr>
            </a:lvl1pPr>
            <a:lvl2pPr marL="584200" marR="0" lvl="1" indent="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041400" marR="0" lvl="2" indent="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6" name="Google Shape;36;p20"/>
          <p:cNvSpPr txBox="1">
            <a:spLocks noGrp="1"/>
          </p:cNvSpPr>
          <p:nvPr>
            <p:ph type="title"/>
          </p:nvPr>
        </p:nvSpPr>
        <p:spPr>
          <a:xfrm>
            <a:off x="838072" y="1928006"/>
            <a:ext cx="6520672"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3200"/>
              <a:buFont typeface="Arial"/>
              <a:buNone/>
              <a:defRPr b="1">
                <a:solidFill>
                  <a:schemeClr val="lt1"/>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5" name="Picture 4">
            <a:extLst>
              <a:ext uri="{FF2B5EF4-FFF2-40B4-BE49-F238E27FC236}">
                <a16:creationId xmlns:a16="http://schemas.microsoft.com/office/drawing/2014/main" id="{59B02973-5016-452B-7BCA-659CF7F9E63F}"/>
              </a:ext>
            </a:extLst>
          </p:cNvPr>
          <p:cNvPicPr>
            <a:picLocks/>
          </p:cNvPicPr>
          <p:nvPr userDrawn="1"/>
        </p:nvPicPr>
        <p:blipFill>
          <a:blip r:embed="rId2"/>
          <a:stretch>
            <a:fillRect/>
          </a:stretch>
        </p:blipFill>
        <p:spPr>
          <a:xfrm rot="5400000">
            <a:off x="-2506686" y="3078234"/>
            <a:ext cx="6217920" cy="6145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New Section &amp; Subtitle">
  <p:cSld name="3_New Section &amp; Subtitle">
    <p:spTree>
      <p:nvGrpSpPr>
        <p:cNvPr id="1" name="Shape 42"/>
        <p:cNvGrpSpPr/>
        <p:nvPr/>
      </p:nvGrpSpPr>
      <p:grpSpPr>
        <a:xfrm>
          <a:off x="0" y="0"/>
          <a:ext cx="0" cy="0"/>
          <a:chOff x="0" y="0"/>
          <a:chExt cx="0" cy="0"/>
        </a:xfrm>
      </p:grpSpPr>
      <p:sp>
        <p:nvSpPr>
          <p:cNvPr id="4" name="Google Shape;14;p17">
            <a:extLst>
              <a:ext uri="{FF2B5EF4-FFF2-40B4-BE49-F238E27FC236}">
                <a16:creationId xmlns:a16="http://schemas.microsoft.com/office/drawing/2014/main" id="{9B894E69-A307-28D5-9015-16E9626BF7C7}"/>
              </a:ext>
            </a:extLst>
          </p:cNvPr>
          <p:cNvSpPr/>
          <p:nvPr userDrawn="1"/>
        </p:nvSpPr>
        <p:spPr>
          <a:xfrm>
            <a:off x="-1" y="-1"/>
            <a:ext cx="12192001" cy="6858001"/>
          </a:xfrm>
          <a:prstGeom prst="rect">
            <a:avLst/>
          </a:prstGeom>
          <a:solidFill>
            <a:srgbClr val="006E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44" name="Google Shape;44;p22" descr="A picture containing text, dark&#10;&#10;Description automatically generated"/>
          <p:cNvPicPr preferRelativeResize="0"/>
          <p:nvPr/>
        </p:nvPicPr>
        <p:blipFill rotWithShape="1">
          <a:blip r:embed="rId2">
            <a:alphaModFix/>
          </a:blip>
          <a:srcRect r="32862"/>
          <a:stretch/>
        </p:blipFill>
        <p:spPr>
          <a:xfrm>
            <a:off x="4004956" y="0"/>
            <a:ext cx="8184082" cy="6858000"/>
          </a:xfrm>
          <a:prstGeom prst="rect">
            <a:avLst/>
          </a:prstGeom>
          <a:noFill/>
          <a:ln>
            <a:noFill/>
          </a:ln>
        </p:spPr>
      </p:pic>
      <p:sp>
        <p:nvSpPr>
          <p:cNvPr id="45" name="Google Shape;45;p22"/>
          <p:cNvSpPr txBox="1">
            <a:spLocks noGrp="1"/>
          </p:cNvSpPr>
          <p:nvPr>
            <p:ph type="title"/>
          </p:nvPr>
        </p:nvSpPr>
        <p:spPr>
          <a:xfrm>
            <a:off x="838071" y="1928006"/>
            <a:ext cx="9125079"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3200"/>
              <a:buFont typeface="Arial"/>
              <a:buNone/>
              <a:defRPr b="1">
                <a:solidFill>
                  <a:schemeClr val="lt1"/>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46" name="Google Shape;46;p22"/>
          <p:cNvSpPr txBox="1">
            <a:spLocks noGrp="1"/>
          </p:cNvSpPr>
          <p:nvPr>
            <p:ph type="body" idx="1"/>
          </p:nvPr>
        </p:nvSpPr>
        <p:spPr>
          <a:xfrm>
            <a:off x="838072" y="2453779"/>
            <a:ext cx="9125078" cy="42253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lt1"/>
              </a:buClr>
              <a:buSzPts val="2000"/>
              <a:buFont typeface="Arial"/>
              <a:buNone/>
              <a:defRPr sz="2000" b="1" i="0" u="none" strike="noStrike" cap="none">
                <a:solidFill>
                  <a:schemeClr val="lt1"/>
                </a:solidFill>
                <a:latin typeface="+mj-lt"/>
                <a:ea typeface="Gotham Bold" pitchFamily="50" charset="0"/>
                <a:cs typeface="Gotham Bold" pitchFamily="50" charset="0"/>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7" name="Google Shape;47;p22"/>
          <p:cNvSpPr txBox="1"/>
          <p:nvPr/>
        </p:nvSpPr>
        <p:spPr>
          <a:xfrm>
            <a:off x="8823408" y="6558334"/>
            <a:ext cx="318017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dirty="0">
                <a:solidFill>
                  <a:schemeClr val="lt1"/>
                </a:solidFill>
                <a:latin typeface="Arial"/>
                <a:ea typeface="Arial"/>
                <a:cs typeface="Arial"/>
                <a:sym typeface="Arial"/>
              </a:rPr>
              <a:t>© 2024 Envista Forensics</a:t>
            </a:r>
            <a:endParaRPr sz="8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Slide No Subtitle" userDrawn="1">
  <p:cSld name="10_Slide No Subtitle">
    <p:spTree>
      <p:nvGrpSpPr>
        <p:cNvPr id="1" name="Shape 22"/>
        <p:cNvGrpSpPr/>
        <p:nvPr/>
      </p:nvGrpSpPr>
      <p:grpSpPr>
        <a:xfrm>
          <a:off x="0" y="0"/>
          <a:ext cx="0" cy="0"/>
          <a:chOff x="0" y="0"/>
          <a:chExt cx="0" cy="0"/>
        </a:xfrm>
      </p:grpSpPr>
      <p:pic>
        <p:nvPicPr>
          <p:cNvPr id="3" name="Picture 2">
            <a:extLst>
              <a:ext uri="{FF2B5EF4-FFF2-40B4-BE49-F238E27FC236}">
                <a16:creationId xmlns:a16="http://schemas.microsoft.com/office/drawing/2014/main" id="{C60CD632-874F-F90F-DB7F-640A13E3F585}"/>
              </a:ext>
            </a:extLst>
          </p:cNvPr>
          <p:cNvPicPr>
            <a:picLocks noChangeAspect="1"/>
          </p:cNvPicPr>
          <p:nvPr userDrawn="1"/>
        </p:nvPicPr>
        <p:blipFill>
          <a:blip r:embed="rId2"/>
          <a:stretch>
            <a:fillRect/>
          </a:stretch>
        </p:blipFill>
        <p:spPr>
          <a:xfrm>
            <a:off x="0" y="-4551"/>
            <a:ext cx="12192000" cy="155448"/>
          </a:xfrm>
          <a:prstGeom prst="rect">
            <a:avLst/>
          </a:prstGeom>
        </p:spPr>
      </p:pic>
      <p:sp>
        <p:nvSpPr>
          <p:cNvPr id="23" name="Google Shape;23;p18"/>
          <p:cNvSpPr txBox="1">
            <a:spLocks noGrp="1"/>
          </p:cNvSpPr>
          <p:nvPr>
            <p:ph type="title"/>
          </p:nvPr>
        </p:nvSpPr>
        <p:spPr>
          <a:xfrm>
            <a:off x="838068" y="334099"/>
            <a:ext cx="10515861"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200"/>
              <a:buFont typeface="Arial"/>
              <a:buNone/>
              <a:defRPr b="1">
                <a:solidFill>
                  <a:schemeClr val="dk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25" name="Google Shape;25;p18"/>
          <p:cNvSpPr txBox="1">
            <a:spLocks noGrp="1"/>
          </p:cNvSpPr>
          <p:nvPr>
            <p:ph type="body" idx="1"/>
          </p:nvPr>
        </p:nvSpPr>
        <p:spPr>
          <a:xfrm>
            <a:off x="838067" y="918068"/>
            <a:ext cx="10515861" cy="5605833"/>
          </a:xfrm>
          <a:prstGeom prst="rect">
            <a:avLst/>
          </a:prstGeom>
          <a:noFill/>
          <a:ln>
            <a:noFill/>
          </a:ln>
        </p:spPr>
        <p:txBody>
          <a:bodyPr spcFirstLastPara="1" wrap="square" lIns="0" tIns="45700" rIns="0" bIns="45700" anchor="t" anchorCtr="0">
            <a:noAutofit/>
          </a:bodyPr>
          <a:lstStyle>
            <a:lvl1pPr marL="514350" marR="0" lvl="0" indent="-285750" algn="l" rtl="0">
              <a:lnSpc>
                <a:spcPct val="90000"/>
              </a:lnSpc>
              <a:spcBef>
                <a:spcPts val="1000"/>
              </a:spcBef>
              <a:spcAft>
                <a:spcPts val="0"/>
              </a:spcAft>
              <a:buClr>
                <a:schemeClr val="dk1"/>
              </a:buClr>
              <a:buSzPts val="1800"/>
              <a:buFont typeface="Arial" panose="020B0604020202020204" pitchFamily="34" charset="0"/>
              <a:buChar char="•"/>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041400" marR="0" lvl="2" indent="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Slide Title, Subtitle, Text">
  <p:cSld name="5_Slide Title, Subtitle, Text">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068" y="334099"/>
            <a:ext cx="10515861"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200"/>
              <a:buFont typeface="Arial"/>
              <a:buNone/>
              <a:defRPr b="1">
                <a:solidFill>
                  <a:schemeClr val="dk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40" name="Google Shape;40;p21"/>
          <p:cNvSpPr txBox="1">
            <a:spLocks noGrp="1"/>
          </p:cNvSpPr>
          <p:nvPr>
            <p:ph type="body" idx="1"/>
          </p:nvPr>
        </p:nvSpPr>
        <p:spPr>
          <a:xfrm>
            <a:off x="838067" y="1481375"/>
            <a:ext cx="10515861" cy="5042526"/>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1" name="Google Shape;41;p21"/>
          <p:cNvSpPr txBox="1">
            <a:spLocks noGrp="1"/>
          </p:cNvSpPr>
          <p:nvPr>
            <p:ph type="body" idx="2"/>
          </p:nvPr>
        </p:nvSpPr>
        <p:spPr>
          <a:xfrm>
            <a:off x="838072" y="918068"/>
            <a:ext cx="10515856" cy="42253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Gill Sans" panose="020B0604020202020204" charset="0"/>
                <a:ea typeface="Gill Sans" panose="020B0604020202020204" charset="0"/>
                <a:cs typeface="Gill Sans" panose="020B0604020202020204" charset="0"/>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3" name="Picture 2">
            <a:extLst>
              <a:ext uri="{FF2B5EF4-FFF2-40B4-BE49-F238E27FC236}">
                <a16:creationId xmlns:a16="http://schemas.microsoft.com/office/drawing/2014/main" id="{AA3872C9-7D53-041C-E0B1-F31753812604}"/>
              </a:ext>
            </a:extLst>
          </p:cNvPr>
          <p:cNvPicPr>
            <a:picLocks noChangeAspect="1"/>
          </p:cNvPicPr>
          <p:nvPr userDrawn="1"/>
        </p:nvPicPr>
        <p:blipFill>
          <a:blip r:embed="rId2"/>
          <a:stretch>
            <a:fillRect/>
          </a:stretch>
        </p:blipFill>
        <p:spPr>
          <a:xfrm>
            <a:off x="0" y="-4551"/>
            <a:ext cx="12192000" cy="1554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Slide Image on Left" userDrawn="1">
  <p:cSld name="7_Slide Image on Left">
    <p:spTree>
      <p:nvGrpSpPr>
        <p:cNvPr id="1" name="Shape 59"/>
        <p:cNvGrpSpPr/>
        <p:nvPr/>
      </p:nvGrpSpPr>
      <p:grpSpPr>
        <a:xfrm>
          <a:off x="0" y="0"/>
          <a:ext cx="0" cy="0"/>
          <a:chOff x="0" y="0"/>
          <a:chExt cx="0" cy="0"/>
        </a:xfrm>
      </p:grpSpPr>
      <p:sp>
        <p:nvSpPr>
          <p:cNvPr id="60" name="Google Shape;60;p25"/>
          <p:cNvSpPr txBox="1">
            <a:spLocks noGrp="1"/>
          </p:cNvSpPr>
          <p:nvPr>
            <p:ph type="title"/>
          </p:nvPr>
        </p:nvSpPr>
        <p:spPr>
          <a:xfrm>
            <a:off x="838068" y="334099"/>
            <a:ext cx="10515861"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200"/>
              <a:buFont typeface="Arial"/>
              <a:buNone/>
              <a:defRPr b="1">
                <a:solidFill>
                  <a:schemeClr val="dk2"/>
                </a:solidFill>
                <a:latin typeface="Gill Sans" panose="020B0604020202020204" charset="0"/>
                <a:ea typeface="Gill Sans" panose="020B0604020202020204" charset="0"/>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62" name="Google Shape;62;p25"/>
          <p:cNvSpPr txBox="1">
            <a:spLocks noGrp="1"/>
          </p:cNvSpPr>
          <p:nvPr>
            <p:ph type="body" idx="1"/>
          </p:nvPr>
        </p:nvSpPr>
        <p:spPr>
          <a:xfrm>
            <a:off x="6229484" y="1401796"/>
            <a:ext cx="5124450" cy="512210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63" name="Google Shape;63;p25"/>
          <p:cNvSpPr txBox="1">
            <a:spLocks noGrp="1"/>
          </p:cNvSpPr>
          <p:nvPr>
            <p:ph type="body" idx="2"/>
          </p:nvPr>
        </p:nvSpPr>
        <p:spPr>
          <a:xfrm>
            <a:off x="6229488" y="926482"/>
            <a:ext cx="5124447" cy="422535"/>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Gill Sans" panose="020B0604020202020204" charset="0"/>
                <a:ea typeface="Gill Sans" panose="020B0604020202020204" charset="0"/>
                <a:cs typeface="Gill Sans" panose="020B0604020202020204" charset="0"/>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64" name="Google Shape;64;p25"/>
          <p:cNvSpPr txBox="1">
            <a:spLocks noGrp="1"/>
          </p:cNvSpPr>
          <p:nvPr>
            <p:ph type="body" idx="3"/>
          </p:nvPr>
        </p:nvSpPr>
        <p:spPr>
          <a:xfrm>
            <a:off x="838068" y="927134"/>
            <a:ext cx="5124450" cy="576183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 name="Picture 1">
            <a:extLst>
              <a:ext uri="{FF2B5EF4-FFF2-40B4-BE49-F238E27FC236}">
                <a16:creationId xmlns:a16="http://schemas.microsoft.com/office/drawing/2014/main" id="{45A9170B-3CEE-1E42-EDF4-D9F1F614E860}"/>
              </a:ext>
            </a:extLst>
          </p:cNvPr>
          <p:cNvPicPr>
            <a:picLocks noChangeAspect="1"/>
          </p:cNvPicPr>
          <p:nvPr userDrawn="1"/>
        </p:nvPicPr>
        <p:blipFill>
          <a:blip r:embed="rId2"/>
          <a:stretch>
            <a:fillRect/>
          </a:stretch>
        </p:blipFill>
        <p:spPr>
          <a:xfrm>
            <a:off x="0" y="-4551"/>
            <a:ext cx="12192000" cy="15544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15300" y="198390"/>
            <a:ext cx="7513398" cy="4431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Gill Sans"/>
              <a:buNone/>
              <a:defRPr sz="3200" b="1" i="0" u="none" strike="noStrike" cap="none">
                <a:solidFill>
                  <a:schemeClr val="lt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6"/>
          <p:cNvSpPr txBox="1"/>
          <p:nvPr/>
        </p:nvSpPr>
        <p:spPr>
          <a:xfrm>
            <a:off x="8823408" y="6558334"/>
            <a:ext cx="3180170"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dirty="0">
                <a:solidFill>
                  <a:srgbClr val="253A7B"/>
                </a:solidFill>
                <a:latin typeface="Arial"/>
                <a:ea typeface="Arial"/>
                <a:cs typeface="Arial"/>
                <a:sym typeface="Arial"/>
              </a:rPr>
              <a:t>© 2024 Envista Forensics</a:t>
            </a:r>
            <a:endParaRPr sz="800" b="0" i="0" u="none" strike="noStrike" cap="none" dirty="0">
              <a:solidFill>
                <a:srgbClr val="253A7B"/>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64" r:id="rId3"/>
    <p:sldLayoutId id="2147483663" r:id="rId4"/>
    <p:sldLayoutId id="2147483652" r:id="rId5"/>
    <p:sldLayoutId id="2147483654" r:id="rId6"/>
    <p:sldLayoutId id="2147483650" r:id="rId7"/>
    <p:sldLayoutId id="2147483653" r:id="rId8"/>
    <p:sldLayoutId id="2147483657" r:id="rId9"/>
    <p:sldLayoutId id="2147483658" r:id="rId10"/>
    <p:sldLayoutId id="2147483659" r:id="rId11"/>
    <p:sldLayoutId id="2147483662"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00" name="Google Shape;100;p1"/>
          <p:cNvSpPr txBox="1">
            <a:spLocks noGrp="1"/>
          </p:cNvSpPr>
          <p:nvPr>
            <p:ph type="body" idx="1"/>
          </p:nvPr>
        </p:nvSpPr>
        <p:spPr>
          <a:xfrm>
            <a:off x="838070" y="1065883"/>
            <a:ext cx="11157414" cy="57524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Montserrat"/>
              <a:buNone/>
            </a:pPr>
            <a:r>
              <a:rPr lang="en-US" dirty="0"/>
              <a:t>"Unveiling the Truth: Mobile Device Forensics in Death by Distribution Investigations."</a:t>
            </a:r>
            <a:endParaRPr dirty="0"/>
          </a:p>
        </p:txBody>
      </p:sp>
      <p:sp>
        <p:nvSpPr>
          <p:cNvPr id="2" name="Text Placeholder 1">
            <a:extLst>
              <a:ext uri="{FF2B5EF4-FFF2-40B4-BE49-F238E27FC236}">
                <a16:creationId xmlns:a16="http://schemas.microsoft.com/office/drawing/2014/main" id="{4014699D-9BDB-AA4C-DEDE-2C2A51860E80}"/>
              </a:ext>
            </a:extLst>
          </p:cNvPr>
          <p:cNvSpPr>
            <a:spLocks noGrp="1"/>
          </p:cNvSpPr>
          <p:nvPr>
            <p:ph type="body" idx="2"/>
          </p:nvPr>
        </p:nvSpPr>
        <p:spPr>
          <a:xfrm>
            <a:off x="705723" y="3039512"/>
            <a:ext cx="8887313" cy="729935"/>
          </a:xfrm>
        </p:spPr>
        <p:txBody>
          <a:bodyPr/>
          <a:lstStyle/>
          <a:p>
            <a:r>
              <a:rPr lang="en-US" dirty="0"/>
              <a:t>Presented by: Anthony Gentile, Digital Forensic Analyst, Envista Forensics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itle 1">
            <a:extLst>
              <a:ext uri="{FF2B5EF4-FFF2-40B4-BE49-F238E27FC236}">
                <a16:creationId xmlns:a16="http://schemas.microsoft.com/office/drawing/2014/main" id="{3850ECF2-B74D-D314-D2B1-DEAD819531A2}"/>
              </a:ext>
            </a:extLst>
          </p:cNvPr>
          <p:cNvSpPr>
            <a:spLocks noGrp="1"/>
          </p:cNvSpPr>
          <p:nvPr>
            <p:ph type="title"/>
          </p:nvPr>
        </p:nvSpPr>
        <p:spPr/>
        <p:txBody>
          <a:bodyPr/>
          <a:lstStyle/>
          <a:p>
            <a:r>
              <a:rPr lang="en-US" dirty="0"/>
              <a:t>Case Study	</a:t>
            </a:r>
          </a:p>
        </p:txBody>
      </p:sp>
      <p:sp>
        <p:nvSpPr>
          <p:cNvPr id="3" name="Text Placeholder 2">
            <a:extLst>
              <a:ext uri="{FF2B5EF4-FFF2-40B4-BE49-F238E27FC236}">
                <a16:creationId xmlns:a16="http://schemas.microsoft.com/office/drawing/2014/main" id="{737E5D09-452F-2B60-C06B-9144B7A66611}"/>
              </a:ext>
            </a:extLst>
          </p:cNvPr>
          <p:cNvSpPr>
            <a:spLocks noGrp="1"/>
          </p:cNvSpPr>
          <p:nvPr>
            <p:ph type="body" idx="1"/>
          </p:nvPr>
        </p:nvSpPr>
        <p:spPr>
          <a:xfrm>
            <a:off x="838072" y="2453779"/>
            <a:ext cx="9125078" cy="4115463"/>
          </a:xfrm>
        </p:spPr>
        <p:txBody>
          <a:bodyPr/>
          <a:lstStyle/>
          <a:p>
            <a:r>
              <a:rPr lang="en-US" dirty="0"/>
              <a:t>Death by Distribution Case Background:</a:t>
            </a:r>
          </a:p>
          <a:p>
            <a:r>
              <a:rPr lang="en-US" dirty="0"/>
              <a:t>	Victim is a 22 year old white male who overdosed on heroine. </a:t>
            </a:r>
          </a:p>
          <a:p>
            <a:r>
              <a:rPr lang="en-US" dirty="0"/>
              <a:t>	Police received his unlocked cell phone from his parents on scene. </a:t>
            </a:r>
          </a:p>
          <a:p>
            <a:r>
              <a:rPr lang="en-US" dirty="0"/>
              <a:t>	Victim’s girlfriend tells police he was with the defendant the night before and was acting high. </a:t>
            </a:r>
          </a:p>
          <a:p>
            <a:r>
              <a:rPr lang="en-US" dirty="0"/>
              <a:t>	She woke up and he was unresponsive on the balcony with a needle in his arm. </a:t>
            </a:r>
          </a:p>
        </p:txBody>
      </p:sp>
    </p:spTree>
    <p:extLst>
      <p:ext uri="{BB962C8B-B14F-4D97-AF65-F5344CB8AC3E}">
        <p14:creationId xmlns:p14="http://schemas.microsoft.com/office/powerpoint/2010/main" val="4146314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BE12AF20-22E4-F74D-EE77-5E5F84894168}"/>
              </a:ext>
            </a:extLst>
          </p:cNvPr>
          <p:cNvSpPr>
            <a:spLocks noGrp="1"/>
          </p:cNvSpPr>
          <p:nvPr>
            <p:ph type="title"/>
          </p:nvPr>
        </p:nvSpPr>
        <p:spPr/>
        <p:txBody>
          <a:bodyPr/>
          <a:lstStyle/>
          <a:p>
            <a:r>
              <a:rPr lang="en-US" dirty="0"/>
              <a:t>Positions and Assumptions	</a:t>
            </a:r>
          </a:p>
        </p:txBody>
      </p:sp>
      <p:sp>
        <p:nvSpPr>
          <p:cNvPr id="3" name="Text Placeholder 2">
            <a:extLst>
              <a:ext uri="{FF2B5EF4-FFF2-40B4-BE49-F238E27FC236}">
                <a16:creationId xmlns:a16="http://schemas.microsoft.com/office/drawing/2014/main" id="{C98ABA5C-5F4A-6DC9-C046-982CB642FAB2}"/>
              </a:ext>
            </a:extLst>
          </p:cNvPr>
          <p:cNvSpPr>
            <a:spLocks noGrp="1"/>
          </p:cNvSpPr>
          <p:nvPr>
            <p:ph type="body" idx="1"/>
          </p:nvPr>
        </p:nvSpPr>
        <p:spPr/>
        <p:txBody>
          <a:bodyPr/>
          <a:lstStyle/>
          <a:p>
            <a:pPr marL="57150" marR="0" indent="-285750">
              <a:lnSpc>
                <a:spcPct val="115000"/>
              </a:lnSpc>
              <a:spcBef>
                <a:spcPts val="0"/>
              </a:spcBef>
              <a:spcAft>
                <a:spcPts val="800"/>
              </a:spcAft>
              <a:buFont typeface="Arial" panose="020B0604020202020204" pitchFamily="34" charset="0"/>
              <a:buChar char="•"/>
            </a:pPr>
            <a:r>
              <a:rPr lang="en-US" sz="1800" kern="100" dirty="0">
                <a:effectLst/>
                <a:latin typeface="+mn-lt"/>
                <a:ea typeface="Aptos" panose="020B0004020202020204" pitchFamily="34" charset="0"/>
                <a:cs typeface="Times New Roman" panose="02020603050405020304" pitchFamily="18" charset="0"/>
              </a:rPr>
              <a:t>The defendant was a cold-hearted drug dealer.</a:t>
            </a:r>
          </a:p>
          <a:p>
            <a:pPr marL="57150" marR="0" indent="-285750">
              <a:lnSpc>
                <a:spcPct val="115000"/>
              </a:lnSpc>
              <a:spcBef>
                <a:spcPts val="0"/>
              </a:spcBef>
              <a:spcAft>
                <a:spcPts val="800"/>
              </a:spcAft>
              <a:buFont typeface="Arial" panose="020B0604020202020204" pitchFamily="34" charset="0"/>
              <a:buChar char="•"/>
            </a:pPr>
            <a:r>
              <a:rPr lang="en-US" kern="100" dirty="0">
                <a:latin typeface="+mn-lt"/>
                <a:ea typeface="Aptos" panose="020B0004020202020204" pitchFamily="34" charset="0"/>
                <a:cs typeface="Times New Roman" panose="02020603050405020304" pitchFamily="18" charset="0"/>
              </a:rPr>
              <a:t>He was making money dealing drugs.</a:t>
            </a:r>
          </a:p>
          <a:p>
            <a:pPr marL="57150" indent="-285750">
              <a:lnSpc>
                <a:spcPct val="115000"/>
              </a:lnSpc>
              <a:spcBef>
                <a:spcPts val="0"/>
              </a:spcBef>
              <a:spcAft>
                <a:spcPts val="800"/>
              </a:spcAft>
              <a:buFont typeface="Arial" panose="020B0604020202020204" pitchFamily="34" charset="0"/>
              <a:buChar char="•"/>
            </a:pPr>
            <a:r>
              <a:rPr lang="en-US" sz="1800" kern="100" dirty="0">
                <a:effectLst/>
                <a:latin typeface="+mn-lt"/>
                <a:ea typeface="Aptos" panose="020B0004020202020204" pitchFamily="34" charset="0"/>
                <a:cs typeface="Times New Roman" panose="02020603050405020304" pitchFamily="18" charset="0"/>
              </a:rPr>
              <a:t>He knew that the drugs </a:t>
            </a:r>
            <a:r>
              <a:rPr lang="en-US" kern="100" dirty="0">
                <a:latin typeface="+mn-lt"/>
                <a:ea typeface="Aptos" panose="020B0004020202020204" pitchFamily="34" charset="0"/>
                <a:cs typeface="Times New Roman" panose="02020603050405020304" pitchFamily="18" charset="0"/>
              </a:rPr>
              <a:t>contained lethal levels of fentanyl and sold them anyways. </a:t>
            </a:r>
          </a:p>
          <a:p>
            <a:pPr marL="57150" indent="-285750">
              <a:lnSpc>
                <a:spcPct val="115000"/>
              </a:lnSpc>
              <a:spcBef>
                <a:spcPts val="0"/>
              </a:spcBef>
              <a:spcAft>
                <a:spcPts val="800"/>
              </a:spcAft>
              <a:buFont typeface="Arial" panose="020B0604020202020204" pitchFamily="34" charset="0"/>
              <a:buChar char="•"/>
            </a:pPr>
            <a:r>
              <a:rPr lang="en-US" kern="100" dirty="0">
                <a:latin typeface="+mn-lt"/>
                <a:ea typeface="Aptos" panose="020B0004020202020204" pitchFamily="34" charset="0"/>
                <a:cs typeface="Times New Roman" panose="02020603050405020304" pitchFamily="18" charset="0"/>
              </a:rPr>
              <a:t>He was the sole supplier of drugs to the victim.  </a:t>
            </a:r>
          </a:p>
          <a:p>
            <a:pPr marL="57150" marR="0" indent="-285750">
              <a:lnSpc>
                <a:spcPct val="115000"/>
              </a:lnSpc>
              <a:spcBef>
                <a:spcPts val="0"/>
              </a:spcBef>
              <a:spcAft>
                <a:spcPts val="800"/>
              </a:spcAft>
              <a:buFont typeface="Arial" panose="020B0604020202020204" pitchFamily="34" charset="0"/>
              <a:buChar char="•"/>
            </a:pPr>
            <a:r>
              <a:rPr lang="en-US" kern="100" dirty="0">
                <a:latin typeface="+mn-lt"/>
                <a:ea typeface="Aptos" panose="020B0004020202020204" pitchFamily="34" charset="0"/>
                <a:cs typeface="Times New Roman" panose="02020603050405020304" pitchFamily="18" charset="0"/>
              </a:rPr>
              <a:t>The victim left his house after receiving the drugs and died shortly after.</a:t>
            </a:r>
          </a:p>
          <a:p>
            <a:pPr marL="57150" marR="0" indent="-285750">
              <a:lnSpc>
                <a:spcPct val="115000"/>
              </a:lnSpc>
              <a:spcBef>
                <a:spcPts val="0"/>
              </a:spcBef>
              <a:spcAft>
                <a:spcPts val="800"/>
              </a:spcAft>
              <a:buFont typeface="Arial" panose="020B0604020202020204" pitchFamily="34" charset="0"/>
              <a:buChar char="•"/>
            </a:pPr>
            <a:endParaRPr lang="en-US" sz="1800" kern="100" dirty="0">
              <a:effectLst/>
              <a:latin typeface="+mn-lt"/>
              <a:ea typeface="Aptos" panose="020B0004020202020204" pitchFamily="34" charset="0"/>
              <a:cs typeface="Times New Roman" panose="02020603050405020304" pitchFamily="18" charset="0"/>
            </a:endParaRPr>
          </a:p>
          <a:p>
            <a:pPr marL="57150" marR="0" indent="-285750">
              <a:lnSpc>
                <a:spcPct val="115000"/>
              </a:lnSpc>
              <a:spcBef>
                <a:spcPts val="0"/>
              </a:spcBef>
              <a:spcAft>
                <a:spcPts val="800"/>
              </a:spcAft>
              <a:buFont typeface="Arial" panose="020B0604020202020204" pitchFamily="34" charset="0"/>
              <a:buChar char="•"/>
            </a:pPr>
            <a:endParaRPr lang="en-US" sz="1800" kern="1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kern="100" dirty="0">
              <a:latin typeface="+mn-lt"/>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94B6758A-27F4-2A32-C35C-FDE0E9EC52F8}"/>
              </a:ext>
            </a:extLst>
          </p:cNvPr>
          <p:cNvSpPr>
            <a:spLocks noGrp="1"/>
          </p:cNvSpPr>
          <p:nvPr>
            <p:ph type="body" idx="2"/>
          </p:nvPr>
        </p:nvSpPr>
        <p:spPr>
          <a:xfrm>
            <a:off x="597441" y="926482"/>
            <a:ext cx="5124447" cy="422535"/>
          </a:xfrm>
        </p:spPr>
        <p:txBody>
          <a:bodyPr/>
          <a:lstStyle/>
          <a:p>
            <a:r>
              <a:rPr lang="en-US" dirty="0"/>
              <a:t>Prosecution</a:t>
            </a:r>
          </a:p>
        </p:txBody>
      </p:sp>
      <p:sp>
        <p:nvSpPr>
          <p:cNvPr id="6" name="Text Placeholder 5">
            <a:extLst>
              <a:ext uri="{FF2B5EF4-FFF2-40B4-BE49-F238E27FC236}">
                <a16:creationId xmlns:a16="http://schemas.microsoft.com/office/drawing/2014/main" id="{92E71497-A9B3-217A-4DEB-AC2EA95AF742}"/>
              </a:ext>
            </a:extLst>
          </p:cNvPr>
          <p:cNvSpPr>
            <a:spLocks noGrp="1"/>
          </p:cNvSpPr>
          <p:nvPr>
            <p:ph type="body" idx="3"/>
          </p:nvPr>
        </p:nvSpPr>
        <p:spPr>
          <a:xfrm>
            <a:off x="6229484" y="1355152"/>
            <a:ext cx="5124450" cy="5122104"/>
          </a:xfrm>
        </p:spPr>
        <p:txBody>
          <a:bodyPr/>
          <a:lstStyle/>
          <a:p>
            <a:pPr marL="514350" indent="-285750">
              <a:buFont typeface="Arial" panose="020B0604020202020204" pitchFamily="34" charset="0"/>
              <a:buChar char="•"/>
            </a:pPr>
            <a:r>
              <a:rPr lang="en-US" dirty="0"/>
              <a:t>They were coworkers and friends.</a:t>
            </a:r>
          </a:p>
          <a:p>
            <a:pPr marL="514350" indent="-285750">
              <a:buFont typeface="Arial" panose="020B0604020202020204" pitchFamily="34" charset="0"/>
              <a:buChar char="•"/>
            </a:pPr>
            <a:r>
              <a:rPr lang="en-US" dirty="0"/>
              <a:t>The defendant was not a drug dealer and only a casual user. </a:t>
            </a:r>
          </a:p>
          <a:p>
            <a:pPr marL="514350" indent="-285750">
              <a:buFont typeface="Arial" panose="020B0604020202020204" pitchFamily="34" charset="0"/>
              <a:buChar char="•"/>
            </a:pPr>
            <a:r>
              <a:rPr lang="en-US" dirty="0"/>
              <a:t>The defendant shared drugs that he purchased to use with the victim, he did not sell them to the victim. </a:t>
            </a:r>
          </a:p>
          <a:p>
            <a:pPr marL="514350" indent="-285750">
              <a:buFont typeface="Arial" panose="020B0604020202020204" pitchFamily="34" charset="0"/>
              <a:buChar char="•"/>
            </a:pPr>
            <a:r>
              <a:rPr lang="en-US" dirty="0"/>
              <a:t>The victim was addicted to drugs and had been in rehab. </a:t>
            </a:r>
          </a:p>
          <a:p>
            <a:pPr marL="514350" indent="-285750">
              <a:buFont typeface="Arial" panose="020B0604020202020204" pitchFamily="34" charset="0"/>
              <a:buChar char="•"/>
            </a:pPr>
            <a:r>
              <a:rPr lang="en-US" dirty="0"/>
              <a:t>The victim recently lost his job due to a failed drug test.</a:t>
            </a:r>
          </a:p>
          <a:p>
            <a:pPr marL="514350" indent="-285750">
              <a:buFont typeface="Arial" panose="020B0604020202020204" pitchFamily="34" charset="0"/>
              <a:buChar char="•"/>
            </a:pPr>
            <a:r>
              <a:rPr lang="en-US" dirty="0"/>
              <a:t>The victim solicited drugs from multiple people.</a:t>
            </a:r>
          </a:p>
          <a:p>
            <a:pPr marL="514350" indent="-285750">
              <a:buFont typeface="Arial" panose="020B0604020202020204" pitchFamily="34" charset="0"/>
              <a:buChar char="•"/>
            </a:pPr>
            <a:r>
              <a:rPr lang="en-US" dirty="0"/>
              <a:t>The victim died over 24 hours after leaving the defendant’s house.</a:t>
            </a:r>
          </a:p>
        </p:txBody>
      </p:sp>
      <p:sp>
        <p:nvSpPr>
          <p:cNvPr id="7" name="Text Placeholder 6">
            <a:extLst>
              <a:ext uri="{FF2B5EF4-FFF2-40B4-BE49-F238E27FC236}">
                <a16:creationId xmlns:a16="http://schemas.microsoft.com/office/drawing/2014/main" id="{B28E5411-853C-3A16-AEFC-D673E620329F}"/>
              </a:ext>
            </a:extLst>
          </p:cNvPr>
          <p:cNvSpPr>
            <a:spLocks noGrp="1"/>
          </p:cNvSpPr>
          <p:nvPr>
            <p:ph type="body" idx="4"/>
          </p:nvPr>
        </p:nvSpPr>
        <p:spPr/>
        <p:txBody>
          <a:bodyPr/>
          <a:lstStyle/>
          <a:p>
            <a:r>
              <a:rPr lang="en-US" dirty="0"/>
              <a:t>Defense</a:t>
            </a:r>
          </a:p>
        </p:txBody>
      </p:sp>
    </p:spTree>
    <p:extLst>
      <p:ext uri="{BB962C8B-B14F-4D97-AF65-F5344CB8AC3E}">
        <p14:creationId xmlns:p14="http://schemas.microsoft.com/office/powerpoint/2010/main" val="411531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Title 1">
            <a:extLst>
              <a:ext uri="{FF2B5EF4-FFF2-40B4-BE49-F238E27FC236}">
                <a16:creationId xmlns:a16="http://schemas.microsoft.com/office/drawing/2014/main" id="{CCACA9DB-234A-D2D9-7CAE-AFB1DC5F536D}"/>
              </a:ext>
            </a:extLst>
          </p:cNvPr>
          <p:cNvSpPr>
            <a:spLocks noGrp="1"/>
          </p:cNvSpPr>
          <p:nvPr>
            <p:ph type="title"/>
          </p:nvPr>
        </p:nvSpPr>
        <p:spPr/>
        <p:txBody>
          <a:bodyPr/>
          <a:lstStyle/>
          <a:p>
            <a:r>
              <a:rPr lang="en-US" dirty="0"/>
              <a:t>Location Data</a:t>
            </a:r>
          </a:p>
        </p:txBody>
      </p:sp>
      <p:sp>
        <p:nvSpPr>
          <p:cNvPr id="3" name="Text Placeholder 2">
            <a:extLst>
              <a:ext uri="{FF2B5EF4-FFF2-40B4-BE49-F238E27FC236}">
                <a16:creationId xmlns:a16="http://schemas.microsoft.com/office/drawing/2014/main" id="{6BE69AF9-91D7-181C-D0E5-681287BCDC6E}"/>
              </a:ext>
            </a:extLst>
          </p:cNvPr>
          <p:cNvSpPr>
            <a:spLocks noGrp="1"/>
          </p:cNvSpPr>
          <p:nvPr>
            <p:ph type="body" idx="1"/>
          </p:nvPr>
        </p:nvSpPr>
        <p:spPr>
          <a:xfrm>
            <a:off x="838067" y="918070"/>
            <a:ext cx="10515861" cy="5605832"/>
          </a:xfrm>
        </p:spPr>
        <p:txBody>
          <a:bodyPr/>
          <a:lstStyle/>
          <a:p>
            <a:pPr marL="514350" indent="-285750">
              <a:buFont typeface="Arial" panose="020B0604020202020204" pitchFamily="34" charset="0"/>
              <a:buChar char="•"/>
            </a:pPr>
            <a:r>
              <a:rPr lang="en-US" dirty="0"/>
              <a:t>Shows locations generated by source with date/time, latitude / longitude, and display radius.</a:t>
            </a:r>
          </a:p>
          <a:p>
            <a:pPr marL="514350" indent="-285750">
              <a:buFont typeface="Arial" panose="020B0604020202020204" pitchFamily="34" charset="0"/>
              <a:buChar char="•"/>
            </a:pPr>
            <a:r>
              <a:rPr lang="en-US" dirty="0"/>
              <a:t>Searched, metadata, mapped, Wi-Fi survey.</a:t>
            </a:r>
          </a:p>
        </p:txBody>
      </p:sp>
      <p:pic>
        <p:nvPicPr>
          <p:cNvPr id="4" name="Picture 3" descr="A screenshot of a computer&#10;&#10;Description automatically generated">
            <a:extLst>
              <a:ext uri="{FF2B5EF4-FFF2-40B4-BE49-F238E27FC236}">
                <a16:creationId xmlns:a16="http://schemas.microsoft.com/office/drawing/2014/main" id="{D965E719-9DD0-BA8A-0183-F4E77D225FA3}"/>
              </a:ext>
            </a:extLst>
          </p:cNvPr>
          <p:cNvPicPr>
            <a:picLocks noChangeAspect="1"/>
          </p:cNvPicPr>
          <p:nvPr/>
        </p:nvPicPr>
        <p:blipFill>
          <a:blip r:embed="rId3"/>
          <a:stretch>
            <a:fillRect/>
          </a:stretch>
        </p:blipFill>
        <p:spPr>
          <a:xfrm>
            <a:off x="2659080" y="2061014"/>
            <a:ext cx="6873836" cy="3878916"/>
          </a:xfrm>
          <a:prstGeom prst="rect">
            <a:avLst/>
          </a:prstGeom>
        </p:spPr>
      </p:pic>
    </p:spTree>
    <p:extLst>
      <p:ext uri="{BB962C8B-B14F-4D97-AF65-F5344CB8AC3E}">
        <p14:creationId xmlns:p14="http://schemas.microsoft.com/office/powerpoint/2010/main" val="247961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2" name="Title 1">
            <a:extLst>
              <a:ext uri="{FF2B5EF4-FFF2-40B4-BE49-F238E27FC236}">
                <a16:creationId xmlns:a16="http://schemas.microsoft.com/office/drawing/2014/main" id="{CCACA9DB-234A-D2D9-7CAE-AFB1DC5F536D}"/>
              </a:ext>
            </a:extLst>
          </p:cNvPr>
          <p:cNvSpPr>
            <a:spLocks noGrp="1"/>
          </p:cNvSpPr>
          <p:nvPr>
            <p:ph type="title"/>
          </p:nvPr>
        </p:nvSpPr>
        <p:spPr/>
        <p:txBody>
          <a:bodyPr/>
          <a:lstStyle/>
          <a:p>
            <a:r>
              <a:rPr lang="en-US" dirty="0"/>
              <a:t>Knowledge C Data</a:t>
            </a:r>
          </a:p>
        </p:txBody>
      </p:sp>
      <p:sp>
        <p:nvSpPr>
          <p:cNvPr id="3" name="Text Placeholder 2">
            <a:extLst>
              <a:ext uri="{FF2B5EF4-FFF2-40B4-BE49-F238E27FC236}">
                <a16:creationId xmlns:a16="http://schemas.microsoft.com/office/drawing/2014/main" id="{6BE69AF9-91D7-181C-D0E5-681287BCDC6E}"/>
              </a:ext>
            </a:extLst>
          </p:cNvPr>
          <p:cNvSpPr>
            <a:spLocks noGrp="1"/>
          </p:cNvSpPr>
          <p:nvPr>
            <p:ph type="body" idx="1"/>
          </p:nvPr>
        </p:nvSpPr>
        <p:spPr>
          <a:xfrm>
            <a:off x="838067" y="918070"/>
            <a:ext cx="7024139" cy="5605832"/>
          </a:xfrm>
        </p:spPr>
        <p:txBody>
          <a:bodyPr/>
          <a:lstStyle/>
          <a:p>
            <a:pPr marL="514350" indent="-285750">
              <a:buFont typeface="Arial" panose="020B0604020202020204" pitchFamily="34" charset="0"/>
              <a:buChar char="•"/>
            </a:pPr>
            <a:r>
              <a:rPr lang="en-US" dirty="0"/>
              <a:t>Database stores an event log of processes in Apple phones.</a:t>
            </a:r>
          </a:p>
          <a:p>
            <a:pPr marL="514350" indent="-285750">
              <a:buFont typeface="Arial" panose="020B0604020202020204" pitchFamily="34" charset="0"/>
              <a:buChar char="•"/>
            </a:pPr>
            <a:r>
              <a:rPr lang="en-US" dirty="0"/>
              <a:t>Tells a story and helps create a timeline.</a:t>
            </a:r>
          </a:p>
          <a:p>
            <a:pPr marL="514350" indent="-285750">
              <a:buFont typeface="Arial" panose="020B0604020202020204" pitchFamily="34" charset="0"/>
              <a:buChar char="•"/>
            </a:pPr>
            <a:endParaRPr lang="en-US" dirty="0"/>
          </a:p>
        </p:txBody>
      </p:sp>
      <p:pic>
        <p:nvPicPr>
          <p:cNvPr id="5" name="Picture 4" descr="A screenshot of a computer&#10;&#10;Description automatically generated">
            <a:extLst>
              <a:ext uri="{FF2B5EF4-FFF2-40B4-BE49-F238E27FC236}">
                <a16:creationId xmlns:a16="http://schemas.microsoft.com/office/drawing/2014/main" id="{9B005118-514C-19C7-B93B-5D84261B328B}"/>
              </a:ext>
            </a:extLst>
          </p:cNvPr>
          <p:cNvPicPr>
            <a:picLocks noChangeAspect="1"/>
          </p:cNvPicPr>
          <p:nvPr/>
        </p:nvPicPr>
        <p:blipFill>
          <a:blip r:embed="rId3"/>
          <a:stretch>
            <a:fillRect/>
          </a:stretch>
        </p:blipFill>
        <p:spPr>
          <a:xfrm>
            <a:off x="1438708" y="2192414"/>
            <a:ext cx="9047619" cy="30571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Title 1">
            <a:extLst>
              <a:ext uri="{FF2B5EF4-FFF2-40B4-BE49-F238E27FC236}">
                <a16:creationId xmlns:a16="http://schemas.microsoft.com/office/drawing/2014/main" id="{339671FB-CC98-0254-E4A9-B106396155C9}"/>
              </a:ext>
            </a:extLst>
          </p:cNvPr>
          <p:cNvSpPr>
            <a:spLocks noGrp="1"/>
          </p:cNvSpPr>
          <p:nvPr>
            <p:ph type="title"/>
          </p:nvPr>
        </p:nvSpPr>
        <p:spPr/>
        <p:txBody>
          <a:bodyPr/>
          <a:lstStyle/>
          <a:p>
            <a:r>
              <a:rPr lang="en-US" dirty="0"/>
              <a:t>Call Detail Records (CDR) for Cell Site Analysis</a:t>
            </a:r>
          </a:p>
        </p:txBody>
      </p:sp>
      <p:sp>
        <p:nvSpPr>
          <p:cNvPr id="5" name="Text Placeholder 4">
            <a:extLst>
              <a:ext uri="{FF2B5EF4-FFF2-40B4-BE49-F238E27FC236}">
                <a16:creationId xmlns:a16="http://schemas.microsoft.com/office/drawing/2014/main" id="{D44DC5AE-013B-DFB3-C271-60FA07A78C0E}"/>
              </a:ext>
            </a:extLst>
          </p:cNvPr>
          <p:cNvSpPr>
            <a:spLocks noGrp="1"/>
          </p:cNvSpPr>
          <p:nvPr>
            <p:ph type="body" idx="3"/>
          </p:nvPr>
        </p:nvSpPr>
        <p:spPr>
          <a:xfrm>
            <a:off x="0" y="1140583"/>
            <a:ext cx="3698421" cy="5717417"/>
          </a:xfrm>
        </p:spPr>
        <p:txBody>
          <a:bodyPr/>
          <a:lstStyle/>
          <a:p>
            <a:pPr marL="514350" indent="-285750">
              <a:buFont typeface="Arial" panose="020B0604020202020204" pitchFamily="34" charset="0"/>
              <a:buChar char="•"/>
            </a:pPr>
            <a:r>
              <a:rPr lang="en-US" dirty="0"/>
              <a:t>CDR provides general location information.</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Limited to tower &amp; sector.</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Transaction initiated.</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Pitfalls</a:t>
            </a:r>
            <a:r>
              <a:rPr lang="en-US" sz="1600" dirty="0"/>
              <a:t> – </a:t>
            </a:r>
          </a:p>
          <a:p>
            <a:pPr marL="514350" indent="-285750">
              <a:buFont typeface="Arial" panose="020B0604020202020204" pitchFamily="34" charset="0"/>
              <a:buChar char="•"/>
            </a:pPr>
            <a:r>
              <a:rPr lang="en-US" sz="1600" dirty="0"/>
              <a:t>Mapping data sessions</a:t>
            </a:r>
          </a:p>
          <a:p>
            <a:pPr marL="514350" indent="-285750">
              <a:buFont typeface="Arial" panose="020B0604020202020204" pitchFamily="34" charset="0"/>
              <a:buChar char="•"/>
            </a:pPr>
            <a:r>
              <a:rPr lang="en-US" sz="1600" dirty="0"/>
              <a:t>Size of sectors</a:t>
            </a:r>
          </a:p>
          <a:p>
            <a:pPr marL="514350" indent="-285750">
              <a:buFont typeface="Arial" panose="020B0604020202020204" pitchFamily="34" charset="0"/>
              <a:buChar char="•"/>
            </a:pPr>
            <a:r>
              <a:rPr lang="en-US" sz="1600" dirty="0"/>
              <a:t>Assuming coverage of towers</a:t>
            </a:r>
          </a:p>
          <a:p>
            <a:pPr marL="514350" indent="-285750">
              <a:buFont typeface="Arial" panose="020B0604020202020204" pitchFamily="34" charset="0"/>
              <a:buChar char="•"/>
            </a:pPr>
            <a:r>
              <a:rPr lang="en-US" sz="1600" dirty="0"/>
              <a:t>Mapping select transactions</a:t>
            </a:r>
          </a:p>
          <a:p>
            <a:pPr marL="514350" indent="-285750">
              <a:buFont typeface="Arial" panose="020B0604020202020204" pitchFamily="34" charset="0"/>
              <a:buChar char="•"/>
            </a:pPr>
            <a:r>
              <a:rPr lang="en-US" sz="1600" dirty="0"/>
              <a:t>Making claims of precision</a:t>
            </a:r>
            <a:endParaRPr lang="en-US" dirty="0"/>
          </a:p>
        </p:txBody>
      </p:sp>
      <p:pic>
        <p:nvPicPr>
          <p:cNvPr id="7" name="Picture 6" descr="A map with red and white signs&#10;&#10;Description automatically generated">
            <a:extLst>
              <a:ext uri="{FF2B5EF4-FFF2-40B4-BE49-F238E27FC236}">
                <a16:creationId xmlns:a16="http://schemas.microsoft.com/office/drawing/2014/main" id="{7970AD63-9491-BC0D-9D11-FF9BFEBD8A9A}"/>
              </a:ext>
            </a:extLst>
          </p:cNvPr>
          <p:cNvPicPr>
            <a:picLocks noChangeAspect="1"/>
          </p:cNvPicPr>
          <p:nvPr/>
        </p:nvPicPr>
        <p:blipFill>
          <a:blip r:embed="rId3"/>
          <a:stretch>
            <a:fillRect/>
          </a:stretch>
        </p:blipFill>
        <p:spPr>
          <a:xfrm>
            <a:off x="3698421" y="824598"/>
            <a:ext cx="8218843" cy="5699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2" name="Title 1">
            <a:extLst>
              <a:ext uri="{FF2B5EF4-FFF2-40B4-BE49-F238E27FC236}">
                <a16:creationId xmlns:a16="http://schemas.microsoft.com/office/drawing/2014/main" id="{339671FB-CC98-0254-E4A9-B106396155C9}"/>
              </a:ext>
            </a:extLst>
          </p:cNvPr>
          <p:cNvSpPr>
            <a:spLocks noGrp="1"/>
          </p:cNvSpPr>
          <p:nvPr>
            <p:ph type="title"/>
          </p:nvPr>
        </p:nvSpPr>
        <p:spPr/>
        <p:txBody>
          <a:bodyPr/>
          <a:lstStyle/>
          <a:p>
            <a:r>
              <a:rPr lang="en-US" dirty="0"/>
              <a:t>CDR with Extraction Data – Content for Context</a:t>
            </a:r>
          </a:p>
        </p:txBody>
      </p:sp>
      <p:sp>
        <p:nvSpPr>
          <p:cNvPr id="3" name="Text Placeholder 2">
            <a:extLst>
              <a:ext uri="{FF2B5EF4-FFF2-40B4-BE49-F238E27FC236}">
                <a16:creationId xmlns:a16="http://schemas.microsoft.com/office/drawing/2014/main" id="{0EB84062-521A-9F89-EAAE-D0699163C109}"/>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E736F977-A6A7-2428-1B47-DAC301ADB7A4}"/>
              </a:ext>
            </a:extLst>
          </p:cNvPr>
          <p:cNvSpPr>
            <a:spLocks noGrp="1"/>
          </p:cNvSpPr>
          <p:nvPr>
            <p:ph type="body" idx="2"/>
          </p:nvPr>
        </p:nvSpPr>
        <p:spPr/>
        <p:txBody>
          <a:bodyPr/>
          <a:lstStyle/>
          <a:p>
            <a:endParaRPr lang="en-US" dirty="0"/>
          </a:p>
        </p:txBody>
      </p:sp>
      <p:sp>
        <p:nvSpPr>
          <p:cNvPr id="5" name="Text Placeholder 4">
            <a:extLst>
              <a:ext uri="{FF2B5EF4-FFF2-40B4-BE49-F238E27FC236}">
                <a16:creationId xmlns:a16="http://schemas.microsoft.com/office/drawing/2014/main" id="{D44DC5AE-013B-DFB3-C271-60FA07A78C0E}"/>
              </a:ext>
            </a:extLst>
          </p:cNvPr>
          <p:cNvSpPr>
            <a:spLocks noGrp="1"/>
          </p:cNvSpPr>
          <p:nvPr>
            <p:ph type="body" idx="3"/>
          </p:nvPr>
        </p:nvSpPr>
        <p:spPr>
          <a:xfrm>
            <a:off x="0" y="1081931"/>
            <a:ext cx="3717277" cy="5761833"/>
          </a:xfrm>
        </p:spPr>
        <p:txBody>
          <a:bodyPr/>
          <a:lstStyle/>
          <a:p>
            <a:pPr marL="514350" indent="-285750">
              <a:buFont typeface="Arial" panose="020B0604020202020204" pitchFamily="34" charset="0"/>
              <a:buChar char="•"/>
            </a:pPr>
            <a:r>
              <a:rPr lang="en-US" dirty="0"/>
              <a:t>Transactions include content. Shows deleted messages.</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GPS location events – Mapped, Frequented, Searched.</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Social media message content.</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Providers do not store message content            (VZW 7 days).</a:t>
            </a:r>
          </a:p>
          <a:p>
            <a:pPr marL="514350" indent="-285750">
              <a:buFont typeface="Arial" panose="020B0604020202020204" pitchFamily="34" charset="0"/>
              <a:buChar char="•"/>
            </a:pPr>
            <a:endParaRPr lang="en-US" dirty="0"/>
          </a:p>
          <a:p>
            <a:pPr marL="514350" indent="-285750">
              <a:buFont typeface="Arial" panose="020B0604020202020204" pitchFamily="34" charset="0"/>
              <a:buChar char="•"/>
            </a:pPr>
            <a:r>
              <a:rPr lang="en-US" dirty="0"/>
              <a:t>Social media content requires separate legal process </a:t>
            </a:r>
          </a:p>
        </p:txBody>
      </p:sp>
      <p:pic>
        <p:nvPicPr>
          <p:cNvPr id="8" name="Picture 7" descr="A map with red and white text&#10;&#10;Description automatically generated">
            <a:extLst>
              <a:ext uri="{FF2B5EF4-FFF2-40B4-BE49-F238E27FC236}">
                <a16:creationId xmlns:a16="http://schemas.microsoft.com/office/drawing/2014/main" id="{3F4689A2-D722-2221-FD79-0EEF71147AD3}"/>
              </a:ext>
            </a:extLst>
          </p:cNvPr>
          <p:cNvPicPr>
            <a:picLocks noChangeAspect="1"/>
          </p:cNvPicPr>
          <p:nvPr/>
        </p:nvPicPr>
        <p:blipFill>
          <a:blip r:embed="rId3"/>
          <a:stretch>
            <a:fillRect/>
          </a:stretch>
        </p:blipFill>
        <p:spPr>
          <a:xfrm>
            <a:off x="3717277" y="826350"/>
            <a:ext cx="8216316" cy="5697551"/>
          </a:xfrm>
          <a:prstGeom prst="rect">
            <a:avLst/>
          </a:prstGeom>
        </p:spPr>
      </p:pic>
    </p:spTree>
    <p:extLst>
      <p:ext uri="{BB962C8B-B14F-4D97-AF65-F5344CB8AC3E}">
        <p14:creationId xmlns:p14="http://schemas.microsoft.com/office/powerpoint/2010/main" val="478227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itle 1">
            <a:extLst>
              <a:ext uri="{FF2B5EF4-FFF2-40B4-BE49-F238E27FC236}">
                <a16:creationId xmlns:a16="http://schemas.microsoft.com/office/drawing/2014/main" id="{3850ECF2-B74D-D314-D2B1-DEAD819531A2}"/>
              </a:ext>
            </a:extLst>
          </p:cNvPr>
          <p:cNvSpPr>
            <a:spLocks noGrp="1"/>
          </p:cNvSpPr>
          <p:nvPr>
            <p:ph type="title"/>
          </p:nvPr>
        </p:nvSpPr>
        <p:spPr>
          <a:xfrm>
            <a:off x="846236" y="344134"/>
            <a:ext cx="9125079" cy="443198"/>
          </a:xfrm>
        </p:spPr>
        <p:txBody>
          <a:bodyPr/>
          <a:lstStyle/>
          <a:p>
            <a:r>
              <a:rPr lang="en-US" dirty="0"/>
              <a:t>In Conclusion – So What?	</a:t>
            </a:r>
          </a:p>
        </p:txBody>
      </p:sp>
      <p:sp>
        <p:nvSpPr>
          <p:cNvPr id="3" name="Text Placeholder 2">
            <a:extLst>
              <a:ext uri="{FF2B5EF4-FFF2-40B4-BE49-F238E27FC236}">
                <a16:creationId xmlns:a16="http://schemas.microsoft.com/office/drawing/2014/main" id="{737E5D09-452F-2B60-C06B-9144B7A66611}"/>
              </a:ext>
            </a:extLst>
          </p:cNvPr>
          <p:cNvSpPr>
            <a:spLocks noGrp="1"/>
          </p:cNvSpPr>
          <p:nvPr>
            <p:ph type="body" idx="1"/>
          </p:nvPr>
        </p:nvSpPr>
        <p:spPr>
          <a:xfrm>
            <a:off x="846237" y="855353"/>
            <a:ext cx="9125078" cy="4115463"/>
          </a:xfrm>
        </p:spPr>
        <p:txBody>
          <a:bodyPr/>
          <a:lstStyle/>
          <a:p>
            <a:r>
              <a:rPr lang="en-US" dirty="0"/>
              <a:t>Cell phones are a part of every case.</a:t>
            </a:r>
          </a:p>
          <a:p>
            <a:endParaRPr lang="en-US" dirty="0"/>
          </a:p>
          <a:p>
            <a:r>
              <a:rPr lang="en-US" dirty="0"/>
              <a:t>Content provides context.</a:t>
            </a:r>
          </a:p>
          <a:p>
            <a:endParaRPr lang="en-US" dirty="0"/>
          </a:p>
          <a:p>
            <a:r>
              <a:rPr lang="en-US" dirty="0"/>
              <a:t>Report vs. Original Data – Do you have all of the data?</a:t>
            </a:r>
          </a:p>
          <a:p>
            <a:endParaRPr lang="en-US" dirty="0"/>
          </a:p>
          <a:p>
            <a:r>
              <a:rPr lang="en-US" dirty="0"/>
              <a:t>What are the limits of the technology?</a:t>
            </a:r>
          </a:p>
          <a:p>
            <a:endParaRPr lang="en-US" dirty="0"/>
          </a:p>
          <a:p>
            <a:r>
              <a:rPr lang="en-US" dirty="0"/>
              <a:t>Consultation on cross examination questions.</a:t>
            </a:r>
          </a:p>
          <a:p>
            <a:endParaRPr lang="en-US" dirty="0"/>
          </a:p>
          <a:p>
            <a:r>
              <a:rPr lang="en-US" dirty="0"/>
              <a:t>Know what is coming before late disclosure. </a:t>
            </a:r>
          </a:p>
          <a:p>
            <a:endParaRPr lang="en-US" dirty="0"/>
          </a:p>
          <a:p>
            <a:r>
              <a:rPr lang="en-US" dirty="0"/>
              <a:t>I am your local expert with experience.</a:t>
            </a:r>
          </a:p>
          <a:p>
            <a:endParaRPr lang="en-US" dirty="0"/>
          </a:p>
        </p:txBody>
      </p:sp>
    </p:spTree>
    <p:extLst>
      <p:ext uri="{BB962C8B-B14F-4D97-AF65-F5344CB8AC3E}">
        <p14:creationId xmlns:p14="http://schemas.microsoft.com/office/powerpoint/2010/main" val="18509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ACCB1A-C195-3145-8650-20929D2DB9CA}"/>
              </a:ext>
            </a:extLst>
          </p:cNvPr>
          <p:cNvSpPr>
            <a:spLocks noGrp="1"/>
          </p:cNvSpPr>
          <p:nvPr>
            <p:ph type="body" idx="2"/>
          </p:nvPr>
        </p:nvSpPr>
        <p:spPr>
          <a:xfrm>
            <a:off x="1317838" y="2225424"/>
            <a:ext cx="9556323" cy="1562805"/>
          </a:xfrm>
        </p:spPr>
        <p:txBody>
          <a:bodyPr/>
          <a:lstStyle/>
          <a:p>
            <a:pPr algn="ctr"/>
            <a:r>
              <a:rPr lang="en-US" sz="4000" dirty="0"/>
              <a:t>Anthony.Gentile@EnvistaForensics.com</a:t>
            </a:r>
          </a:p>
          <a:p>
            <a:pPr algn="ctr"/>
            <a:endParaRPr lang="en-US" sz="4000" dirty="0"/>
          </a:p>
          <a:p>
            <a:pPr algn="ctr"/>
            <a:r>
              <a:rPr lang="en-US" sz="4000" dirty="0"/>
              <a:t>803-995-0882</a:t>
            </a:r>
          </a:p>
          <a:p>
            <a:pPr algn="ctr"/>
            <a:endParaRPr lang="en-US" sz="4000" dirty="0"/>
          </a:p>
        </p:txBody>
      </p:sp>
    </p:spTree>
    <p:extLst>
      <p:ext uri="{BB962C8B-B14F-4D97-AF65-F5344CB8AC3E}">
        <p14:creationId xmlns:p14="http://schemas.microsoft.com/office/powerpoint/2010/main" val="34204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6" name="Text Placeholder 5">
            <a:extLst>
              <a:ext uri="{FF2B5EF4-FFF2-40B4-BE49-F238E27FC236}">
                <a16:creationId xmlns:a16="http://schemas.microsoft.com/office/drawing/2014/main" id="{37BA8BD3-0A31-8556-1F59-52E9DDE9B9CE}"/>
              </a:ext>
            </a:extLst>
          </p:cNvPr>
          <p:cNvSpPr>
            <a:spLocks noGrp="1"/>
          </p:cNvSpPr>
          <p:nvPr>
            <p:ph type="body" idx="1"/>
          </p:nvPr>
        </p:nvSpPr>
        <p:spPr>
          <a:xfrm>
            <a:off x="4894176" y="1784173"/>
            <a:ext cx="6454458" cy="4020633"/>
          </a:xfrm>
        </p:spPr>
        <p:txBody>
          <a:bodyPr/>
          <a:lstStyle/>
          <a:p>
            <a:r>
              <a:rPr lang="en-US" dirty="0"/>
              <a:t>Digital Forensic Analyst at Envista Forensics. </a:t>
            </a:r>
          </a:p>
          <a:p>
            <a:endParaRPr lang="en-US" dirty="0"/>
          </a:p>
          <a:p>
            <a:r>
              <a:rPr lang="en-US" dirty="0"/>
              <a:t>Qualified court expert in historical cell site analysis, call detail record analysis, and mobile device forensics. </a:t>
            </a:r>
          </a:p>
          <a:p>
            <a:endParaRPr lang="en-US" dirty="0"/>
          </a:p>
          <a:p>
            <a:r>
              <a:rPr lang="en-US" dirty="0"/>
              <a:t>Certified Cellebrite Operator (CCO), Cellebrite Certified Physical Analyst (CCPA). </a:t>
            </a:r>
          </a:p>
          <a:p>
            <a:endParaRPr lang="en-US" dirty="0"/>
          </a:p>
          <a:p>
            <a:r>
              <a:rPr lang="en-US" dirty="0"/>
              <a:t>Background in law enforcement from City of Columbia PD, Lexington County Sheriff’s Dept, SLED.</a:t>
            </a:r>
          </a:p>
          <a:p>
            <a:endParaRPr lang="en-US" dirty="0"/>
          </a:p>
          <a:p>
            <a:r>
              <a:rPr lang="en-US" dirty="0"/>
              <a:t>At SLED I conducted historical and live cellular analysis to locate fugitives and missing persons.</a:t>
            </a:r>
          </a:p>
          <a:p>
            <a:endParaRPr lang="en-US" dirty="0"/>
          </a:p>
          <a:p>
            <a:r>
              <a:rPr lang="en-US" dirty="0"/>
              <a:t>Received training from FBI Cellular Analysis Survey Team (CAST). </a:t>
            </a:r>
          </a:p>
        </p:txBody>
      </p:sp>
      <p:sp>
        <p:nvSpPr>
          <p:cNvPr id="5" name="Title 4">
            <a:extLst>
              <a:ext uri="{FF2B5EF4-FFF2-40B4-BE49-F238E27FC236}">
                <a16:creationId xmlns:a16="http://schemas.microsoft.com/office/drawing/2014/main" id="{7262F0D5-ABE5-5549-729D-704C0B18320B}"/>
              </a:ext>
            </a:extLst>
          </p:cNvPr>
          <p:cNvSpPr>
            <a:spLocks noGrp="1"/>
          </p:cNvSpPr>
          <p:nvPr>
            <p:ph type="title"/>
          </p:nvPr>
        </p:nvSpPr>
        <p:spPr>
          <a:xfrm>
            <a:off x="5184846" y="1205724"/>
            <a:ext cx="6454457" cy="443198"/>
          </a:xfrm>
        </p:spPr>
        <p:txBody>
          <a:bodyPr/>
          <a:lstStyle/>
          <a:p>
            <a:r>
              <a:rPr lang="en-US" dirty="0"/>
              <a:t>Anthony Gentile</a:t>
            </a:r>
          </a:p>
        </p:txBody>
      </p:sp>
      <p:pic>
        <p:nvPicPr>
          <p:cNvPr id="12" name="Picture 11" descr="A person in a suit and tie&#10;&#10;Description automatically generated">
            <a:extLst>
              <a:ext uri="{FF2B5EF4-FFF2-40B4-BE49-F238E27FC236}">
                <a16:creationId xmlns:a16="http://schemas.microsoft.com/office/drawing/2014/main" id="{39212FAF-9A50-86F5-E949-C9F29E1FFB7C}"/>
              </a:ext>
            </a:extLst>
          </p:cNvPr>
          <p:cNvPicPr>
            <a:picLocks noChangeAspect="1"/>
          </p:cNvPicPr>
          <p:nvPr/>
        </p:nvPicPr>
        <p:blipFill>
          <a:blip r:embed="rId3"/>
          <a:stretch>
            <a:fillRect/>
          </a:stretch>
        </p:blipFill>
        <p:spPr>
          <a:xfrm>
            <a:off x="552697" y="779689"/>
            <a:ext cx="3525406" cy="52986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 Placeholder 4">
            <a:extLst>
              <a:ext uri="{FF2B5EF4-FFF2-40B4-BE49-F238E27FC236}">
                <a16:creationId xmlns:a16="http://schemas.microsoft.com/office/drawing/2014/main" id="{85C4EAAC-AD00-3A21-4AB6-2E94F1B21141}"/>
              </a:ext>
            </a:extLst>
          </p:cNvPr>
          <p:cNvSpPr>
            <a:spLocks noGrp="1"/>
          </p:cNvSpPr>
          <p:nvPr>
            <p:ph type="body" idx="10"/>
          </p:nvPr>
        </p:nvSpPr>
        <p:spPr/>
        <p:txBody>
          <a:bodyPr/>
          <a:lstStyle/>
          <a:p>
            <a:r>
              <a:rPr lang="en-US" dirty="0"/>
              <a:t>Cell Phone Extraction Evidence</a:t>
            </a:r>
          </a:p>
          <a:p>
            <a:r>
              <a:rPr lang="en-US" dirty="0"/>
              <a:t>Case Study – Death By Distribution</a:t>
            </a:r>
          </a:p>
          <a:p>
            <a:r>
              <a:rPr lang="en-US" dirty="0"/>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0B334B84-7A8E-D9DF-95EF-A255369AF7A9}"/>
              </a:ext>
            </a:extLst>
          </p:cNvPr>
          <p:cNvSpPr>
            <a:spLocks noGrp="1"/>
          </p:cNvSpPr>
          <p:nvPr>
            <p:ph type="title"/>
          </p:nvPr>
        </p:nvSpPr>
        <p:spPr/>
        <p:txBody>
          <a:bodyPr/>
          <a:lstStyle/>
          <a:p>
            <a:r>
              <a:rPr lang="en-US" dirty="0"/>
              <a:t>Seeing the Full Picture</a:t>
            </a:r>
          </a:p>
        </p:txBody>
      </p:sp>
      <p:sp>
        <p:nvSpPr>
          <p:cNvPr id="3" name="Text Placeholder 2">
            <a:extLst>
              <a:ext uri="{FF2B5EF4-FFF2-40B4-BE49-F238E27FC236}">
                <a16:creationId xmlns:a16="http://schemas.microsoft.com/office/drawing/2014/main" id="{931044BA-628B-D63C-B3E3-F9FB7D337DB9}"/>
              </a:ext>
            </a:extLst>
          </p:cNvPr>
          <p:cNvSpPr>
            <a:spLocks noGrp="1"/>
          </p:cNvSpPr>
          <p:nvPr>
            <p:ph type="body" idx="1"/>
          </p:nvPr>
        </p:nvSpPr>
        <p:spPr>
          <a:xfrm>
            <a:off x="625796" y="918068"/>
            <a:ext cx="4221913" cy="5605833"/>
          </a:xfrm>
        </p:spPr>
        <p:txBody>
          <a:bodyPr/>
          <a:lstStyle/>
          <a:p>
            <a:r>
              <a:rPr lang="en-US" dirty="0"/>
              <a:t>Looking through a window you can see the landscape.</a:t>
            </a:r>
          </a:p>
          <a:p>
            <a:pPr lvl="1"/>
            <a:r>
              <a:rPr lang="en-US" dirty="0"/>
              <a:t>The color of the flowers.</a:t>
            </a:r>
          </a:p>
          <a:p>
            <a:pPr lvl="1"/>
            <a:r>
              <a:rPr lang="en-US" dirty="0"/>
              <a:t>The wind blowing the leaves.</a:t>
            </a:r>
          </a:p>
          <a:p>
            <a:pPr lvl="1"/>
            <a:r>
              <a:rPr lang="en-US" dirty="0"/>
              <a:t>The green grass.</a:t>
            </a:r>
          </a:p>
          <a:p>
            <a:pPr lvl="1"/>
            <a:endParaRPr lang="en-US" dirty="0"/>
          </a:p>
          <a:p>
            <a:r>
              <a:rPr lang="en-US" dirty="0"/>
              <a:t>Step through that window and experience more.</a:t>
            </a:r>
          </a:p>
          <a:p>
            <a:pPr lvl="1"/>
            <a:r>
              <a:rPr lang="en-US" dirty="0"/>
              <a:t>You can smell the flowers.</a:t>
            </a:r>
          </a:p>
          <a:p>
            <a:pPr lvl="1"/>
            <a:r>
              <a:rPr lang="en-US" dirty="0"/>
              <a:t>You can feel the wind blowing in your hair.</a:t>
            </a:r>
          </a:p>
          <a:p>
            <a:pPr lvl="1"/>
            <a:r>
              <a:rPr lang="en-US" dirty="0"/>
              <a:t>You can smell the wet grass from the morning dew.</a:t>
            </a:r>
          </a:p>
          <a:p>
            <a:pPr lvl="1"/>
            <a:endParaRPr lang="en-US" dirty="0"/>
          </a:p>
          <a:p>
            <a:r>
              <a:rPr lang="en-US" dirty="0"/>
              <a:t>I will show you how we can add content to create context by examining cell phone extraction data. </a:t>
            </a:r>
          </a:p>
        </p:txBody>
      </p:sp>
      <p:pic>
        <p:nvPicPr>
          <p:cNvPr id="5" name="Picture 4" descr="A window with a view of a garden and trees&#10;&#10;Description automatically generated">
            <a:extLst>
              <a:ext uri="{FF2B5EF4-FFF2-40B4-BE49-F238E27FC236}">
                <a16:creationId xmlns:a16="http://schemas.microsoft.com/office/drawing/2014/main" id="{06EE4B90-3D49-D563-CED1-7991D64F5AC9}"/>
              </a:ext>
            </a:extLst>
          </p:cNvPr>
          <p:cNvPicPr>
            <a:picLocks noChangeAspect="1"/>
          </p:cNvPicPr>
          <p:nvPr/>
        </p:nvPicPr>
        <p:blipFill>
          <a:blip r:embed="rId3"/>
          <a:stretch>
            <a:fillRect/>
          </a:stretch>
        </p:blipFill>
        <p:spPr>
          <a:xfrm>
            <a:off x="4847709" y="1190787"/>
            <a:ext cx="6506220" cy="506039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itle 1">
            <a:extLst>
              <a:ext uri="{FF2B5EF4-FFF2-40B4-BE49-F238E27FC236}">
                <a16:creationId xmlns:a16="http://schemas.microsoft.com/office/drawing/2014/main" id="{3850ECF2-B74D-D314-D2B1-DEAD819531A2}"/>
              </a:ext>
            </a:extLst>
          </p:cNvPr>
          <p:cNvSpPr>
            <a:spLocks noGrp="1"/>
          </p:cNvSpPr>
          <p:nvPr>
            <p:ph type="title"/>
          </p:nvPr>
        </p:nvSpPr>
        <p:spPr/>
        <p:txBody>
          <a:bodyPr/>
          <a:lstStyle/>
          <a:p>
            <a:r>
              <a:rPr lang="en-US" dirty="0"/>
              <a:t>Cell Phone Extraction Evidence</a:t>
            </a:r>
          </a:p>
        </p:txBody>
      </p:sp>
      <p:sp>
        <p:nvSpPr>
          <p:cNvPr id="3" name="Text Placeholder 2">
            <a:extLst>
              <a:ext uri="{FF2B5EF4-FFF2-40B4-BE49-F238E27FC236}">
                <a16:creationId xmlns:a16="http://schemas.microsoft.com/office/drawing/2014/main" id="{737E5D09-452F-2B60-C06B-9144B7A66611}"/>
              </a:ext>
            </a:extLst>
          </p:cNvPr>
          <p:cNvSpPr>
            <a:spLocks noGrp="1"/>
          </p:cNvSpPr>
          <p:nvPr>
            <p:ph type="body" idx="1"/>
          </p:nvPr>
        </p:nvSpPr>
        <p:spPr/>
        <p:txBody>
          <a:bodyPr/>
          <a:lstStyle/>
          <a:p>
            <a:r>
              <a:rPr lang="en-US" dirty="0"/>
              <a:t>Encryption Types</a:t>
            </a:r>
          </a:p>
          <a:p>
            <a:r>
              <a:rPr lang="en-US" dirty="0"/>
              <a:t>Extraction Types</a:t>
            </a:r>
          </a:p>
          <a:p>
            <a:r>
              <a:rPr lang="en-US" dirty="0"/>
              <a:t>Report Vs. Original Data</a:t>
            </a:r>
          </a:p>
          <a:p>
            <a:r>
              <a:rPr lang="en-US" dirty="0"/>
              <a:t>Locked Devices</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0B334B84-7A8E-D9DF-95EF-A255369AF7A9}"/>
              </a:ext>
            </a:extLst>
          </p:cNvPr>
          <p:cNvSpPr>
            <a:spLocks noGrp="1"/>
          </p:cNvSpPr>
          <p:nvPr>
            <p:ph type="title"/>
          </p:nvPr>
        </p:nvSpPr>
        <p:spPr/>
        <p:txBody>
          <a:bodyPr/>
          <a:lstStyle/>
          <a:p>
            <a:r>
              <a:rPr lang="en-US" dirty="0"/>
              <a:t>Encryption Types – Extractions</a:t>
            </a:r>
          </a:p>
        </p:txBody>
      </p:sp>
      <p:pic>
        <p:nvPicPr>
          <p:cNvPr id="4" name="Picture 3" descr="A picture containing indoor, white&#10;&#10;Description automatically generated">
            <a:extLst>
              <a:ext uri="{FF2B5EF4-FFF2-40B4-BE49-F238E27FC236}">
                <a16:creationId xmlns:a16="http://schemas.microsoft.com/office/drawing/2014/main" id="{33904695-101A-536B-0BC3-BE6A050C0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53" y="1188432"/>
            <a:ext cx="6440869" cy="4487337"/>
          </a:xfrm>
          <a:prstGeom prst="rect">
            <a:avLst/>
          </a:prstGeom>
        </p:spPr>
      </p:pic>
      <p:pic>
        <p:nvPicPr>
          <p:cNvPr id="5" name="Picture 4" descr="A picture containing indoor, ceiling&#10;&#10;Description automatically generated">
            <a:extLst>
              <a:ext uri="{FF2B5EF4-FFF2-40B4-BE49-F238E27FC236}">
                <a16:creationId xmlns:a16="http://schemas.microsoft.com/office/drawing/2014/main" id="{E9891425-F8C3-D06E-0714-B80F99234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010" y="2173166"/>
            <a:ext cx="6208295" cy="4138863"/>
          </a:xfrm>
          <a:prstGeom prst="rect">
            <a:avLst/>
          </a:prstGeom>
        </p:spPr>
      </p:pic>
      <p:grpSp>
        <p:nvGrpSpPr>
          <p:cNvPr id="7" name="Group 6">
            <a:extLst>
              <a:ext uri="{FF2B5EF4-FFF2-40B4-BE49-F238E27FC236}">
                <a16:creationId xmlns:a16="http://schemas.microsoft.com/office/drawing/2014/main" id="{B39655E2-2146-A7A1-6F8D-0B5055D34F90}"/>
              </a:ext>
            </a:extLst>
          </p:cNvPr>
          <p:cNvGrpSpPr/>
          <p:nvPr/>
        </p:nvGrpSpPr>
        <p:grpSpPr>
          <a:xfrm>
            <a:off x="8160969" y="2710740"/>
            <a:ext cx="3610375" cy="3433579"/>
            <a:chOff x="6422570" y="1161020"/>
            <a:chExt cx="4413380" cy="4534678"/>
          </a:xfrm>
        </p:grpSpPr>
        <p:sp>
          <p:nvSpPr>
            <p:cNvPr id="8" name="Oval 7">
              <a:extLst>
                <a:ext uri="{FF2B5EF4-FFF2-40B4-BE49-F238E27FC236}">
                  <a16:creationId xmlns:a16="http://schemas.microsoft.com/office/drawing/2014/main" id="{9EE185F3-F600-8451-1577-2707D2745539}"/>
                </a:ext>
              </a:extLst>
            </p:cNvPr>
            <p:cNvSpPr/>
            <p:nvPr/>
          </p:nvSpPr>
          <p:spPr>
            <a:xfrm>
              <a:off x="6422570" y="1161020"/>
              <a:ext cx="4413380" cy="4534678"/>
            </a:xfrm>
            <a:prstGeom prst="ellipse">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107D1A-E267-3614-CC30-2F0CABB36168}"/>
                </a:ext>
              </a:extLst>
            </p:cNvPr>
            <p:cNvSpPr txBox="1"/>
            <p:nvPr/>
          </p:nvSpPr>
          <p:spPr>
            <a:xfrm>
              <a:off x="7229668" y="1888123"/>
              <a:ext cx="2799183" cy="2967275"/>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rPr>
                <a:t>File Based</a:t>
              </a:r>
            </a:p>
            <a:p>
              <a:pPr algn="ctr"/>
              <a:r>
                <a:rPr lang="en-US" sz="2000" dirty="0">
                  <a:effectLst>
                    <a:outerShdw blurRad="38100" dist="38100" dir="2700000" algn="tl">
                      <a:srgbClr val="000000">
                        <a:alpha val="43137"/>
                      </a:srgbClr>
                    </a:outerShdw>
                  </a:effectLst>
                </a:rPr>
                <a:t>Encryption (FBE)</a:t>
              </a:r>
            </a:p>
            <a:p>
              <a:pPr algn="ctr"/>
              <a:r>
                <a:rPr lang="en-US" sz="2000" dirty="0">
                  <a:effectLst>
                    <a:outerShdw blurRad="38100" dist="38100" dir="2700000" algn="tl">
                      <a:srgbClr val="000000">
                        <a:alpha val="43137"/>
                      </a:srgbClr>
                    </a:outerShdw>
                  </a:effectLst>
                </a:rPr>
                <a:t>“We may have the key to the vault, but what about all the security boxes</a:t>
              </a:r>
              <a:r>
                <a:rPr lang="en-US" sz="2000" dirty="0"/>
                <a:t>”</a:t>
              </a:r>
            </a:p>
          </p:txBody>
        </p:sp>
      </p:grpSp>
      <p:grpSp>
        <p:nvGrpSpPr>
          <p:cNvPr id="10" name="Group 9">
            <a:extLst>
              <a:ext uri="{FF2B5EF4-FFF2-40B4-BE49-F238E27FC236}">
                <a16:creationId xmlns:a16="http://schemas.microsoft.com/office/drawing/2014/main" id="{6C27C026-0C18-CF50-43AA-CD2CDE5EF534}"/>
              </a:ext>
            </a:extLst>
          </p:cNvPr>
          <p:cNvGrpSpPr/>
          <p:nvPr/>
        </p:nvGrpSpPr>
        <p:grpSpPr>
          <a:xfrm>
            <a:off x="264695" y="1294791"/>
            <a:ext cx="3316855" cy="3132739"/>
            <a:chOff x="6422570" y="1161020"/>
            <a:chExt cx="4413380" cy="4534678"/>
          </a:xfrm>
        </p:grpSpPr>
        <p:sp>
          <p:nvSpPr>
            <p:cNvPr id="11" name="Oval 10">
              <a:extLst>
                <a:ext uri="{FF2B5EF4-FFF2-40B4-BE49-F238E27FC236}">
                  <a16:creationId xmlns:a16="http://schemas.microsoft.com/office/drawing/2014/main" id="{E2B644B7-54DA-4F0A-9B00-C2F45D12FC12}"/>
                </a:ext>
              </a:extLst>
            </p:cNvPr>
            <p:cNvSpPr/>
            <p:nvPr/>
          </p:nvSpPr>
          <p:spPr>
            <a:xfrm>
              <a:off x="6422570" y="1161020"/>
              <a:ext cx="4413380" cy="4534678"/>
            </a:xfrm>
            <a:prstGeom prst="ellipse">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6A55A89-3D9C-DAC8-4E3A-9E5406F30B4E}"/>
                </a:ext>
              </a:extLst>
            </p:cNvPr>
            <p:cNvSpPr txBox="1"/>
            <p:nvPr/>
          </p:nvSpPr>
          <p:spPr>
            <a:xfrm>
              <a:off x="7293704" y="2590852"/>
              <a:ext cx="2913782" cy="1675012"/>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rPr>
                <a:t>Full Disc Encryption (FDE)</a:t>
              </a:r>
            </a:p>
            <a:p>
              <a:pPr algn="ctr"/>
              <a:r>
                <a:rPr lang="en-US" sz="2000" dirty="0">
                  <a:effectLst>
                    <a:outerShdw blurRad="38100" dist="38100" dir="2700000" algn="tl">
                      <a:srgbClr val="000000">
                        <a:alpha val="43137"/>
                      </a:srgbClr>
                    </a:outerShdw>
                  </a:effectLst>
                </a:rPr>
                <a:t>“The key to the vault”</a:t>
              </a:r>
            </a:p>
          </p:txBody>
        </p:sp>
      </p:grpSp>
    </p:spTree>
    <p:extLst>
      <p:ext uri="{BB962C8B-B14F-4D97-AF65-F5344CB8AC3E}">
        <p14:creationId xmlns:p14="http://schemas.microsoft.com/office/powerpoint/2010/main" val="1767381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BE12AF20-22E4-F74D-EE77-5E5F84894168}"/>
              </a:ext>
            </a:extLst>
          </p:cNvPr>
          <p:cNvSpPr>
            <a:spLocks noGrp="1"/>
          </p:cNvSpPr>
          <p:nvPr>
            <p:ph type="title"/>
          </p:nvPr>
        </p:nvSpPr>
        <p:spPr/>
        <p:txBody>
          <a:bodyPr/>
          <a:lstStyle/>
          <a:p>
            <a:r>
              <a:rPr lang="en-US" dirty="0"/>
              <a:t>Extraction Types</a:t>
            </a:r>
          </a:p>
        </p:txBody>
      </p:sp>
      <p:sp>
        <p:nvSpPr>
          <p:cNvPr id="3" name="Text Placeholder 2">
            <a:extLst>
              <a:ext uri="{FF2B5EF4-FFF2-40B4-BE49-F238E27FC236}">
                <a16:creationId xmlns:a16="http://schemas.microsoft.com/office/drawing/2014/main" id="{C98ABA5C-5F4A-6DC9-C046-982CB642FAB2}"/>
              </a:ext>
            </a:extLst>
          </p:cNvPr>
          <p:cNvSpPr>
            <a:spLocks noGrp="1"/>
          </p:cNvSpPr>
          <p:nvPr>
            <p:ph type="body" idx="1"/>
          </p:nvPr>
        </p:nvSpPr>
        <p:spPr/>
        <p:txBody>
          <a:bodyPr/>
          <a:lstStyle/>
          <a:p>
            <a:pPr marL="228600" indent="0">
              <a:buNone/>
            </a:pPr>
            <a:r>
              <a:rPr lang="en-US" sz="2000" dirty="0"/>
              <a:t>In order of preference for comprehensive collection: </a:t>
            </a:r>
          </a:p>
          <a:p>
            <a:r>
              <a:rPr lang="en-US" sz="2000" dirty="0"/>
              <a:t>Physical Extraction (Full-Disk Encrypted Devices) </a:t>
            </a:r>
          </a:p>
          <a:p>
            <a:endParaRPr lang="en-US" sz="2000" dirty="0"/>
          </a:p>
          <a:p>
            <a:r>
              <a:rPr lang="en-US" sz="2000" dirty="0"/>
              <a:t>Full File System Extraction (File Based Encrypted Devices) </a:t>
            </a:r>
          </a:p>
          <a:p>
            <a:endParaRPr lang="en-US" sz="2000" dirty="0"/>
          </a:p>
          <a:p>
            <a:r>
              <a:rPr lang="en-US" sz="2000" dirty="0"/>
              <a:t>Advanced Logical Extraction (Combination extraction including Partial File System and Logical methods) </a:t>
            </a:r>
          </a:p>
          <a:p>
            <a:endParaRPr lang="en-US" sz="2000" dirty="0"/>
          </a:p>
          <a:p>
            <a:r>
              <a:rPr lang="en-US" sz="2000" dirty="0"/>
              <a:t>Partial File System Extraction </a:t>
            </a:r>
          </a:p>
          <a:p>
            <a:endParaRPr lang="en-US" sz="2000" dirty="0"/>
          </a:p>
          <a:p>
            <a:r>
              <a:rPr lang="en-US" sz="2000" dirty="0"/>
              <a:t>Logical Extraction </a:t>
            </a:r>
          </a:p>
          <a:p>
            <a:endParaRPr lang="en-US" sz="2000" dirty="0"/>
          </a:p>
          <a:p>
            <a:r>
              <a:rPr lang="en-US" sz="2000" dirty="0"/>
              <a:t>Manual Extraction (Only relied on in certain circumstances and is not preferred.)</a:t>
            </a:r>
          </a:p>
          <a:p>
            <a:pPr lvl="1"/>
            <a:r>
              <a:rPr lang="en-US" dirty="0"/>
              <a:t>Manual extraction can cause data loss.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BE12AF20-22E4-F74D-EE77-5E5F84894168}"/>
              </a:ext>
            </a:extLst>
          </p:cNvPr>
          <p:cNvSpPr>
            <a:spLocks noGrp="1"/>
          </p:cNvSpPr>
          <p:nvPr>
            <p:ph type="title"/>
          </p:nvPr>
        </p:nvSpPr>
        <p:spPr/>
        <p:txBody>
          <a:bodyPr/>
          <a:lstStyle/>
          <a:p>
            <a:r>
              <a:rPr lang="en-US" dirty="0"/>
              <a:t>Extraction Report vs. Original Data</a:t>
            </a:r>
          </a:p>
        </p:txBody>
      </p:sp>
      <p:pic>
        <p:nvPicPr>
          <p:cNvPr id="1026" name="Picture 2">
            <a:extLst>
              <a:ext uri="{FF2B5EF4-FFF2-40B4-BE49-F238E27FC236}">
                <a16:creationId xmlns:a16="http://schemas.microsoft.com/office/drawing/2014/main" id="{88B72E36-7825-4438-1A76-95D5F126F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75" y="1058796"/>
            <a:ext cx="10170449" cy="474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11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2" name="Title 1">
            <a:extLst>
              <a:ext uri="{FF2B5EF4-FFF2-40B4-BE49-F238E27FC236}">
                <a16:creationId xmlns:a16="http://schemas.microsoft.com/office/drawing/2014/main" id="{BE12AF20-22E4-F74D-EE77-5E5F84894168}"/>
              </a:ext>
            </a:extLst>
          </p:cNvPr>
          <p:cNvSpPr>
            <a:spLocks noGrp="1"/>
          </p:cNvSpPr>
          <p:nvPr>
            <p:ph type="title"/>
          </p:nvPr>
        </p:nvSpPr>
        <p:spPr/>
        <p:txBody>
          <a:bodyPr/>
          <a:lstStyle/>
          <a:p>
            <a:r>
              <a:rPr lang="en-US" dirty="0"/>
              <a:t>Locked Devices</a:t>
            </a:r>
          </a:p>
        </p:txBody>
      </p:sp>
      <p:pic>
        <p:nvPicPr>
          <p:cNvPr id="4" name="Picture 3" descr="A cellphone with a lock on the screen&#10;&#10;Description automatically generated">
            <a:extLst>
              <a:ext uri="{FF2B5EF4-FFF2-40B4-BE49-F238E27FC236}">
                <a16:creationId xmlns:a16="http://schemas.microsoft.com/office/drawing/2014/main" id="{63F121C1-C6C9-A9A7-C6DA-92C4E05AAA38}"/>
              </a:ext>
            </a:extLst>
          </p:cNvPr>
          <p:cNvPicPr>
            <a:picLocks noChangeAspect="1"/>
          </p:cNvPicPr>
          <p:nvPr/>
        </p:nvPicPr>
        <p:blipFill>
          <a:blip r:embed="rId3"/>
          <a:stretch>
            <a:fillRect/>
          </a:stretch>
        </p:blipFill>
        <p:spPr>
          <a:xfrm>
            <a:off x="4280185" y="860258"/>
            <a:ext cx="3631630" cy="5137484"/>
          </a:xfrm>
          <a:prstGeom prst="rect">
            <a:avLst/>
          </a:prstGeom>
        </p:spPr>
      </p:pic>
      <p:sp>
        <p:nvSpPr>
          <p:cNvPr id="5" name="Text Placeholder 2">
            <a:extLst>
              <a:ext uri="{FF2B5EF4-FFF2-40B4-BE49-F238E27FC236}">
                <a16:creationId xmlns:a16="http://schemas.microsoft.com/office/drawing/2014/main" id="{32BD57C5-555F-9171-E1FF-CCF98AB5AB6A}"/>
              </a:ext>
            </a:extLst>
          </p:cNvPr>
          <p:cNvSpPr>
            <a:spLocks noGrp="1"/>
          </p:cNvSpPr>
          <p:nvPr>
            <p:ph type="body" idx="1"/>
          </p:nvPr>
        </p:nvSpPr>
        <p:spPr>
          <a:xfrm>
            <a:off x="838067" y="918068"/>
            <a:ext cx="3300795" cy="5605833"/>
          </a:xfrm>
        </p:spPr>
        <p:txBody>
          <a:bodyPr/>
          <a:lstStyle/>
          <a:p>
            <a:r>
              <a:rPr lang="en-US" dirty="0"/>
              <a:t>Can we unlock locked phones?</a:t>
            </a:r>
          </a:p>
          <a:p>
            <a:endParaRPr lang="en-US" dirty="0"/>
          </a:p>
          <a:p>
            <a:r>
              <a:rPr lang="en-US" dirty="0"/>
              <a:t>Make, model, iOS</a:t>
            </a:r>
          </a:p>
          <a:p>
            <a:endParaRPr lang="en-US" dirty="0"/>
          </a:p>
          <a:p>
            <a:r>
              <a:rPr lang="en-US" dirty="0"/>
              <a:t>Settings / General / About</a:t>
            </a:r>
          </a:p>
          <a:p>
            <a:endParaRPr lang="en-US" dirty="0"/>
          </a:p>
          <a:p>
            <a:r>
              <a:rPr lang="en-US" dirty="0"/>
              <a:t>How long does it take?</a:t>
            </a:r>
          </a:p>
        </p:txBody>
      </p:sp>
    </p:spTree>
    <p:extLst>
      <p:ext uri="{BB962C8B-B14F-4D97-AF65-F5344CB8AC3E}">
        <p14:creationId xmlns:p14="http://schemas.microsoft.com/office/powerpoint/2010/main" val="2627611988"/>
      </p:ext>
    </p:extLst>
  </p:cSld>
  <p:clrMapOvr>
    <a:masterClrMapping/>
  </p:clrMapOvr>
</p:sld>
</file>

<file path=ppt/theme/theme1.xml><?xml version="1.0" encoding="utf-8"?>
<a:theme xmlns:a="http://schemas.openxmlformats.org/drawingml/2006/main" name="Envista Webinar Theme">
  <a:themeElements>
    <a:clrScheme name="Envista Forensics">
      <a:dk1>
        <a:srgbClr val="000000"/>
      </a:dk1>
      <a:lt1>
        <a:srgbClr val="FFFFFF"/>
      </a:lt1>
      <a:dk2>
        <a:srgbClr val="013B82"/>
      </a:dk2>
      <a:lt2>
        <a:srgbClr val="808285"/>
      </a:lt2>
      <a:accent1>
        <a:srgbClr val="F7941D"/>
      </a:accent1>
      <a:accent2>
        <a:srgbClr val="FFC20E"/>
      </a:accent2>
      <a:accent3>
        <a:srgbClr val="E11A2C"/>
      </a:accent3>
      <a:accent4>
        <a:srgbClr val="BE1B82"/>
      </a:accent4>
      <a:accent5>
        <a:srgbClr val="00BAC6"/>
      </a:accent5>
      <a:accent6>
        <a:srgbClr val="AED136"/>
      </a:accent6>
      <a:hlink>
        <a:srgbClr val="006EB9"/>
      </a:hlink>
      <a:folHlink>
        <a:srgbClr val="00AEE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_webinar_ppt_template.pptx" id="{C333AE0F-B02F-4A49-8E30-55BD736A0404}" vid="{AE51F424-598A-4FF0-9E24-B583F1D0C418}"/>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2024_webinar_ppt_template</Template>
  <TotalTime>437</TotalTime>
  <Words>1060</Words>
  <Application>Microsoft Office PowerPoint</Application>
  <PresentationFormat>Widescreen</PresentationFormat>
  <Paragraphs>138</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Gill Sans</vt:lpstr>
      <vt:lpstr>Calibri</vt:lpstr>
      <vt:lpstr>Montserrat</vt:lpstr>
      <vt:lpstr>Envista Webinar Theme</vt:lpstr>
      <vt:lpstr>PowerPoint Presentation</vt:lpstr>
      <vt:lpstr>Anthony Gentile</vt:lpstr>
      <vt:lpstr>PowerPoint Presentation</vt:lpstr>
      <vt:lpstr>Seeing the Full Picture</vt:lpstr>
      <vt:lpstr>Cell Phone Extraction Evidence</vt:lpstr>
      <vt:lpstr>Encryption Types – Extractions</vt:lpstr>
      <vt:lpstr>Extraction Types</vt:lpstr>
      <vt:lpstr>Extraction Report vs. Original Data</vt:lpstr>
      <vt:lpstr>Locked Devices</vt:lpstr>
      <vt:lpstr>Case Study </vt:lpstr>
      <vt:lpstr>Positions and Assumptions </vt:lpstr>
      <vt:lpstr>Location Data</vt:lpstr>
      <vt:lpstr>Knowledge C Data</vt:lpstr>
      <vt:lpstr>Call Detail Records (CDR) for Cell Site Analysis</vt:lpstr>
      <vt:lpstr>CDR with Extraction Data – Content for Context</vt:lpstr>
      <vt:lpstr>In Conclusion – So What?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 Santana</dc:creator>
  <cp:lastModifiedBy>Anthony Gentile</cp:lastModifiedBy>
  <cp:revision>13</cp:revision>
  <dcterms:created xsi:type="dcterms:W3CDTF">2024-09-06T19:49:29Z</dcterms:created>
  <dcterms:modified xsi:type="dcterms:W3CDTF">2024-10-16T15:14:44Z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0x010100ACC0325963899E479C9CDF534317F137</vt:lpwstr>
  </property>
</Properties>
</file>