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62" r:id="rId3"/>
    <p:sldId id="279" r:id="rId4"/>
    <p:sldId id="259" r:id="rId5"/>
    <p:sldId id="260" r:id="rId6"/>
    <p:sldId id="267" r:id="rId7"/>
    <p:sldId id="265" r:id="rId8"/>
    <p:sldId id="258" r:id="rId9"/>
    <p:sldId id="275" r:id="rId10"/>
    <p:sldId id="276" r:id="rId11"/>
    <p:sldId id="277" r:id="rId12"/>
    <p:sldId id="280" r:id="rId13"/>
    <p:sldId id="278" r:id="rId14"/>
    <p:sldId id="272" r:id="rId15"/>
    <p:sldId id="288" r:id="rId16"/>
    <p:sldId id="283" r:id="rId17"/>
    <p:sldId id="284" r:id="rId18"/>
    <p:sldId id="285" r:id="rId19"/>
    <p:sldId id="286" r:id="rId2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30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9D911588-692F-4562-9C96-5530093C33A3}" type="datetimeFigureOut">
              <a:rPr lang="en-US" smtClean="0"/>
              <a:t>11/5/2024</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25F3984D-AC9E-42AB-821B-BB25638BCBE6}" type="slidenum">
              <a:rPr lang="en-US" smtClean="0"/>
              <a:t>‹#›</a:t>
            </a:fld>
            <a:endParaRPr lang="en-US"/>
          </a:p>
        </p:txBody>
      </p:sp>
    </p:spTree>
    <p:extLst>
      <p:ext uri="{BB962C8B-B14F-4D97-AF65-F5344CB8AC3E}">
        <p14:creationId xmlns:p14="http://schemas.microsoft.com/office/powerpoint/2010/main" val="300807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a:t>
            </a:fld>
            <a:endParaRPr lang="en-US"/>
          </a:p>
        </p:txBody>
      </p:sp>
    </p:spTree>
    <p:extLst>
      <p:ext uri="{BB962C8B-B14F-4D97-AF65-F5344CB8AC3E}">
        <p14:creationId xmlns:p14="http://schemas.microsoft.com/office/powerpoint/2010/main" val="1254307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10</a:t>
            </a:fld>
            <a:endParaRPr lang="en-US"/>
          </a:p>
        </p:txBody>
      </p:sp>
    </p:spTree>
    <p:extLst>
      <p:ext uri="{BB962C8B-B14F-4D97-AF65-F5344CB8AC3E}">
        <p14:creationId xmlns:p14="http://schemas.microsoft.com/office/powerpoint/2010/main" val="2940653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11</a:t>
            </a:fld>
            <a:endParaRPr lang="en-US"/>
          </a:p>
        </p:txBody>
      </p:sp>
    </p:spTree>
    <p:extLst>
      <p:ext uri="{BB962C8B-B14F-4D97-AF65-F5344CB8AC3E}">
        <p14:creationId xmlns:p14="http://schemas.microsoft.com/office/powerpoint/2010/main" val="2023641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12</a:t>
            </a:fld>
            <a:endParaRPr lang="en-US"/>
          </a:p>
        </p:txBody>
      </p:sp>
    </p:spTree>
    <p:extLst>
      <p:ext uri="{BB962C8B-B14F-4D97-AF65-F5344CB8AC3E}">
        <p14:creationId xmlns:p14="http://schemas.microsoft.com/office/powerpoint/2010/main" val="1698023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13</a:t>
            </a:fld>
            <a:endParaRPr lang="en-US"/>
          </a:p>
        </p:txBody>
      </p:sp>
    </p:spTree>
    <p:extLst>
      <p:ext uri="{BB962C8B-B14F-4D97-AF65-F5344CB8AC3E}">
        <p14:creationId xmlns:p14="http://schemas.microsoft.com/office/powerpoint/2010/main" val="2732708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14</a:t>
            </a:fld>
            <a:endParaRPr lang="en-US"/>
          </a:p>
        </p:txBody>
      </p:sp>
    </p:spTree>
    <p:extLst>
      <p:ext uri="{BB962C8B-B14F-4D97-AF65-F5344CB8AC3E}">
        <p14:creationId xmlns:p14="http://schemas.microsoft.com/office/powerpoint/2010/main" val="1331592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15</a:t>
            </a:fld>
            <a:endParaRPr lang="en-US"/>
          </a:p>
        </p:txBody>
      </p:sp>
    </p:spTree>
    <p:extLst>
      <p:ext uri="{BB962C8B-B14F-4D97-AF65-F5344CB8AC3E}">
        <p14:creationId xmlns:p14="http://schemas.microsoft.com/office/powerpoint/2010/main" val="3147961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16</a:t>
            </a:fld>
            <a:endParaRPr lang="en-US"/>
          </a:p>
        </p:txBody>
      </p:sp>
    </p:spTree>
    <p:extLst>
      <p:ext uri="{BB962C8B-B14F-4D97-AF65-F5344CB8AC3E}">
        <p14:creationId xmlns:p14="http://schemas.microsoft.com/office/powerpoint/2010/main" val="2940653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17</a:t>
            </a:fld>
            <a:endParaRPr lang="en-US"/>
          </a:p>
        </p:txBody>
      </p:sp>
    </p:spTree>
    <p:extLst>
      <p:ext uri="{BB962C8B-B14F-4D97-AF65-F5344CB8AC3E}">
        <p14:creationId xmlns:p14="http://schemas.microsoft.com/office/powerpoint/2010/main" val="2023641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17B341-2B6B-4ADB-AA97-DC515023B3C1}" type="slidenum">
              <a:rPr lang="en-US" smtClean="0"/>
              <a:t>18</a:t>
            </a:fld>
            <a:endParaRPr lang="en-US" dirty="0"/>
          </a:p>
        </p:txBody>
      </p:sp>
    </p:spTree>
    <p:extLst>
      <p:ext uri="{BB962C8B-B14F-4D97-AF65-F5344CB8AC3E}">
        <p14:creationId xmlns:p14="http://schemas.microsoft.com/office/powerpoint/2010/main" val="3546264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17B341-2B6B-4ADB-AA97-DC515023B3C1}" type="slidenum">
              <a:rPr lang="en-US" smtClean="0"/>
              <a:t>19</a:t>
            </a:fld>
            <a:endParaRPr lang="en-US" dirty="0"/>
          </a:p>
        </p:txBody>
      </p:sp>
    </p:spTree>
    <p:extLst>
      <p:ext uri="{BB962C8B-B14F-4D97-AF65-F5344CB8AC3E}">
        <p14:creationId xmlns:p14="http://schemas.microsoft.com/office/powerpoint/2010/main" val="3546264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2</a:t>
            </a:fld>
            <a:endParaRPr lang="en-US"/>
          </a:p>
        </p:txBody>
      </p:sp>
    </p:spTree>
    <p:extLst>
      <p:ext uri="{BB962C8B-B14F-4D97-AF65-F5344CB8AC3E}">
        <p14:creationId xmlns:p14="http://schemas.microsoft.com/office/powerpoint/2010/main" val="608920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3</a:t>
            </a:fld>
            <a:endParaRPr lang="en-US"/>
          </a:p>
        </p:txBody>
      </p:sp>
    </p:spTree>
    <p:extLst>
      <p:ext uri="{BB962C8B-B14F-4D97-AF65-F5344CB8AC3E}">
        <p14:creationId xmlns:p14="http://schemas.microsoft.com/office/powerpoint/2010/main" val="384944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4</a:t>
            </a:fld>
            <a:endParaRPr lang="en-US"/>
          </a:p>
        </p:txBody>
      </p:sp>
    </p:spTree>
    <p:extLst>
      <p:ext uri="{BB962C8B-B14F-4D97-AF65-F5344CB8AC3E}">
        <p14:creationId xmlns:p14="http://schemas.microsoft.com/office/powerpoint/2010/main" val="314796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5</a:t>
            </a:fld>
            <a:endParaRPr lang="en-US"/>
          </a:p>
        </p:txBody>
      </p:sp>
    </p:spTree>
    <p:extLst>
      <p:ext uri="{BB962C8B-B14F-4D97-AF65-F5344CB8AC3E}">
        <p14:creationId xmlns:p14="http://schemas.microsoft.com/office/powerpoint/2010/main" val="2940653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6</a:t>
            </a:fld>
            <a:endParaRPr lang="en-US"/>
          </a:p>
        </p:txBody>
      </p:sp>
    </p:spTree>
    <p:extLst>
      <p:ext uri="{BB962C8B-B14F-4D97-AF65-F5344CB8AC3E}">
        <p14:creationId xmlns:p14="http://schemas.microsoft.com/office/powerpoint/2010/main" val="2023641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7</a:t>
            </a:fld>
            <a:endParaRPr lang="en-US"/>
          </a:p>
        </p:txBody>
      </p:sp>
    </p:spTree>
    <p:extLst>
      <p:ext uri="{BB962C8B-B14F-4D97-AF65-F5344CB8AC3E}">
        <p14:creationId xmlns:p14="http://schemas.microsoft.com/office/powerpoint/2010/main" val="2458901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F3984D-AC9E-42AB-821B-BB25638BCBE6}" type="slidenum">
              <a:rPr lang="en-US" smtClean="0"/>
              <a:t>8</a:t>
            </a:fld>
            <a:endParaRPr lang="en-US"/>
          </a:p>
        </p:txBody>
      </p:sp>
    </p:spTree>
    <p:extLst>
      <p:ext uri="{BB962C8B-B14F-4D97-AF65-F5344CB8AC3E}">
        <p14:creationId xmlns:p14="http://schemas.microsoft.com/office/powerpoint/2010/main" val="996936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85CA-268E-4421-BC9E-6775D40D0F50}" type="slidenum">
              <a:rPr lang="en-US" smtClean="0"/>
              <a:t>9</a:t>
            </a:fld>
            <a:endParaRPr lang="en-US"/>
          </a:p>
        </p:txBody>
      </p:sp>
    </p:spTree>
    <p:extLst>
      <p:ext uri="{BB962C8B-B14F-4D97-AF65-F5344CB8AC3E}">
        <p14:creationId xmlns:p14="http://schemas.microsoft.com/office/powerpoint/2010/main" val="3147961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2177039-BC83-4022-8768-FED081A31F02}" type="datetimeFigureOut">
              <a:rPr lang="en-US" smtClean="0"/>
              <a:t>11/5/2024</a:t>
            </a:fld>
            <a:endParaRPr lang="en-US"/>
          </a:p>
        </p:txBody>
      </p:sp>
      <p:sp>
        <p:nvSpPr>
          <p:cNvPr id="8" name="Slide Number Placeholder 7"/>
          <p:cNvSpPr>
            <a:spLocks noGrp="1"/>
          </p:cNvSpPr>
          <p:nvPr>
            <p:ph type="sldNum" sz="quarter" idx="11"/>
          </p:nvPr>
        </p:nvSpPr>
        <p:spPr/>
        <p:txBody>
          <a:bodyPr/>
          <a:lstStyle/>
          <a:p>
            <a:fld id="{E7622D4D-19D1-4749-9968-2DC12BE32D2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7039-BC83-4022-8768-FED081A31F02}"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7039-BC83-4022-8768-FED081A31F02}"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177039-BC83-4022-8768-FED081A31F02}"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177039-BC83-4022-8768-FED081A31F02}"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22D4D-19D1-4749-9968-2DC12BE32D2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177039-BC83-4022-8768-FED081A31F02}"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22D4D-19D1-4749-9968-2DC12BE32D2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2177039-BC83-4022-8768-FED081A31F02}" type="datetimeFigureOut">
              <a:rPr lang="en-US" smtClean="0"/>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622D4D-19D1-4749-9968-2DC12BE32D2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177039-BC83-4022-8768-FED081A31F02}" type="datetimeFigureOut">
              <a:rPr lang="en-US" smtClean="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77039-BC83-4022-8768-FED081A31F02}" type="datetimeFigureOut">
              <a:rPr lang="en-US" smtClean="0"/>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177039-BC83-4022-8768-FED081A31F02}"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177039-BC83-4022-8768-FED081A31F02}"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22D4D-19D1-4749-9968-2DC12BE32D2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2177039-BC83-4022-8768-FED081A31F02}" type="datetimeFigureOut">
              <a:rPr lang="en-US" smtClean="0"/>
              <a:t>11/5/2024</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7622D4D-19D1-4749-9968-2DC12BE32D2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fr3"/><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0"/>
            <a:ext cx="8686800" cy="2895599"/>
          </a:xfrm>
        </p:spPr>
        <p:txBody>
          <a:bodyPr>
            <a:noAutofit/>
          </a:bodyPr>
          <a:lstStyle/>
          <a:p>
            <a:r>
              <a:rPr lang="en-US" sz="9600" b="1" dirty="0">
                <a:solidFill>
                  <a:srgbClr val="C00000"/>
                </a:solidFill>
              </a:rPr>
              <a:t>I OBJECT!</a:t>
            </a:r>
            <a:br>
              <a:rPr lang="en-US" sz="9600" b="1" dirty="0">
                <a:solidFill>
                  <a:srgbClr val="C00000"/>
                </a:solidFill>
              </a:rPr>
            </a:br>
            <a:r>
              <a:rPr lang="en-US" sz="3200" b="1" dirty="0">
                <a:solidFill>
                  <a:srgbClr val="C00000"/>
                </a:solidFill>
              </a:rPr>
              <a:t>DUI</a:t>
            </a:r>
            <a:endParaRPr lang="en-US" sz="9600" b="1" dirty="0">
              <a:solidFill>
                <a:srgbClr val="C00000"/>
              </a:solidFill>
            </a:endParaRPr>
          </a:p>
        </p:txBody>
      </p:sp>
      <p:sp>
        <p:nvSpPr>
          <p:cNvPr id="3" name="Subtitle 2"/>
          <p:cNvSpPr>
            <a:spLocks noGrp="1"/>
          </p:cNvSpPr>
          <p:nvPr>
            <p:ph type="subTitle" idx="1"/>
          </p:nvPr>
        </p:nvSpPr>
        <p:spPr>
          <a:xfrm>
            <a:off x="1371600" y="3962400"/>
            <a:ext cx="6400800" cy="2133600"/>
          </a:xfrm>
        </p:spPr>
        <p:txBody>
          <a:bodyPr>
            <a:normAutofit fontScale="25000" lnSpcReduction="20000"/>
          </a:bodyPr>
          <a:lstStyle/>
          <a:p>
            <a:r>
              <a:rPr lang="en-US" sz="7200" b="1" dirty="0">
                <a:solidFill>
                  <a:srgbClr val="0070C0"/>
                </a:solidFill>
              </a:rPr>
              <a:t>JAMES B. Huff, Esquire</a:t>
            </a:r>
          </a:p>
          <a:p>
            <a:r>
              <a:rPr lang="en-US" sz="7200" b="1" dirty="0">
                <a:solidFill>
                  <a:srgbClr val="0070C0"/>
                </a:solidFill>
              </a:rPr>
              <a:t>HUFF LAW FIRM, PC</a:t>
            </a:r>
          </a:p>
          <a:p>
            <a:r>
              <a:rPr lang="en-US" sz="7200" b="1" dirty="0">
                <a:solidFill>
                  <a:srgbClr val="0070C0"/>
                </a:solidFill>
              </a:rPr>
              <a:t>North Augusta, </a:t>
            </a:r>
            <a:r>
              <a:rPr lang="en-US" sz="7200" b="1" cap="none" dirty="0">
                <a:solidFill>
                  <a:srgbClr val="0070C0"/>
                </a:solidFill>
              </a:rPr>
              <a:t>SC</a:t>
            </a:r>
          </a:p>
          <a:p>
            <a:endParaRPr lang="en-US" sz="6400" dirty="0">
              <a:solidFill>
                <a:srgbClr val="0070C0"/>
              </a:solidFill>
            </a:endParaRPr>
          </a:p>
          <a:p>
            <a:r>
              <a:rPr lang="en-US" sz="5600" dirty="0">
                <a:solidFill>
                  <a:srgbClr val="0070C0"/>
                </a:solidFill>
              </a:rPr>
              <a:t>(803)278-2889 office</a:t>
            </a:r>
          </a:p>
          <a:p>
            <a:r>
              <a:rPr lang="en-US" sz="5600" cap="none" dirty="0">
                <a:solidFill>
                  <a:srgbClr val="0070C0"/>
                </a:solidFill>
              </a:rPr>
              <a:t>(803)645-1313 cell</a:t>
            </a:r>
          </a:p>
          <a:p>
            <a:endParaRPr lang="en-US" sz="5600" cap="none" dirty="0">
              <a:solidFill>
                <a:srgbClr val="0070C0"/>
              </a:solidFill>
            </a:endParaRPr>
          </a:p>
          <a:p>
            <a:r>
              <a:rPr lang="en-US" sz="5600" cap="none" dirty="0">
                <a:solidFill>
                  <a:srgbClr val="0070C0"/>
                </a:solidFill>
              </a:rPr>
              <a:t>jhuff@hufflaw.org</a:t>
            </a:r>
          </a:p>
          <a:p>
            <a:endParaRPr lang="en-US" sz="3600" dirty="0">
              <a:solidFill>
                <a:srgbClr val="0070C0"/>
              </a:solidFill>
            </a:endParaRPr>
          </a:p>
        </p:txBody>
      </p:sp>
    </p:spTree>
    <p:extLst>
      <p:ext uri="{BB962C8B-B14F-4D97-AF65-F5344CB8AC3E}">
        <p14:creationId xmlns:p14="http://schemas.microsoft.com/office/powerpoint/2010/main" val="2725817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31543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1055322914"/>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97162"/>
          </a:xfrm>
        </p:spPr>
        <p:txBody>
          <a:bodyPr>
            <a:noAutofit/>
          </a:bodyPr>
          <a:lstStyle/>
          <a:p>
            <a:r>
              <a:rPr lang="en-US" sz="7200" b="1" dirty="0">
                <a:solidFill>
                  <a:srgbClr val="CCCC00"/>
                </a:solidFill>
                <a:effectLst>
                  <a:outerShdw blurRad="38100" dist="38100" dir="2700000" algn="tl">
                    <a:srgbClr val="000000">
                      <a:alpha val="43137"/>
                    </a:srgbClr>
                  </a:outerShdw>
                </a:effectLst>
              </a:rPr>
              <a:t>SUSTAINED</a:t>
            </a:r>
          </a:p>
        </p:txBody>
      </p:sp>
      <p:sp>
        <p:nvSpPr>
          <p:cNvPr id="3" name="Content Placeholder 2"/>
          <p:cNvSpPr>
            <a:spLocks noGrp="1"/>
          </p:cNvSpPr>
          <p:nvPr>
            <p:ph idx="1"/>
          </p:nvPr>
        </p:nvSpPr>
        <p:spPr>
          <a:xfrm>
            <a:off x="457200" y="2819400"/>
            <a:ext cx="8229600" cy="2514601"/>
          </a:xfrm>
        </p:spPr>
        <p:txBody>
          <a:bodyPr>
            <a:normAutofit/>
          </a:bodyPr>
          <a:lstStyle/>
          <a:p>
            <a:endParaRPr lang="en-US" dirty="0"/>
          </a:p>
        </p:txBody>
      </p:sp>
    </p:spTree>
    <p:extLst>
      <p:ext uri="{BB962C8B-B14F-4D97-AF65-F5344CB8AC3E}">
        <p14:creationId xmlns:p14="http://schemas.microsoft.com/office/powerpoint/2010/main" val="20907289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lstStyle/>
          <a:p>
            <a:r>
              <a:rPr lang="en-US" sz="2800" b="1" u="sng" dirty="0">
                <a:effectLst>
                  <a:outerShdw blurRad="38100" dist="38100" dir="2700000" algn="tl">
                    <a:srgbClr val="000000">
                      <a:alpha val="43137"/>
                    </a:srgbClr>
                  </a:outerShdw>
                </a:effectLst>
              </a:rPr>
              <a:t>DEPT. OF MO. VEH. v. </a:t>
            </a:r>
            <a:r>
              <a:rPr lang="en-US" sz="2800" b="1" u="sng" dirty="0" err="1">
                <a:effectLst>
                  <a:outerShdw blurRad="38100" dist="38100" dir="2700000" algn="tl">
                    <a:srgbClr val="000000">
                      <a:alpha val="43137"/>
                    </a:srgbClr>
                  </a:outerShdw>
                </a:effectLst>
              </a:rPr>
              <a:t>McCARSON</a:t>
            </a:r>
            <a:r>
              <a:rPr lang="en-US" sz="2800" b="1" dirty="0">
                <a:effectLst/>
              </a:rPr>
              <a:t>, </a:t>
            </a:r>
            <a:r>
              <a:rPr lang="en-US" sz="1600" b="1" dirty="0">
                <a:effectLst/>
              </a:rPr>
              <a:t>391 S.C. 136 (2011)</a:t>
            </a:r>
            <a:endParaRPr lang="en-US" sz="2400" dirty="0"/>
          </a:p>
        </p:txBody>
      </p:sp>
      <p:sp>
        <p:nvSpPr>
          <p:cNvPr id="3" name="Content Placeholder 2"/>
          <p:cNvSpPr>
            <a:spLocks noGrp="1"/>
          </p:cNvSpPr>
          <p:nvPr>
            <p:ph idx="1"/>
          </p:nvPr>
        </p:nvSpPr>
        <p:spPr>
          <a:xfrm>
            <a:off x="457200" y="1981200"/>
            <a:ext cx="8229600" cy="4144963"/>
          </a:xfrm>
        </p:spPr>
        <p:txBody>
          <a:bodyPr>
            <a:normAutofit/>
          </a:bodyPr>
          <a:lstStyle/>
          <a:p>
            <a:r>
              <a:rPr lang="en-US" b="1" dirty="0">
                <a:solidFill>
                  <a:srgbClr val="0070C0"/>
                </a:solidFill>
              </a:rPr>
              <a:t>In his appeal, </a:t>
            </a:r>
            <a:r>
              <a:rPr lang="en-US" b="1" dirty="0" err="1">
                <a:solidFill>
                  <a:srgbClr val="0070C0"/>
                </a:solidFill>
              </a:rPr>
              <a:t>McCarson</a:t>
            </a:r>
            <a:r>
              <a:rPr lang="en-US" b="1" dirty="0">
                <a:solidFill>
                  <a:srgbClr val="0070C0"/>
                </a:solidFill>
              </a:rPr>
              <a:t> claims the ALC erred in reversing the decision of the Hearing Officer for the Division of Motor Vehicles Hearings (DMVH) that rescinded the initial license suspension. Specifically, </a:t>
            </a:r>
            <a:r>
              <a:rPr lang="en-US" b="1" dirty="0" err="1">
                <a:solidFill>
                  <a:srgbClr val="0070C0"/>
                </a:solidFill>
              </a:rPr>
              <a:t>McCarson</a:t>
            </a:r>
            <a:r>
              <a:rPr lang="en-US" b="1" dirty="0">
                <a:solidFill>
                  <a:srgbClr val="0070C0"/>
                </a:solidFill>
              </a:rPr>
              <a:t> contends his license should not have been suspended as there was no admissible evidence to establish probable cause for his DUI arrest. We agree and reverse the decision of the ALC.</a:t>
            </a:r>
          </a:p>
          <a:p>
            <a:endParaRPr lang="en-US" dirty="0"/>
          </a:p>
        </p:txBody>
      </p:sp>
    </p:spTree>
    <p:extLst>
      <p:ext uri="{BB962C8B-B14F-4D97-AF65-F5344CB8AC3E}">
        <p14:creationId xmlns:p14="http://schemas.microsoft.com/office/powerpoint/2010/main" val="5357022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lstStyle/>
          <a:p>
            <a:r>
              <a:rPr lang="en-US" sz="2800" b="1" u="sng" dirty="0">
                <a:effectLst>
                  <a:outerShdw blurRad="38100" dist="38100" dir="2700000" algn="tl">
                    <a:srgbClr val="000000">
                      <a:alpha val="43137"/>
                    </a:srgbClr>
                  </a:outerShdw>
                </a:effectLst>
              </a:rPr>
              <a:t>DEPT. OF MO. VEH. v. </a:t>
            </a:r>
            <a:r>
              <a:rPr lang="en-US" sz="2800" b="1" u="sng" dirty="0" err="1">
                <a:effectLst>
                  <a:outerShdw blurRad="38100" dist="38100" dir="2700000" algn="tl">
                    <a:srgbClr val="000000">
                      <a:alpha val="43137"/>
                    </a:srgbClr>
                  </a:outerShdw>
                </a:effectLst>
              </a:rPr>
              <a:t>McCARSON</a:t>
            </a:r>
            <a:r>
              <a:rPr lang="en-US" sz="2800" b="1" dirty="0">
                <a:effectLst/>
              </a:rPr>
              <a:t>, </a:t>
            </a:r>
            <a:r>
              <a:rPr lang="en-US" sz="1600" b="1" dirty="0">
                <a:effectLst/>
              </a:rPr>
              <a:t>391 S.C. 136 (2011)</a:t>
            </a:r>
            <a:endParaRPr lang="en-US" sz="1600" b="1" dirty="0"/>
          </a:p>
        </p:txBody>
      </p:sp>
      <p:sp>
        <p:nvSpPr>
          <p:cNvPr id="3" name="Content Placeholder 2"/>
          <p:cNvSpPr>
            <a:spLocks noGrp="1"/>
          </p:cNvSpPr>
          <p:nvPr>
            <p:ph idx="1"/>
          </p:nvPr>
        </p:nvSpPr>
        <p:spPr/>
        <p:txBody>
          <a:bodyPr/>
          <a:lstStyle/>
          <a:p>
            <a:r>
              <a:rPr lang="en-US" b="1" dirty="0">
                <a:solidFill>
                  <a:srgbClr val="0070C0"/>
                </a:solidFill>
              </a:rPr>
              <a:t>We find Sergeant </a:t>
            </a:r>
            <a:r>
              <a:rPr lang="en-US" b="1" dirty="0" err="1">
                <a:solidFill>
                  <a:srgbClr val="0070C0"/>
                </a:solidFill>
              </a:rPr>
              <a:t>Kimbrell's</a:t>
            </a:r>
            <a:r>
              <a:rPr lang="en-US" b="1" dirty="0">
                <a:solidFill>
                  <a:srgbClr val="0070C0"/>
                </a:solidFill>
              </a:rPr>
              <a:t> observations as conveyed through Jones's testimony and Incident Report constituted quintessential hearsay.</a:t>
            </a:r>
          </a:p>
          <a:p>
            <a:r>
              <a:rPr lang="en-US" b="1" dirty="0">
                <a:solidFill>
                  <a:srgbClr val="0070C0"/>
                </a:solidFill>
              </a:rPr>
              <a:t>Based on the well-established definition of hearsay, Sergeant </a:t>
            </a:r>
            <a:r>
              <a:rPr lang="en-US" b="1" dirty="0" err="1">
                <a:solidFill>
                  <a:srgbClr val="0070C0"/>
                </a:solidFill>
              </a:rPr>
              <a:t>Kimbrell's</a:t>
            </a:r>
            <a:r>
              <a:rPr lang="en-US" b="1" dirty="0">
                <a:solidFill>
                  <a:srgbClr val="0070C0"/>
                </a:solidFill>
              </a:rPr>
              <a:t> observations of </a:t>
            </a:r>
            <a:r>
              <a:rPr lang="en-US" b="1" dirty="0" err="1">
                <a:solidFill>
                  <a:srgbClr val="0070C0"/>
                </a:solidFill>
              </a:rPr>
              <a:t>McCarson's</a:t>
            </a:r>
            <a:r>
              <a:rPr lang="en-US" b="1" dirty="0">
                <a:solidFill>
                  <a:srgbClr val="0070C0"/>
                </a:solidFill>
              </a:rPr>
              <a:t> erratic driving constituted hearsay as it was testified to by Trooper Jones and was offered to establish probable cause for the DUI arrest. </a:t>
            </a:r>
          </a:p>
          <a:p>
            <a:endParaRPr lang="en-US" dirty="0"/>
          </a:p>
        </p:txBody>
      </p:sp>
    </p:spTree>
    <p:extLst>
      <p:ext uri="{BB962C8B-B14F-4D97-AF65-F5344CB8AC3E}">
        <p14:creationId xmlns:p14="http://schemas.microsoft.com/office/powerpoint/2010/main" val="25509852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a:t>
            </a:r>
          </a:p>
        </p:txBody>
      </p:sp>
      <p:sp>
        <p:nvSpPr>
          <p:cNvPr id="3" name="Content Placeholder 2"/>
          <p:cNvSpPr>
            <a:spLocks noGrp="1"/>
          </p:cNvSpPr>
          <p:nvPr>
            <p:ph idx="1"/>
          </p:nvPr>
        </p:nvSpPr>
        <p:spPr/>
        <p:txBody>
          <a:bodyPr>
            <a:normAutofit/>
          </a:bodyPr>
          <a:lstStyle/>
          <a:p>
            <a:r>
              <a:rPr lang="en-US" sz="2800" b="1" dirty="0">
                <a:solidFill>
                  <a:srgbClr val="0070C0"/>
                </a:solidFill>
              </a:rPr>
              <a:t>D testifies he stopped D for making a wide turn. He arrested D for DUI. The car camera was recording but there is no sound. You can see D being handcuffed. You then see the Officer remove a card from his shirt pocket and appear to read from it. </a:t>
            </a:r>
          </a:p>
        </p:txBody>
      </p:sp>
    </p:spTree>
    <p:extLst>
      <p:ext uri="{BB962C8B-B14F-4D97-AF65-F5344CB8AC3E}">
        <p14:creationId xmlns:p14="http://schemas.microsoft.com/office/powerpoint/2010/main" val="15258506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3276600"/>
          </a:xfrm>
        </p:spPr>
        <p:txBody>
          <a:bodyPr>
            <a:normAutofit/>
          </a:bodyPr>
          <a:lstStyle/>
          <a:p>
            <a:r>
              <a:rPr lang="en-US" sz="4800" b="1" dirty="0">
                <a:solidFill>
                  <a:srgbClr val="C00000"/>
                </a:solidFill>
              </a:rPr>
              <a:t>I OBJECT!!!</a:t>
            </a:r>
            <a:br>
              <a:rPr lang="en-US" sz="4800" b="1" dirty="0">
                <a:solidFill>
                  <a:srgbClr val="C00000"/>
                </a:solidFill>
              </a:rPr>
            </a:br>
            <a:r>
              <a:rPr lang="en-US" sz="4000" b="1" dirty="0">
                <a:solidFill>
                  <a:srgbClr val="C00000"/>
                </a:solidFill>
              </a:rPr>
              <a:t>“Violates 56-5-2953”</a:t>
            </a:r>
            <a:br>
              <a:rPr lang="en-US" b="1" dirty="0">
                <a:solidFill>
                  <a:srgbClr val="C00000"/>
                </a:solidFill>
              </a:rPr>
            </a:br>
            <a:br>
              <a:rPr lang="en-US" b="1" dirty="0">
                <a:solidFill>
                  <a:srgbClr val="C00000"/>
                </a:solidFill>
              </a:rPr>
            </a:br>
            <a:endParaRPr lang="en-US" dirty="0"/>
          </a:p>
        </p:txBody>
      </p:sp>
      <p:sp>
        <p:nvSpPr>
          <p:cNvPr id="3" name="Content Placeholder 2"/>
          <p:cNvSpPr>
            <a:spLocks noGrp="1"/>
          </p:cNvSpPr>
          <p:nvPr>
            <p:ph idx="1"/>
          </p:nvPr>
        </p:nvSpPr>
        <p:spPr>
          <a:xfrm>
            <a:off x="457200" y="3810000"/>
            <a:ext cx="8229600" cy="2316163"/>
          </a:xfrm>
        </p:spPr>
        <p:txBody>
          <a:bodyPr/>
          <a:lstStyle/>
          <a:p>
            <a:endParaRPr lang="en-US" dirty="0"/>
          </a:p>
        </p:txBody>
      </p:sp>
    </p:spTree>
    <p:extLst>
      <p:ext uri="{BB962C8B-B14F-4D97-AF65-F5344CB8AC3E}">
        <p14:creationId xmlns:p14="http://schemas.microsoft.com/office/powerpoint/2010/main" val="14527967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31543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2300012224"/>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97162"/>
          </a:xfrm>
        </p:spPr>
        <p:txBody>
          <a:bodyPr>
            <a:noAutofit/>
          </a:bodyPr>
          <a:lstStyle/>
          <a:p>
            <a:r>
              <a:rPr lang="en-US" sz="7200" b="1" dirty="0">
                <a:solidFill>
                  <a:srgbClr val="CCCC00"/>
                </a:solidFill>
                <a:effectLst>
                  <a:outerShdw blurRad="38100" dist="38100" dir="2700000" algn="tl">
                    <a:srgbClr val="000000">
                      <a:alpha val="43137"/>
                    </a:srgbClr>
                  </a:outerShdw>
                </a:effectLst>
              </a:rPr>
              <a:t>SUSTAINED</a:t>
            </a:r>
          </a:p>
        </p:txBody>
      </p:sp>
      <p:sp>
        <p:nvSpPr>
          <p:cNvPr id="3" name="Content Placeholder 2"/>
          <p:cNvSpPr>
            <a:spLocks noGrp="1"/>
          </p:cNvSpPr>
          <p:nvPr>
            <p:ph idx="1"/>
          </p:nvPr>
        </p:nvSpPr>
        <p:spPr>
          <a:xfrm>
            <a:off x="457200" y="2819400"/>
            <a:ext cx="8229600" cy="2514601"/>
          </a:xfrm>
        </p:spPr>
        <p:txBody>
          <a:bodyPr>
            <a:normAutofit/>
          </a:bodyPr>
          <a:lstStyle/>
          <a:p>
            <a:endParaRPr lang="en-US" dirty="0"/>
          </a:p>
        </p:txBody>
      </p:sp>
    </p:spTree>
    <p:extLst>
      <p:ext uri="{BB962C8B-B14F-4D97-AF65-F5344CB8AC3E}">
        <p14:creationId xmlns:p14="http://schemas.microsoft.com/office/powerpoint/2010/main" val="38152687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sz="2800" b="1" u="sng" dirty="0"/>
              <a:t>State v. Sawyer,  </a:t>
            </a:r>
            <a:r>
              <a:rPr lang="en-US" sz="1600" b="1" u="sng" dirty="0"/>
              <a:t>283 SC 127 </a:t>
            </a:r>
            <a:r>
              <a:rPr lang="en-US" sz="1600" b="1" i="1" u="sng" dirty="0"/>
              <a:t>(Ct. App. 2014) </a:t>
            </a:r>
            <a:endParaRPr lang="en-US" sz="1600" b="1" dirty="0"/>
          </a:p>
        </p:txBody>
      </p:sp>
      <p:sp>
        <p:nvSpPr>
          <p:cNvPr id="3" name="Content Placeholder 2"/>
          <p:cNvSpPr>
            <a:spLocks noGrp="1"/>
          </p:cNvSpPr>
          <p:nvPr>
            <p:ph idx="1"/>
          </p:nvPr>
        </p:nvSpPr>
        <p:spPr/>
        <p:txBody>
          <a:bodyPr>
            <a:normAutofit fontScale="92500"/>
          </a:bodyPr>
          <a:lstStyle/>
          <a:p>
            <a:r>
              <a:rPr lang="en-US" sz="2800" b="1" dirty="0">
                <a:solidFill>
                  <a:srgbClr val="0070C0"/>
                </a:solidFill>
              </a:rPr>
              <a:t>The audio device in the subject test area did not function. The court affirmed suppression of the breath test results and video. </a:t>
            </a:r>
          </a:p>
          <a:p>
            <a:endParaRPr lang="en-US" sz="2800" b="1" dirty="0">
              <a:solidFill>
                <a:srgbClr val="0070C0"/>
              </a:solidFill>
            </a:endParaRPr>
          </a:p>
          <a:p>
            <a:r>
              <a:rPr lang="en-US" sz="2800" b="1" dirty="0">
                <a:solidFill>
                  <a:srgbClr val="0070C0"/>
                </a:solidFill>
              </a:rPr>
              <a:t>“We affirm, holding that </a:t>
            </a:r>
            <a:r>
              <a:rPr lang="en-US" sz="2800" b="1" dirty="0">
                <a:solidFill>
                  <a:srgbClr val="0070C0"/>
                </a:solidFill>
                <a:effectLst>
                  <a:outerShdw blurRad="38100" dist="38100" dir="2700000" algn="tl">
                    <a:srgbClr val="000000">
                      <a:alpha val="43137"/>
                    </a:srgbClr>
                  </a:outerShdw>
                </a:effectLst>
              </a:rPr>
              <a:t>a videotape </a:t>
            </a:r>
            <a:r>
              <a:rPr lang="en-US" sz="2800" b="1" dirty="0">
                <a:solidFill>
                  <a:srgbClr val="0070C0"/>
                </a:solidFill>
              </a:rPr>
              <a:t>from the breath test site </a:t>
            </a:r>
            <a:r>
              <a:rPr lang="en-US" sz="2800" b="1" dirty="0">
                <a:solidFill>
                  <a:srgbClr val="0070C0"/>
                </a:solidFill>
                <a:effectLst>
                  <a:outerShdw blurRad="38100" dist="38100" dir="2700000" algn="tl">
                    <a:srgbClr val="000000">
                      <a:alpha val="43137"/>
                    </a:srgbClr>
                  </a:outerShdw>
                </a:effectLst>
              </a:rPr>
              <a:t>that lacks the audio portion of the reading of </a:t>
            </a:r>
            <a:r>
              <a:rPr lang="en-US" sz="2800" b="1" i="1" dirty="0">
                <a:solidFill>
                  <a:srgbClr val="0070C0"/>
                </a:solidFill>
                <a:effectLst>
                  <a:outerShdw blurRad="38100" dist="38100" dir="2700000" algn="tl">
                    <a:srgbClr val="000000">
                      <a:alpha val="43137"/>
                    </a:srgbClr>
                  </a:outerShdw>
                </a:effectLst>
              </a:rPr>
              <a:t>Miranda</a:t>
            </a:r>
            <a:r>
              <a:rPr lang="en-US" sz="2800" b="1" dirty="0">
                <a:solidFill>
                  <a:srgbClr val="0070C0"/>
                </a:solidFill>
                <a:effectLst>
                  <a:outerShdw blurRad="38100" dist="38100" dir="2700000" algn="tl">
                    <a:srgbClr val="000000">
                      <a:alpha val="43137"/>
                    </a:srgbClr>
                  </a:outerShdw>
                </a:effectLst>
              </a:rPr>
              <a:t> rights and the informed consent law did not satisfy the requirements of </a:t>
            </a:r>
            <a:r>
              <a:rPr lang="en-US" sz="2800" b="1" dirty="0">
                <a:solidFill>
                  <a:srgbClr val="0070C0"/>
                </a:solidFill>
              </a:rPr>
              <a:t>S.C.Code Ann. </a:t>
            </a:r>
            <a:r>
              <a:rPr lang="en-US" sz="2800" b="1" dirty="0">
                <a:solidFill>
                  <a:srgbClr val="0070C0"/>
                </a:solidFill>
                <a:effectLst>
                  <a:outerShdw blurRad="38100" dist="38100" dir="2700000" algn="tl">
                    <a:srgbClr val="000000">
                      <a:alpha val="43137"/>
                    </a:srgbClr>
                  </a:outerShdw>
                </a:effectLst>
              </a:rPr>
              <a:t>§ 56–5–2953(A)(2) </a:t>
            </a:r>
            <a:r>
              <a:rPr lang="en-US" sz="2800" b="1" dirty="0">
                <a:solidFill>
                  <a:srgbClr val="0070C0"/>
                </a:solidFill>
              </a:rPr>
              <a:t>(2006).”</a:t>
            </a:r>
          </a:p>
          <a:p>
            <a:endParaRPr lang="en-US" dirty="0"/>
          </a:p>
          <a:p>
            <a:pPr marL="137160" indent="0">
              <a:buNone/>
            </a:pPr>
            <a:r>
              <a:rPr lang="en-US" sz="1600" b="1" dirty="0"/>
              <a:t>				</a:t>
            </a:r>
          </a:p>
        </p:txBody>
      </p:sp>
    </p:spTree>
    <p:extLst>
      <p:ext uri="{BB962C8B-B14F-4D97-AF65-F5344CB8AC3E}">
        <p14:creationId xmlns:p14="http://schemas.microsoft.com/office/powerpoint/2010/main" val="40399574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dirty="0"/>
          </a:p>
        </p:txBody>
      </p:sp>
      <p:sp>
        <p:nvSpPr>
          <p:cNvPr id="3" name="Content Placeholder 2"/>
          <p:cNvSpPr>
            <a:spLocks noGrp="1"/>
          </p:cNvSpPr>
          <p:nvPr>
            <p:ph idx="1"/>
          </p:nvPr>
        </p:nvSpPr>
        <p:spPr/>
        <p:txBody>
          <a:bodyPr/>
          <a:lstStyle/>
          <a:p>
            <a:r>
              <a:rPr lang="en-US" dirty="0"/>
              <a:t> </a:t>
            </a:r>
            <a:r>
              <a:rPr lang="en-US" b="1" dirty="0">
                <a:solidFill>
                  <a:srgbClr val="0070C0"/>
                </a:solidFill>
              </a:rPr>
              <a:t>“. . . the statute required a videotape not merely of the individual's conduct while being read his Miranda and informed consent rights, but also that it “must include the reading of Miranda rights . . . 56-5-2953(A)(2)(b). </a:t>
            </a:r>
            <a:r>
              <a:rPr lang="en-US" b="1" dirty="0">
                <a:solidFill>
                  <a:srgbClr val="0070C0"/>
                </a:solidFill>
                <a:effectLst>
                  <a:outerShdw blurRad="38100" dist="38100" dir="2700000" algn="tl">
                    <a:srgbClr val="000000">
                      <a:alpha val="43137"/>
                    </a:srgbClr>
                  </a:outerShdw>
                </a:effectLst>
              </a:rPr>
              <a:t>A silent video simply cannot meet these statutory requirements</a:t>
            </a:r>
            <a:r>
              <a:rPr lang="en-US" b="1" dirty="0">
                <a:solidFill>
                  <a:srgbClr val="0070C0"/>
                </a:solidFill>
              </a:rPr>
              <a:t>.” [fn4]</a:t>
            </a:r>
          </a:p>
          <a:p>
            <a:endParaRPr lang="en-US" b="1" u="sng" baseline="30000" dirty="0">
              <a:solidFill>
                <a:srgbClr val="0070C0"/>
              </a:solidFill>
              <a:hlinkClick r:id="rId3" action="ppaction://hlinkfile"/>
            </a:endParaRPr>
          </a:p>
          <a:p>
            <a:r>
              <a:rPr lang="en-US" b="1" u="sng" baseline="30000" dirty="0">
                <a:solidFill>
                  <a:srgbClr val="0070C0"/>
                </a:solidFill>
                <a:hlinkClick r:id="rId3" action="ppaction://hlinkfile"/>
              </a:rPr>
              <a:t>4.</a:t>
            </a:r>
            <a:r>
              <a:rPr lang="en-US" dirty="0">
                <a:solidFill>
                  <a:srgbClr val="0070C0"/>
                </a:solidFill>
              </a:rPr>
              <a:t> </a:t>
            </a:r>
            <a:r>
              <a:rPr lang="en-US" sz="1800" b="1" dirty="0">
                <a:solidFill>
                  <a:srgbClr val="0070C0"/>
                </a:solidFill>
              </a:rPr>
              <a:t>Contrary to the dissent's contention that the video shows respondent being read his </a:t>
            </a:r>
            <a:r>
              <a:rPr lang="en-US" sz="1800" b="1" i="1" dirty="0">
                <a:solidFill>
                  <a:srgbClr val="0070C0"/>
                </a:solidFill>
              </a:rPr>
              <a:t>Miranda</a:t>
            </a:r>
            <a:r>
              <a:rPr lang="en-US" sz="1800" b="1" dirty="0">
                <a:solidFill>
                  <a:srgbClr val="0070C0"/>
                </a:solidFill>
              </a:rPr>
              <a:t> warnings, being told the matter was videotaped, and being informed of his right to refuse, </a:t>
            </a:r>
            <a:r>
              <a:rPr lang="en-US" sz="1800" b="1" dirty="0">
                <a:solidFill>
                  <a:srgbClr val="0070C0"/>
                </a:solidFill>
                <a:effectLst>
                  <a:outerShdw blurRad="38100" dist="38100" dir="2700000" algn="tl">
                    <a:srgbClr val="000000">
                      <a:alpha val="43137"/>
                    </a:srgbClr>
                  </a:outerShdw>
                </a:effectLst>
              </a:rPr>
              <a:t>all that the video shows is the officer's lips moving.</a:t>
            </a:r>
          </a:p>
          <a:p>
            <a:endParaRPr lang="en-US" b="1" dirty="0">
              <a:solidFill>
                <a:srgbClr val="0070C0"/>
              </a:solidFill>
            </a:endParaRPr>
          </a:p>
        </p:txBody>
      </p:sp>
    </p:spTree>
    <p:extLst>
      <p:ext uri="{BB962C8B-B14F-4D97-AF65-F5344CB8AC3E}">
        <p14:creationId xmlns:p14="http://schemas.microsoft.com/office/powerpoint/2010/main" val="136984039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DUI  CASES</a:t>
            </a:r>
          </a:p>
        </p:txBody>
      </p:sp>
      <p:sp>
        <p:nvSpPr>
          <p:cNvPr id="3" name="Content Placeholder 2"/>
          <p:cNvSpPr>
            <a:spLocks noGrp="1"/>
          </p:cNvSpPr>
          <p:nvPr>
            <p:ph idx="1"/>
          </p:nvPr>
        </p:nvSpPr>
        <p:spPr>
          <a:xfrm>
            <a:off x="457200" y="2362200"/>
            <a:ext cx="8229600" cy="3763963"/>
          </a:xfrm>
        </p:spPr>
        <p:txBody>
          <a:bodyPr/>
          <a:lstStyle/>
          <a:p>
            <a:endParaRPr lang="en-US" dirty="0">
              <a:solidFill>
                <a:srgbClr val="0070C0"/>
              </a:solidFill>
            </a:endParaRPr>
          </a:p>
        </p:txBody>
      </p:sp>
    </p:spTree>
    <p:extLst>
      <p:ext uri="{BB962C8B-B14F-4D97-AF65-F5344CB8AC3E}">
        <p14:creationId xmlns:p14="http://schemas.microsoft.com/office/powerpoint/2010/main" val="364055304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p>
        </p:txBody>
      </p:sp>
      <p:sp>
        <p:nvSpPr>
          <p:cNvPr id="3" name="Content Placeholder 2"/>
          <p:cNvSpPr>
            <a:spLocks noGrp="1"/>
          </p:cNvSpPr>
          <p:nvPr>
            <p:ph idx="1"/>
          </p:nvPr>
        </p:nvSpPr>
        <p:spPr>
          <a:xfrm>
            <a:off x="457200" y="1828800"/>
            <a:ext cx="8229600" cy="4297363"/>
          </a:xfrm>
        </p:spPr>
        <p:txBody>
          <a:bodyPr/>
          <a:lstStyle/>
          <a:p>
            <a:r>
              <a:rPr lang="en-US" sz="2800" b="1" dirty="0">
                <a:solidFill>
                  <a:srgbClr val="0070C0"/>
                </a:solidFill>
              </a:rPr>
              <a:t>Driver already on camera and officer repositioned his vehicle for SFSTs. Driver omitted from view for a period of time while moving the car.</a:t>
            </a:r>
            <a:endParaRPr lang="en-US" sz="2800" dirty="0">
              <a:solidFill>
                <a:srgbClr val="0070C0"/>
              </a:solidFill>
            </a:endParaRPr>
          </a:p>
          <a:p>
            <a:endParaRPr lang="en-US" dirty="0"/>
          </a:p>
        </p:txBody>
      </p:sp>
    </p:spTree>
    <p:extLst>
      <p:ext uri="{BB962C8B-B14F-4D97-AF65-F5344CB8AC3E}">
        <p14:creationId xmlns:p14="http://schemas.microsoft.com/office/powerpoint/2010/main" val="204279042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3276600"/>
          </a:xfrm>
        </p:spPr>
        <p:txBody>
          <a:bodyPr>
            <a:normAutofit/>
          </a:bodyPr>
          <a:lstStyle/>
          <a:p>
            <a:r>
              <a:rPr lang="en-US" sz="4800" b="1" dirty="0">
                <a:solidFill>
                  <a:srgbClr val="C00000"/>
                </a:solidFill>
              </a:rPr>
              <a:t>I OBJECT!!!</a:t>
            </a:r>
            <a:br>
              <a:rPr lang="en-US" sz="4800" b="1" dirty="0">
                <a:solidFill>
                  <a:srgbClr val="C00000"/>
                </a:solidFill>
              </a:rPr>
            </a:br>
            <a:r>
              <a:rPr lang="en-US" sz="4000" b="1" dirty="0">
                <a:solidFill>
                  <a:srgbClr val="C00000"/>
                </a:solidFill>
              </a:rPr>
              <a:t>“Violates 56-5-2953”</a:t>
            </a:r>
            <a:br>
              <a:rPr lang="en-US" b="1" dirty="0">
                <a:solidFill>
                  <a:srgbClr val="C00000"/>
                </a:solidFill>
              </a:rPr>
            </a:br>
            <a:br>
              <a:rPr lang="en-US" b="1" dirty="0">
                <a:solidFill>
                  <a:srgbClr val="C00000"/>
                </a:solidFill>
              </a:rPr>
            </a:br>
            <a:endParaRPr lang="en-US" dirty="0"/>
          </a:p>
        </p:txBody>
      </p:sp>
      <p:sp>
        <p:nvSpPr>
          <p:cNvPr id="3" name="Content Placeholder 2"/>
          <p:cNvSpPr>
            <a:spLocks noGrp="1"/>
          </p:cNvSpPr>
          <p:nvPr>
            <p:ph idx="1"/>
          </p:nvPr>
        </p:nvSpPr>
        <p:spPr>
          <a:xfrm>
            <a:off x="457200" y="3810000"/>
            <a:ext cx="8229600" cy="2316163"/>
          </a:xfrm>
        </p:spPr>
        <p:txBody>
          <a:bodyPr/>
          <a:lstStyle/>
          <a:p>
            <a:endParaRPr lang="en-US" dirty="0"/>
          </a:p>
        </p:txBody>
      </p:sp>
    </p:spTree>
    <p:extLst>
      <p:ext uri="{BB962C8B-B14F-4D97-AF65-F5344CB8AC3E}">
        <p14:creationId xmlns:p14="http://schemas.microsoft.com/office/powerpoint/2010/main" val="13347557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31543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1915737207"/>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97162"/>
          </a:xfrm>
        </p:spPr>
        <p:txBody>
          <a:bodyPr>
            <a:noAutofit/>
          </a:bodyPr>
          <a:lstStyle/>
          <a:p>
            <a:r>
              <a:rPr lang="en-US" sz="7200" b="1" dirty="0">
                <a:solidFill>
                  <a:srgbClr val="CCCC00"/>
                </a:solidFill>
                <a:effectLst>
                  <a:outerShdw blurRad="38100" dist="38100" dir="2700000" algn="tl">
                    <a:srgbClr val="000000">
                      <a:alpha val="43137"/>
                    </a:srgbClr>
                  </a:outerShdw>
                </a:effectLst>
              </a:rPr>
              <a:t>OVERRULED</a:t>
            </a:r>
          </a:p>
        </p:txBody>
      </p:sp>
      <p:sp>
        <p:nvSpPr>
          <p:cNvPr id="3" name="Content Placeholder 2"/>
          <p:cNvSpPr>
            <a:spLocks noGrp="1"/>
          </p:cNvSpPr>
          <p:nvPr>
            <p:ph idx="1"/>
          </p:nvPr>
        </p:nvSpPr>
        <p:spPr>
          <a:xfrm>
            <a:off x="457200" y="3429000"/>
            <a:ext cx="8229600" cy="1905001"/>
          </a:xfrm>
        </p:spPr>
        <p:txBody>
          <a:bodyPr>
            <a:normAutofit/>
          </a:bodyPr>
          <a:lstStyle/>
          <a:p>
            <a:endParaRPr lang="en-US" dirty="0"/>
          </a:p>
        </p:txBody>
      </p:sp>
    </p:spTree>
    <p:extLst>
      <p:ext uri="{BB962C8B-B14F-4D97-AF65-F5344CB8AC3E}">
        <p14:creationId xmlns:p14="http://schemas.microsoft.com/office/powerpoint/2010/main" val="31868877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pPr>
              <a:lnSpc>
                <a:spcPct val="100000"/>
              </a:lnSpc>
            </a:pPr>
            <a:r>
              <a:rPr lang="en-US" sz="2800" b="1" u="sng" dirty="0"/>
              <a:t>STATE v. TAYLOR, 411 S.C. 294 </a:t>
            </a:r>
            <a:r>
              <a:rPr lang="en-US" sz="2400" b="1" u="sng" dirty="0"/>
              <a:t>(Ct. App. 2014)</a:t>
            </a:r>
            <a:r>
              <a:rPr lang="en-US" sz="2400" b="1" dirty="0"/>
              <a:t> </a:t>
            </a:r>
            <a:br>
              <a:rPr lang="en-US" sz="2400" b="1" dirty="0"/>
            </a:br>
            <a:r>
              <a:rPr lang="en-US" sz="2000" b="1" dirty="0"/>
              <a:t>(officer moved car, no “direct evidence” missing.)</a:t>
            </a:r>
          </a:p>
        </p:txBody>
      </p:sp>
      <p:sp>
        <p:nvSpPr>
          <p:cNvPr id="3" name="Content Placeholder 2"/>
          <p:cNvSpPr>
            <a:spLocks noGrp="1"/>
          </p:cNvSpPr>
          <p:nvPr>
            <p:ph idx="1"/>
          </p:nvPr>
        </p:nvSpPr>
        <p:spPr>
          <a:xfrm>
            <a:off x="457200" y="2819400"/>
            <a:ext cx="8229600" cy="3306763"/>
          </a:xfrm>
        </p:spPr>
        <p:txBody>
          <a:bodyPr/>
          <a:lstStyle/>
          <a:p>
            <a:r>
              <a:rPr lang="en-US" dirty="0">
                <a:solidFill>
                  <a:schemeClr val="tx2"/>
                </a:solidFill>
              </a:rPr>
              <a:t>“</a:t>
            </a:r>
            <a:r>
              <a:rPr lang="en-US" dirty="0">
                <a:solidFill>
                  <a:srgbClr val="0070C0"/>
                </a:solidFill>
              </a:rPr>
              <a:t>Accordingly, section 56-5-2953 </a:t>
            </a:r>
            <a:r>
              <a:rPr lang="en-US" b="1" dirty="0">
                <a:solidFill>
                  <a:srgbClr val="0070C0"/>
                </a:solidFill>
              </a:rPr>
              <a:t>does not require dismissal </a:t>
            </a:r>
            <a:r>
              <a:rPr lang="en-US" dirty="0">
                <a:solidFill>
                  <a:srgbClr val="0070C0"/>
                </a:solidFill>
              </a:rPr>
              <a:t>of a DUI charge </a:t>
            </a:r>
            <a:r>
              <a:rPr lang="en-US" b="1" dirty="0">
                <a:solidFill>
                  <a:srgbClr val="0070C0"/>
                </a:solidFill>
              </a:rPr>
              <a:t>when</a:t>
            </a:r>
            <a:r>
              <a:rPr lang="en-US" dirty="0">
                <a:solidFill>
                  <a:srgbClr val="0070C0"/>
                </a:solidFill>
              </a:rPr>
              <a:t> the video recording of the incident </a:t>
            </a:r>
            <a:r>
              <a:rPr lang="en-US" b="1" dirty="0">
                <a:solidFill>
                  <a:srgbClr val="0070C0"/>
                </a:solidFill>
                <a:effectLst>
                  <a:outerShdw blurRad="38100" dist="38100" dir="2700000" algn="tl">
                    <a:srgbClr val="000000">
                      <a:alpha val="43137"/>
                    </a:srgbClr>
                  </a:outerShdw>
                </a:effectLst>
              </a:rPr>
              <a:t>briefly omits </a:t>
            </a:r>
            <a:r>
              <a:rPr lang="en-US" dirty="0">
                <a:solidFill>
                  <a:srgbClr val="0070C0"/>
                </a:solidFill>
              </a:rPr>
              <a:t>the suspect </a:t>
            </a:r>
            <a:r>
              <a:rPr lang="en-US" b="1" dirty="0">
                <a:solidFill>
                  <a:srgbClr val="0070C0"/>
                </a:solidFill>
                <a:effectLst>
                  <a:outerShdw blurRad="38100" dist="38100" dir="2700000" algn="tl">
                    <a:srgbClr val="000000">
                      <a:alpha val="43137"/>
                    </a:srgbClr>
                  </a:outerShdw>
                </a:effectLst>
              </a:rPr>
              <a:t>but that omission does not occur during any of those events that either create direct evidence of a DUI or serve important rights of the defendant</a:t>
            </a:r>
            <a:r>
              <a:rPr lang="en-US" dirty="0">
                <a:solidFill>
                  <a:srgbClr val="0070C0"/>
                </a:solidFill>
              </a:rPr>
              <a:t>.”</a:t>
            </a:r>
          </a:p>
          <a:p>
            <a:endParaRPr lang="en-US" dirty="0"/>
          </a:p>
        </p:txBody>
      </p:sp>
    </p:spTree>
    <p:extLst>
      <p:ext uri="{BB962C8B-B14F-4D97-AF65-F5344CB8AC3E}">
        <p14:creationId xmlns:p14="http://schemas.microsoft.com/office/powerpoint/2010/main" val="17201930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a:t>
            </a:r>
          </a:p>
        </p:txBody>
      </p:sp>
      <p:sp>
        <p:nvSpPr>
          <p:cNvPr id="3" name="Content Placeholder 2"/>
          <p:cNvSpPr>
            <a:spLocks noGrp="1"/>
          </p:cNvSpPr>
          <p:nvPr>
            <p:ph idx="1"/>
          </p:nvPr>
        </p:nvSpPr>
        <p:spPr/>
        <p:txBody>
          <a:bodyPr>
            <a:normAutofit lnSpcReduction="10000"/>
          </a:bodyPr>
          <a:lstStyle/>
          <a:p>
            <a:r>
              <a:rPr lang="en-US" sz="2800" b="1" dirty="0">
                <a:solidFill>
                  <a:srgbClr val="0070C0"/>
                </a:solidFill>
              </a:rPr>
              <a:t>1st Sgt. K sees car drive over a curb, fail to yield the right of way, make an improper turn, and make a wide turn on an entrance ramp. 1st Sgt. K vehicle has no video camera, so he  pulls D over and requests assistance.</a:t>
            </a:r>
          </a:p>
          <a:p>
            <a:r>
              <a:rPr lang="en-US" sz="2800" b="1" dirty="0">
                <a:solidFill>
                  <a:srgbClr val="0070C0"/>
                </a:solidFill>
              </a:rPr>
              <a:t>Tpr J arrives and  gets D out of his car. After SFST’s, he arrests D. </a:t>
            </a:r>
          </a:p>
          <a:p>
            <a:r>
              <a:rPr lang="en-US" sz="2800" b="1" dirty="0">
                <a:solidFill>
                  <a:srgbClr val="0070C0"/>
                </a:solidFill>
              </a:rPr>
              <a:t>At trial, Tpr J testifies about what 1</a:t>
            </a:r>
            <a:r>
              <a:rPr lang="en-US" sz="2800" b="1" baseline="30000" dirty="0">
                <a:solidFill>
                  <a:srgbClr val="0070C0"/>
                </a:solidFill>
              </a:rPr>
              <a:t>st</a:t>
            </a:r>
            <a:r>
              <a:rPr lang="en-US" sz="2800" b="1" dirty="0">
                <a:solidFill>
                  <a:srgbClr val="0070C0"/>
                </a:solidFill>
              </a:rPr>
              <a:t> Sgt K observed to make the traffic stop.  </a:t>
            </a:r>
          </a:p>
          <a:p>
            <a:endParaRPr lang="en-US" b="1" dirty="0">
              <a:solidFill>
                <a:srgbClr val="0070C0"/>
              </a:solidFill>
            </a:endParaRPr>
          </a:p>
        </p:txBody>
      </p:sp>
    </p:spTree>
    <p:extLst>
      <p:ext uri="{BB962C8B-B14F-4D97-AF65-F5344CB8AC3E}">
        <p14:creationId xmlns:p14="http://schemas.microsoft.com/office/powerpoint/2010/main" val="38186984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2286000"/>
          </a:xfrm>
        </p:spPr>
        <p:txBody>
          <a:bodyPr>
            <a:normAutofit fontScale="90000"/>
          </a:bodyPr>
          <a:lstStyle/>
          <a:p>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br>
              <a:rPr lang="en-US" sz="4800" b="1" dirty="0">
                <a:solidFill>
                  <a:srgbClr val="C00000"/>
                </a:solidFill>
              </a:rPr>
            </a:br>
            <a:r>
              <a:rPr lang="en-US" sz="4800" b="1" dirty="0">
                <a:solidFill>
                  <a:srgbClr val="C00000"/>
                </a:solidFill>
              </a:rPr>
              <a:t>I OBJECT!!!</a:t>
            </a:r>
            <a:br>
              <a:rPr lang="en-US" sz="4800" b="1" dirty="0">
                <a:solidFill>
                  <a:srgbClr val="C00000"/>
                </a:solidFill>
              </a:rPr>
            </a:br>
            <a:r>
              <a:rPr lang="en-US" sz="4000" b="1" dirty="0">
                <a:solidFill>
                  <a:srgbClr val="C00000"/>
                </a:solidFill>
              </a:rPr>
              <a:t>“Hearsay”</a:t>
            </a:r>
            <a:endParaRPr lang="en-US" dirty="0"/>
          </a:p>
        </p:txBody>
      </p:sp>
      <p:sp>
        <p:nvSpPr>
          <p:cNvPr id="3" name="Content Placeholder 2"/>
          <p:cNvSpPr>
            <a:spLocks noGrp="1"/>
          </p:cNvSpPr>
          <p:nvPr>
            <p:ph idx="1"/>
          </p:nvPr>
        </p:nvSpPr>
        <p:spPr>
          <a:xfrm>
            <a:off x="457200" y="4419600"/>
            <a:ext cx="8229600" cy="1706563"/>
          </a:xfrm>
        </p:spPr>
        <p:txBody>
          <a:bodyPr/>
          <a:lstStyle/>
          <a:p>
            <a:endParaRPr lang="en-US" dirty="0"/>
          </a:p>
        </p:txBody>
      </p:sp>
    </p:spTree>
    <p:extLst>
      <p:ext uri="{BB962C8B-B14F-4D97-AF65-F5344CB8AC3E}">
        <p14:creationId xmlns:p14="http://schemas.microsoft.com/office/powerpoint/2010/main" val="704159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226</TotalTime>
  <Words>722</Words>
  <Application>Microsoft Office PowerPoint</Application>
  <PresentationFormat>On-screen Show (4:3)</PresentationFormat>
  <Paragraphs>62</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Century Gothic</vt:lpstr>
      <vt:lpstr>Courier New</vt:lpstr>
      <vt:lpstr>Palatino Linotype</vt:lpstr>
      <vt:lpstr>Executive</vt:lpstr>
      <vt:lpstr>I OBJECT! DUI</vt:lpstr>
      <vt:lpstr>DUI  CASES</vt:lpstr>
      <vt:lpstr>1</vt:lpstr>
      <vt:lpstr>I OBJECT!!! “Violates 56-5-2953”  </vt:lpstr>
      <vt:lpstr>SUSTAINED or OVERRULED?</vt:lpstr>
      <vt:lpstr>OVERRULED</vt:lpstr>
      <vt:lpstr>STATE v. TAYLOR, 411 S.C. 294 (Ct. App. 2014)  (officer moved car, no “direct evidence” missing.)</vt:lpstr>
      <vt:lpstr>2</vt:lpstr>
      <vt:lpstr>         I OBJECT!!! “Hearsay”</vt:lpstr>
      <vt:lpstr>SUSTAINED or OVERRULED?</vt:lpstr>
      <vt:lpstr>SUSTAINED</vt:lpstr>
      <vt:lpstr>DEPT. OF MO. VEH. v. McCARSON, 391 S.C. 136 (2011)</vt:lpstr>
      <vt:lpstr>DEPT. OF MO. VEH. v. McCARSON, 391 S.C. 136 (2011)</vt:lpstr>
      <vt:lpstr>3</vt:lpstr>
      <vt:lpstr>I OBJECT!!! “Violates 56-5-2953”  </vt:lpstr>
      <vt:lpstr>SUSTAINED or OVERRULED?</vt:lpstr>
      <vt:lpstr>SUSTAINED</vt:lpstr>
      <vt:lpstr>State v. Sawyer,  283 SC 127 (Ct. App. 2014)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Huff</dc:creator>
  <cp:lastModifiedBy>Jim Huff</cp:lastModifiedBy>
  <cp:revision>18</cp:revision>
  <cp:lastPrinted>2024-11-05T17:38:12Z</cp:lastPrinted>
  <dcterms:created xsi:type="dcterms:W3CDTF">2017-07-25T17:31:16Z</dcterms:created>
  <dcterms:modified xsi:type="dcterms:W3CDTF">2024-11-05T17:38:15Z</dcterms:modified>
</cp:coreProperties>
</file>