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7"/>
  </p:notesMasterIdLst>
  <p:handoutMasterIdLst>
    <p:handoutMasterId r:id="rId28"/>
  </p:handoutMasterIdLst>
  <p:sldIdLst>
    <p:sldId id="256" r:id="rId5"/>
    <p:sldId id="285" r:id="rId6"/>
    <p:sldId id="287" r:id="rId7"/>
    <p:sldId id="288" r:id="rId8"/>
    <p:sldId id="289" r:id="rId9"/>
    <p:sldId id="286" r:id="rId10"/>
    <p:sldId id="257" r:id="rId11"/>
    <p:sldId id="290" r:id="rId12"/>
    <p:sldId id="291" r:id="rId13"/>
    <p:sldId id="260" r:id="rId14"/>
    <p:sldId id="258" r:id="rId15"/>
    <p:sldId id="301" r:id="rId16"/>
    <p:sldId id="292" r:id="rId17"/>
    <p:sldId id="302" r:id="rId18"/>
    <p:sldId id="293" r:id="rId19"/>
    <p:sldId id="294" r:id="rId20"/>
    <p:sldId id="295" r:id="rId21"/>
    <p:sldId id="297" r:id="rId22"/>
    <p:sldId id="296" r:id="rId23"/>
    <p:sldId id="298" r:id="rId24"/>
    <p:sldId id="299" r:id="rId25"/>
    <p:sldId id="30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0"/>
    <a:srgbClr val="0C4360"/>
    <a:srgbClr val="1B6872"/>
    <a:srgbClr val="63B7C6"/>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4" autoAdjust="0"/>
    <p:restoredTop sz="94660"/>
  </p:normalViewPr>
  <p:slideViewPr>
    <p:cSldViewPr snapToGrid="0">
      <p:cViewPr varScale="1">
        <p:scale>
          <a:sx n="75" d="100"/>
          <a:sy n="75" d="100"/>
        </p:scale>
        <p:origin x="60" y="552"/>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11/4/2024</a:t>
            </a:fld>
            <a:endParaRPr lang="en-US" dirty="0"/>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11/4/2024</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734D747-9380-41EE-9946-EC9EC0CA5D1E}" type="slidenum">
              <a:rPr lang="en-US" noProof="0" smtClean="0"/>
              <a:t>5</a:t>
            </a:fld>
            <a:endParaRPr lang="en-US" noProof="0" dirty="0"/>
          </a:p>
        </p:txBody>
      </p:sp>
    </p:spTree>
    <p:extLst>
      <p:ext uri="{BB962C8B-B14F-4D97-AF65-F5344CB8AC3E}">
        <p14:creationId xmlns:p14="http://schemas.microsoft.com/office/powerpoint/2010/main" val="2119104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Click to 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a:xfrm>
            <a:off x="1077238" y="1127342"/>
            <a:ext cx="10672176" cy="4028318"/>
          </a:xfrm>
        </p:spPr>
        <p:txBody>
          <a:bodyPr/>
          <a:lstStyle/>
          <a:p>
            <a:pPr algn="ctr"/>
            <a:r>
              <a:rPr lang="en-US" dirty="0">
                <a:latin typeface="+mn-lt"/>
              </a:rPr>
              <a:t>IMPLIED CONSENT</a:t>
            </a:r>
            <a:br>
              <a:rPr lang="en-US" dirty="0">
                <a:latin typeface="+mn-lt"/>
              </a:rPr>
            </a:br>
            <a:r>
              <a:rPr lang="en-US" dirty="0">
                <a:latin typeface="+mn-lt"/>
              </a:rPr>
              <a:t>AND</a:t>
            </a:r>
            <a:br>
              <a:rPr lang="en-US" dirty="0">
                <a:latin typeface="+mn-lt"/>
              </a:rPr>
            </a:br>
            <a:r>
              <a:rPr lang="en-US" dirty="0">
                <a:latin typeface="+mn-lt"/>
              </a:rPr>
              <a:t>THE RIGHT OF REFUSAL</a:t>
            </a:r>
          </a:p>
        </p:txBody>
      </p:sp>
      <p:sp>
        <p:nvSpPr>
          <p:cNvPr id="5" name="Subtitle 4">
            <a:extLst>
              <a:ext uri="{FF2B5EF4-FFF2-40B4-BE49-F238E27FC236}">
                <a16:creationId xmlns:a16="http://schemas.microsoft.com/office/drawing/2014/main" id="{0B0F1F98-35B5-78F1-5318-153BFA50E3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4693459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179B88-D43C-4A31-9A52-3498E9430782}"/>
              </a:ext>
            </a:extLst>
          </p:cNvPr>
          <p:cNvSpPr>
            <a:spLocks noGrp="1"/>
          </p:cNvSpPr>
          <p:nvPr>
            <p:ph type="title"/>
          </p:nvPr>
        </p:nvSpPr>
        <p:spPr/>
        <p:txBody>
          <a:bodyPr>
            <a:normAutofit fontScale="90000"/>
          </a:bodyPr>
          <a:lstStyle/>
          <a:p>
            <a:r>
              <a:rPr lang="en-US" dirty="0"/>
              <a:t>IMPLIED CONSENT REFUSAL IS NOT AN AUTOMATIC IID TRIGGER</a:t>
            </a:r>
          </a:p>
        </p:txBody>
      </p:sp>
      <p:sp>
        <p:nvSpPr>
          <p:cNvPr id="5" name="Text Placeholder 4">
            <a:extLst>
              <a:ext uri="{FF2B5EF4-FFF2-40B4-BE49-F238E27FC236}">
                <a16:creationId xmlns:a16="http://schemas.microsoft.com/office/drawing/2014/main" id="{DCDDBE65-9AB1-4989-AF86-726591A6A128}"/>
              </a:ext>
            </a:extLst>
          </p:cNvPr>
          <p:cNvSpPr>
            <a:spLocks noGrp="1"/>
          </p:cNvSpPr>
          <p:nvPr>
            <p:ph type="body" idx="1"/>
          </p:nvPr>
        </p:nvSpPr>
        <p:spPr/>
        <p:txBody>
          <a:bodyPr/>
          <a:lstStyle/>
          <a:p>
            <a:r>
              <a:rPr lang="en-US" dirty="0"/>
              <a:t>Subtitle</a:t>
            </a:r>
          </a:p>
        </p:txBody>
      </p:sp>
      <p:sp>
        <p:nvSpPr>
          <p:cNvPr id="2" name="Slide Number Placeholder 1">
            <a:extLst>
              <a:ext uri="{FF2B5EF4-FFF2-40B4-BE49-F238E27FC236}">
                <a16:creationId xmlns:a16="http://schemas.microsoft.com/office/drawing/2014/main" id="{8B065C75-272B-4BB5-BA23-D80E8654D621}"/>
              </a:ext>
            </a:extLst>
          </p:cNvPr>
          <p:cNvSpPr>
            <a:spLocks noGrp="1"/>
          </p:cNvSpPr>
          <p:nvPr>
            <p:ph type="sldNum" sz="quarter" idx="12"/>
          </p:nvPr>
        </p:nvSpPr>
        <p:spPr/>
        <p:txBody>
          <a:bodyPr/>
          <a:lstStyle/>
          <a:p>
            <a:fld id="{C263D6C4-4840-40CC-AC84-17E24B3B7BDE}" type="slidenum">
              <a:rPr lang="en-US" smtClean="0"/>
              <a:pPr/>
              <a:t>10</a:t>
            </a:fld>
            <a:endParaRPr lang="en-US" dirty="0"/>
          </a:p>
        </p:txBody>
      </p:sp>
    </p:spTree>
    <p:extLst>
      <p:ext uri="{BB962C8B-B14F-4D97-AF65-F5344CB8AC3E}">
        <p14:creationId xmlns:p14="http://schemas.microsoft.com/office/powerpoint/2010/main" val="70982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endParaRPr lang="en-US" dirty="0"/>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500" y="1382377"/>
            <a:ext cx="6820596" cy="4932697"/>
          </a:xfrm>
        </p:spPr>
        <p:txBody>
          <a:bodyPr/>
          <a:lstStyle/>
          <a:p>
            <a:pPr marL="0" indent="0" algn="ctr">
              <a:buNone/>
            </a:pPr>
            <a:r>
              <a:rPr lang="en-US" sz="2400" b="1" u="sng" dirty="0">
                <a:solidFill>
                  <a:schemeClr val="accent2">
                    <a:lumMod val="60000"/>
                    <a:lumOff val="40000"/>
                  </a:schemeClr>
                </a:solidFill>
              </a:rPr>
              <a:t>IID IS ONLY TRIGGERED ON A REFUSAL AFTER THE REQUEST FOR A CONTESTED HEARING </a:t>
            </a:r>
          </a:p>
          <a:p>
            <a:endParaRPr lang="en-US" dirty="0"/>
          </a:p>
          <a:p>
            <a:pPr marL="1600200" marR="0" lvl="3" indent="-228600">
              <a:lnSpc>
                <a:spcPct val="107000"/>
              </a:lnSpc>
              <a:spcAft>
                <a:spcPts val="800"/>
              </a:spcAft>
              <a:buFont typeface="Symbol" panose="05050102010706020507" pitchFamily="18" charset="2"/>
              <a:buChar char=""/>
            </a:pPr>
            <a:r>
              <a:rPr lang="en-US" sz="2000" kern="100" dirty="0">
                <a:effectLst/>
                <a:latin typeface="Calibri" panose="020F0502020204030204" pitchFamily="34" charset="0"/>
                <a:ea typeface="Times New Roman" panose="02020603050405020304" pitchFamily="18" charset="0"/>
                <a:cs typeface="Times New Roman" panose="02020603050405020304" pitchFamily="18" charset="0"/>
              </a:rPr>
              <a:t>Ask for hearing and win – clear suspension and get $100 back</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07000"/>
              </a:lnSpc>
              <a:spcAft>
                <a:spcPts val="800"/>
              </a:spcAft>
              <a:buFont typeface="Symbol" panose="05050102010706020507" pitchFamily="18" charset="2"/>
              <a:buChar char=""/>
            </a:pPr>
            <a:r>
              <a:rPr lang="en-US" sz="2000" kern="100" dirty="0">
                <a:effectLst/>
                <a:latin typeface="Calibri" panose="020F0502020204030204" pitchFamily="34" charset="0"/>
                <a:ea typeface="Times New Roman" panose="02020603050405020304" pitchFamily="18" charset="0"/>
                <a:cs typeface="Times New Roman" panose="02020603050405020304" pitchFamily="18" charset="0"/>
              </a:rPr>
              <a:t>Ask for hearing and lose – IID plus ADSAP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2057400" marR="0" lvl="4" indent="-228600">
              <a:lnSpc>
                <a:spcPct val="107000"/>
              </a:lnSpc>
              <a:spcAft>
                <a:spcPts val="800"/>
              </a:spcAft>
              <a:buFont typeface="Courier New" panose="02070309020205020404" pitchFamily="49" charset="0"/>
              <a:buChar char="o"/>
            </a:pPr>
            <a:r>
              <a:rPr lang="en-US" sz="2000" kern="100" dirty="0">
                <a:effectLst/>
                <a:latin typeface="Calibri" panose="020F0502020204030204" pitchFamily="34" charset="0"/>
                <a:ea typeface="Times New Roman" panose="02020603050405020304" pitchFamily="18" charset="0"/>
                <a:cs typeface="Times New Roman" panose="02020603050405020304" pitchFamily="18" charset="0"/>
              </a:rPr>
              <a:t>Exception: They blow 0.00 but refused a urine test – no IID requirement, may sit out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marR="0" lvl="3" indent="-228600">
              <a:lnSpc>
                <a:spcPct val="107000"/>
              </a:lnSpc>
              <a:spcAft>
                <a:spcPts val="800"/>
              </a:spcAft>
              <a:buFont typeface="Symbol" panose="05050102010706020507" pitchFamily="18" charset="2"/>
              <a:buChar char=""/>
            </a:pPr>
            <a:r>
              <a:rPr lang="en-US" sz="2000" kern="100" dirty="0">
                <a:effectLst/>
                <a:latin typeface="Calibri" panose="020F0502020204030204" pitchFamily="34" charset="0"/>
                <a:ea typeface="Times New Roman" panose="02020603050405020304" pitchFamily="18" charset="0"/>
                <a:cs typeface="Times New Roman" panose="02020603050405020304" pitchFamily="18" charset="0"/>
              </a:rPr>
              <a:t>Don’t ask for hearing – option to sit out suspension or do IID, plus ADSAP (3 month minimum for IID)</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11</a:t>
            </a:fld>
            <a:endParaRPr lang="en-US" dirty="0"/>
          </a:p>
        </p:txBody>
      </p:sp>
    </p:spTree>
    <p:extLst>
      <p:ext uri="{BB962C8B-B14F-4D97-AF65-F5344CB8AC3E}">
        <p14:creationId xmlns:p14="http://schemas.microsoft.com/office/powerpoint/2010/main" val="3733486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10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0">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0">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anim calcmode="lin" valueType="num">
                                      <p:cBhvr additive="base">
                                        <p:cTn id="15"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0">
                                            <p:txEl>
                                              <p:pRg st="3" end="3"/>
                                            </p:txEl>
                                          </p:spTgt>
                                        </p:tgtEl>
                                        <p:attrNameLst>
                                          <p:attrName>style.visibility</p:attrName>
                                        </p:attrNameLst>
                                      </p:cBhvr>
                                      <p:to>
                                        <p:strVal val="visible"/>
                                      </p:to>
                                    </p:set>
                                    <p:anim calcmode="lin" valueType="num">
                                      <p:cBhvr additive="base">
                                        <p:cTn id="21"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 calcmode="lin" valueType="num">
                                      <p:cBhvr additive="base">
                                        <p:cTn id="27"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0">
                                            <p:txEl>
                                              <p:pRg st="5" end="5"/>
                                            </p:txEl>
                                          </p:spTgt>
                                        </p:tgtEl>
                                        <p:attrNameLst>
                                          <p:attrName>style.visibility</p:attrName>
                                        </p:attrNameLst>
                                      </p:cBhvr>
                                      <p:to>
                                        <p:strVal val="visible"/>
                                      </p:to>
                                    </p:set>
                                    <p:anim calcmode="lin" valueType="num">
                                      <p:cBhvr additive="base">
                                        <p:cTn id="33"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1DC09-8C58-FE63-D8C0-64B7F0F081D2}"/>
              </a:ext>
            </a:extLst>
          </p:cNvPr>
          <p:cNvSpPr>
            <a:spLocks noGrp="1"/>
          </p:cNvSpPr>
          <p:nvPr>
            <p:ph type="title"/>
          </p:nvPr>
        </p:nvSpPr>
        <p:spPr>
          <a:xfrm>
            <a:off x="444500" y="933343"/>
            <a:ext cx="11214100" cy="535531"/>
          </a:xfrm>
        </p:spPr>
        <p:txBody>
          <a:bodyPr/>
          <a:lstStyle/>
          <a:p>
            <a:r>
              <a:rPr lang="en-US" dirty="0"/>
              <a:t>TARL VS. IIRTAL</a:t>
            </a:r>
          </a:p>
        </p:txBody>
      </p:sp>
      <p:sp>
        <p:nvSpPr>
          <p:cNvPr id="3" name="Slide Number Placeholder 2">
            <a:extLst>
              <a:ext uri="{FF2B5EF4-FFF2-40B4-BE49-F238E27FC236}">
                <a16:creationId xmlns:a16="http://schemas.microsoft.com/office/drawing/2014/main" id="{5FC8CFA6-8BFB-8814-91A0-724FF387DF5B}"/>
              </a:ext>
            </a:extLst>
          </p:cNvPr>
          <p:cNvSpPr>
            <a:spLocks noGrp="1"/>
          </p:cNvSpPr>
          <p:nvPr>
            <p:ph type="sldNum" sz="quarter" idx="12"/>
          </p:nvPr>
        </p:nvSpPr>
        <p:spPr/>
        <p:txBody>
          <a:bodyPr/>
          <a:lstStyle/>
          <a:p>
            <a:fld id="{C263D6C4-4840-40CC-AC84-17E24B3B7BDE}" type="slidenum">
              <a:rPr lang="en-US" noProof="0" smtClean="0"/>
              <a:pPr/>
              <a:t>12</a:t>
            </a:fld>
            <a:endParaRPr lang="en-US" noProof="0" dirty="0"/>
          </a:p>
        </p:txBody>
      </p:sp>
      <p:sp>
        <p:nvSpPr>
          <p:cNvPr id="4" name="Text Placeholder 3">
            <a:extLst>
              <a:ext uri="{FF2B5EF4-FFF2-40B4-BE49-F238E27FC236}">
                <a16:creationId xmlns:a16="http://schemas.microsoft.com/office/drawing/2014/main" id="{7FDC7F70-0EB4-F43D-A9F2-3BDE8BB1A334}"/>
              </a:ext>
            </a:extLst>
          </p:cNvPr>
          <p:cNvSpPr>
            <a:spLocks noGrp="1"/>
          </p:cNvSpPr>
          <p:nvPr>
            <p:ph type="body" sz="quarter" idx="13"/>
          </p:nvPr>
        </p:nvSpPr>
        <p:spPr>
          <a:xfrm>
            <a:off x="444500" y="2108271"/>
            <a:ext cx="6718300" cy="4093243"/>
          </a:xfrm>
        </p:spPr>
        <p:txBody>
          <a:bodyPr/>
          <a:lstStyle/>
          <a:p>
            <a:r>
              <a:rPr lang="en-US" dirty="0"/>
              <a:t>A driver now has the option to obtain a Temporary Alcohol Restricted License (TARL) or an Interlock Ignition Restricted Temporary License (IIRTAL).</a:t>
            </a:r>
          </a:p>
          <a:p>
            <a:r>
              <a:rPr lang="en-US" dirty="0"/>
              <a:t>Both requested during the pendency of a contested case hearing.</a:t>
            </a:r>
          </a:p>
          <a:p>
            <a:r>
              <a:rPr lang="en-US" dirty="0"/>
              <a:t>If there is no hearing decision by the original suspension time, the driver may then request a TARL.</a:t>
            </a:r>
          </a:p>
          <a:p>
            <a:r>
              <a:rPr lang="en-US" dirty="0"/>
              <a:t>If the suspension is sustained at the hearing, the driver gets credit for the IID time.</a:t>
            </a:r>
          </a:p>
          <a:p>
            <a:r>
              <a:rPr lang="en-US" dirty="0"/>
              <a:t>Is it worth it?</a:t>
            </a:r>
          </a:p>
          <a:p>
            <a:endParaRPr lang="en-US" dirty="0"/>
          </a:p>
          <a:p>
            <a:endParaRPr lang="en-US" dirty="0"/>
          </a:p>
        </p:txBody>
      </p:sp>
    </p:spTree>
    <p:extLst>
      <p:ext uri="{BB962C8B-B14F-4D97-AF65-F5344CB8AC3E}">
        <p14:creationId xmlns:p14="http://schemas.microsoft.com/office/powerpoint/2010/main" val="769822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EC752-68A3-BD5A-4DBE-15DB826CC9E9}"/>
              </a:ext>
            </a:extLst>
          </p:cNvPr>
          <p:cNvSpPr>
            <a:spLocks noGrp="1"/>
          </p:cNvSpPr>
          <p:nvPr>
            <p:ph type="title"/>
          </p:nvPr>
        </p:nvSpPr>
        <p:spPr/>
        <p:txBody>
          <a:bodyPr/>
          <a:lstStyle/>
          <a:p>
            <a:endParaRPr lang="en-US"/>
          </a:p>
        </p:txBody>
      </p:sp>
      <p:sp>
        <p:nvSpPr>
          <p:cNvPr id="3" name="Slide Number Placeholder 2">
            <a:extLst>
              <a:ext uri="{FF2B5EF4-FFF2-40B4-BE49-F238E27FC236}">
                <a16:creationId xmlns:a16="http://schemas.microsoft.com/office/drawing/2014/main" id="{3FBC05CF-CECA-067B-2C1D-6CD139EFE36F}"/>
              </a:ext>
            </a:extLst>
          </p:cNvPr>
          <p:cNvSpPr>
            <a:spLocks noGrp="1"/>
          </p:cNvSpPr>
          <p:nvPr>
            <p:ph type="sldNum" sz="quarter" idx="12"/>
          </p:nvPr>
        </p:nvSpPr>
        <p:spPr/>
        <p:txBody>
          <a:bodyPr/>
          <a:lstStyle/>
          <a:p>
            <a:fld id="{C263D6C4-4840-40CC-AC84-17E24B3B7BDE}" type="slidenum">
              <a:rPr lang="en-US" noProof="0" smtClean="0"/>
              <a:pPr/>
              <a:t>13</a:t>
            </a:fld>
            <a:endParaRPr lang="en-US" noProof="0" dirty="0"/>
          </a:p>
        </p:txBody>
      </p:sp>
      <p:sp>
        <p:nvSpPr>
          <p:cNvPr id="4" name="Text Placeholder 3">
            <a:extLst>
              <a:ext uri="{FF2B5EF4-FFF2-40B4-BE49-F238E27FC236}">
                <a16:creationId xmlns:a16="http://schemas.microsoft.com/office/drawing/2014/main" id="{629E0FF7-6E77-7369-330F-51642E7EC0A1}"/>
              </a:ext>
            </a:extLst>
          </p:cNvPr>
          <p:cNvSpPr>
            <a:spLocks noGrp="1"/>
          </p:cNvSpPr>
          <p:nvPr>
            <p:ph type="body" sz="quarter" idx="13"/>
          </p:nvPr>
        </p:nvSpPr>
        <p:spPr/>
        <p:txBody>
          <a:bodyPr/>
          <a:lstStyle/>
          <a:p>
            <a:r>
              <a:rPr lang="en-US" dirty="0"/>
              <a:t>ROUTE RESTRICTED LICENSES ARE NO LONGER ALLOWED IN A DUI CASE</a:t>
            </a:r>
          </a:p>
          <a:p>
            <a:endParaRPr lang="en-US" dirty="0"/>
          </a:p>
          <a:p>
            <a:r>
              <a:rPr lang="en-US" dirty="0"/>
              <a:t>IF YOUR CLIENT APPLIES FOR A TARL THEY STILL GET CREDIT FOR THE SUSPENSION TIME PRIOR TO GETTING THE TARL</a:t>
            </a:r>
          </a:p>
          <a:p>
            <a:endParaRPr lang="en-US" dirty="0"/>
          </a:p>
          <a:p>
            <a:r>
              <a:rPr lang="en-US" dirty="0"/>
              <a:t>IF YOU ARE SUSPENDED FOR BLOWING OVER A .15 – </a:t>
            </a:r>
          </a:p>
          <a:p>
            <a:pPr lvl="1"/>
            <a:r>
              <a:rPr lang="en-US" dirty="0"/>
              <a:t>THE SUSPENSION PERIOD IS 1 MONTH</a:t>
            </a:r>
          </a:p>
          <a:p>
            <a:pPr lvl="1"/>
            <a:r>
              <a:rPr lang="en-US" dirty="0"/>
              <a:t>IF YOU REQUEST A HEARING AND LOSE – THE SUSPENSION IS THREE MONTHS.  IID DOES IS A MINIMUM OF 3 MONTHS.</a:t>
            </a:r>
          </a:p>
          <a:p>
            <a:pPr lvl="1"/>
            <a:endParaRPr lang="en-US" dirty="0"/>
          </a:p>
          <a:p>
            <a:r>
              <a:rPr lang="en-US" dirty="0"/>
              <a:t>THE IID IS TRIGGERED WITH THE REQUEST.  YOU CANT RELY ON WITHDRAWING THE HEARING REQUEST</a:t>
            </a:r>
          </a:p>
        </p:txBody>
      </p:sp>
    </p:spTree>
    <p:extLst>
      <p:ext uri="{BB962C8B-B14F-4D97-AF65-F5344CB8AC3E}">
        <p14:creationId xmlns:p14="http://schemas.microsoft.com/office/powerpoint/2010/main" val="642152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down)">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down)">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down)">
                                      <p:cBhvr>
                                        <p:cTn id="22" dur="5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down)">
                                      <p:cBhvr>
                                        <p:cTn id="27" dur="5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8" end="8"/>
                                            </p:txEl>
                                          </p:spTgt>
                                        </p:tgtEl>
                                        <p:attrNameLst>
                                          <p:attrName>style.visibility</p:attrName>
                                        </p:attrNameLst>
                                      </p:cBhvr>
                                      <p:to>
                                        <p:strVal val="visible"/>
                                      </p:to>
                                    </p:set>
                                    <p:animEffect transition="in" filter="wipe(down)">
                                      <p:cBhvr>
                                        <p:cTn id="32"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ED17E-9BD5-2FCC-4A6B-268B4EEE0897}"/>
              </a:ext>
            </a:extLst>
          </p:cNvPr>
          <p:cNvSpPr>
            <a:spLocks noGrp="1"/>
          </p:cNvSpPr>
          <p:nvPr>
            <p:ph type="title"/>
          </p:nvPr>
        </p:nvSpPr>
        <p:spPr/>
        <p:txBody>
          <a:bodyPr/>
          <a:lstStyle/>
          <a:p>
            <a:r>
              <a:rPr lang="en-US" dirty="0"/>
              <a:t>ADSAP	</a:t>
            </a:r>
          </a:p>
        </p:txBody>
      </p:sp>
      <p:sp>
        <p:nvSpPr>
          <p:cNvPr id="3" name="Slide Number Placeholder 2">
            <a:extLst>
              <a:ext uri="{FF2B5EF4-FFF2-40B4-BE49-F238E27FC236}">
                <a16:creationId xmlns:a16="http://schemas.microsoft.com/office/drawing/2014/main" id="{6B386E13-0643-09A9-746D-82242E883883}"/>
              </a:ext>
            </a:extLst>
          </p:cNvPr>
          <p:cNvSpPr>
            <a:spLocks noGrp="1"/>
          </p:cNvSpPr>
          <p:nvPr>
            <p:ph type="sldNum" sz="quarter" idx="12"/>
          </p:nvPr>
        </p:nvSpPr>
        <p:spPr/>
        <p:txBody>
          <a:bodyPr/>
          <a:lstStyle/>
          <a:p>
            <a:fld id="{C263D6C4-4840-40CC-AC84-17E24B3B7BDE}" type="slidenum">
              <a:rPr lang="en-US" noProof="0" smtClean="0"/>
              <a:pPr/>
              <a:t>14</a:t>
            </a:fld>
            <a:endParaRPr lang="en-US" noProof="0" dirty="0"/>
          </a:p>
        </p:txBody>
      </p:sp>
      <p:sp>
        <p:nvSpPr>
          <p:cNvPr id="4" name="Text Placeholder 3">
            <a:extLst>
              <a:ext uri="{FF2B5EF4-FFF2-40B4-BE49-F238E27FC236}">
                <a16:creationId xmlns:a16="http://schemas.microsoft.com/office/drawing/2014/main" id="{F491FBCB-0DB2-C93D-2D79-4E947C58D101}"/>
              </a:ext>
            </a:extLst>
          </p:cNvPr>
          <p:cNvSpPr>
            <a:spLocks noGrp="1"/>
          </p:cNvSpPr>
          <p:nvPr>
            <p:ph type="body" sz="quarter" idx="13"/>
          </p:nvPr>
        </p:nvSpPr>
        <p:spPr/>
        <p:txBody>
          <a:bodyPr/>
          <a:lstStyle/>
          <a:p>
            <a:pPr>
              <a:buFont typeface="Wingdings" panose="05000000000000000000" pitchFamily="2" charset="2"/>
              <a:buChar char="§"/>
            </a:pPr>
            <a:r>
              <a:rPr lang="en-US" dirty="0"/>
              <a:t>Not Required if Suspension is Retracted.</a:t>
            </a:r>
          </a:p>
          <a:p>
            <a:pPr>
              <a:buFont typeface="Wingdings" panose="05000000000000000000" pitchFamily="2" charset="2"/>
              <a:buChar char="§"/>
            </a:pPr>
            <a:r>
              <a:rPr lang="en-US" dirty="0"/>
              <a:t>Under Section 56-5-2951(J) – If a Hearing is Requested and Withdrawn or the Suspension is Sustained at the Hearing The Driver Must Enroll in ADSAP.</a:t>
            </a:r>
          </a:p>
          <a:p>
            <a:pPr>
              <a:buFont typeface="Wingdings" panose="05000000000000000000" pitchFamily="2" charset="2"/>
              <a:buChar char="§"/>
            </a:pPr>
            <a:r>
              <a:rPr lang="en-US" dirty="0"/>
              <a:t>If the Driver Enrolls in ADSAP Within One Year, Once the Suspension is Served or IID Completed, Driving Privileges May be Restored Even if You Haven’t Completed ADSAP.</a:t>
            </a:r>
          </a:p>
          <a:p>
            <a:pPr>
              <a:buFont typeface="Wingdings" panose="05000000000000000000" pitchFamily="2" charset="2"/>
              <a:buChar char="§"/>
            </a:pPr>
            <a:r>
              <a:rPr lang="en-US" dirty="0"/>
              <a:t>If Driver Fails to Make Progress in the Program, the License will be Suspended .</a:t>
            </a:r>
          </a:p>
          <a:p>
            <a:pPr lvl="1">
              <a:buFont typeface="Wingdings" panose="05000000000000000000" pitchFamily="2" charset="2"/>
              <a:buChar char="§"/>
            </a:pPr>
            <a:endParaRPr lang="en-US" dirty="0"/>
          </a:p>
        </p:txBody>
      </p:sp>
    </p:spTree>
    <p:extLst>
      <p:ext uri="{BB962C8B-B14F-4D97-AF65-F5344CB8AC3E}">
        <p14:creationId xmlns:p14="http://schemas.microsoft.com/office/powerpoint/2010/main" val="7278081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4D8708A-5254-5D5F-4AA9-822F241A39B0}"/>
              </a:ext>
            </a:extLst>
          </p:cNvPr>
          <p:cNvSpPr>
            <a:spLocks noGrp="1"/>
          </p:cNvSpPr>
          <p:nvPr>
            <p:ph type="title"/>
          </p:nvPr>
        </p:nvSpPr>
        <p:spPr>
          <a:xfrm>
            <a:off x="241300" y="2778125"/>
            <a:ext cx="11214100" cy="535531"/>
          </a:xfrm>
        </p:spPr>
        <p:txBody>
          <a:bodyPr/>
          <a:lstStyle/>
          <a:p>
            <a:pPr algn="ctr"/>
            <a:r>
              <a:rPr lang="en-US" u="sng" dirty="0"/>
              <a:t>THE HEARING</a:t>
            </a:r>
          </a:p>
        </p:txBody>
      </p:sp>
      <p:sp>
        <p:nvSpPr>
          <p:cNvPr id="3" name="Slide Number Placeholder 2">
            <a:extLst>
              <a:ext uri="{FF2B5EF4-FFF2-40B4-BE49-F238E27FC236}">
                <a16:creationId xmlns:a16="http://schemas.microsoft.com/office/drawing/2014/main" id="{3D3B7300-4929-B2DB-369D-7A06C670C368}"/>
              </a:ext>
            </a:extLst>
          </p:cNvPr>
          <p:cNvSpPr>
            <a:spLocks noGrp="1"/>
          </p:cNvSpPr>
          <p:nvPr>
            <p:ph type="sldNum" sz="quarter" idx="12"/>
          </p:nvPr>
        </p:nvSpPr>
        <p:spPr>
          <a:xfrm>
            <a:off x="11252200" y="6315075"/>
            <a:ext cx="406400" cy="365125"/>
          </a:xfrm>
        </p:spPr>
        <p:txBody>
          <a:bodyPr anchor="ctr">
            <a:normAutofit/>
          </a:bodyPr>
          <a:lstStyle/>
          <a:p>
            <a:pPr>
              <a:spcAft>
                <a:spcPts val="600"/>
              </a:spcAft>
            </a:pPr>
            <a:fld id="{C263D6C4-4840-40CC-AC84-17E24B3B7BDE}" type="slidenum">
              <a:rPr lang="en-US" noProof="0" smtClean="0"/>
              <a:pPr>
                <a:spcAft>
                  <a:spcPts val="600"/>
                </a:spcAft>
              </a:pPr>
              <a:t>15</a:t>
            </a:fld>
            <a:endParaRPr lang="en-US" noProof="0"/>
          </a:p>
        </p:txBody>
      </p:sp>
    </p:spTree>
    <p:extLst>
      <p:ext uri="{BB962C8B-B14F-4D97-AF65-F5344CB8AC3E}">
        <p14:creationId xmlns:p14="http://schemas.microsoft.com/office/powerpoint/2010/main" val="1612617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D2F03-489C-CA0C-C5F2-0AEE65401D22}"/>
              </a:ext>
            </a:extLst>
          </p:cNvPr>
          <p:cNvSpPr>
            <a:spLocks noGrp="1"/>
          </p:cNvSpPr>
          <p:nvPr>
            <p:ph type="title"/>
          </p:nvPr>
        </p:nvSpPr>
        <p:spPr/>
        <p:txBody>
          <a:bodyPr/>
          <a:lstStyle/>
          <a:p>
            <a:r>
              <a:rPr lang="en-US" dirty="0"/>
              <a:t>The Request For a Hearing</a:t>
            </a:r>
          </a:p>
        </p:txBody>
      </p:sp>
      <p:sp>
        <p:nvSpPr>
          <p:cNvPr id="3" name="Slide Number Placeholder 2">
            <a:extLst>
              <a:ext uri="{FF2B5EF4-FFF2-40B4-BE49-F238E27FC236}">
                <a16:creationId xmlns:a16="http://schemas.microsoft.com/office/drawing/2014/main" id="{045BAF96-DF2D-1F57-B57F-BD7BEAAB1833}"/>
              </a:ext>
            </a:extLst>
          </p:cNvPr>
          <p:cNvSpPr>
            <a:spLocks noGrp="1"/>
          </p:cNvSpPr>
          <p:nvPr>
            <p:ph type="sldNum" sz="quarter" idx="12"/>
          </p:nvPr>
        </p:nvSpPr>
        <p:spPr/>
        <p:txBody>
          <a:bodyPr/>
          <a:lstStyle/>
          <a:p>
            <a:fld id="{C263D6C4-4840-40CC-AC84-17E24B3B7BDE}" type="slidenum">
              <a:rPr lang="en-US" noProof="0" smtClean="0"/>
              <a:pPr/>
              <a:t>16</a:t>
            </a:fld>
            <a:endParaRPr lang="en-US" noProof="0" dirty="0"/>
          </a:p>
        </p:txBody>
      </p:sp>
      <p:sp>
        <p:nvSpPr>
          <p:cNvPr id="4" name="TextBox 3">
            <a:extLst>
              <a:ext uri="{FF2B5EF4-FFF2-40B4-BE49-F238E27FC236}">
                <a16:creationId xmlns:a16="http://schemas.microsoft.com/office/drawing/2014/main" id="{3A72E4AF-E33A-1128-DE82-D8433F8CDEC3}"/>
              </a:ext>
            </a:extLst>
          </p:cNvPr>
          <p:cNvSpPr txBox="1"/>
          <p:nvPr/>
        </p:nvSpPr>
        <p:spPr>
          <a:xfrm>
            <a:off x="1678488" y="2192056"/>
            <a:ext cx="6864263" cy="3416320"/>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MUST BE IN WRITING</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SENT WITH A LETTER OF REPRESENTATION</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30 DAY DEADLINE WITH NO EXCEPTIONS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USE THE FORM ON THE BACK OF THE NOTICE OF SUSPENSION</a:t>
            </a:r>
          </a:p>
          <a:p>
            <a:pPr marL="285750" indent="-285750">
              <a:buFont typeface="Arial" panose="020B0604020202020204" pitchFamily="34" charset="0"/>
              <a:buChar char="•"/>
            </a:pPr>
            <a:endParaRPr lang="en-US" dirty="0">
              <a:solidFill>
                <a:schemeClr val="bg1"/>
              </a:solidFill>
            </a:endParaRPr>
          </a:p>
          <a:p>
            <a:pPr marL="742950" lvl="1" indent="-285750">
              <a:buFont typeface="Arial" panose="020B0604020202020204" pitchFamily="34" charset="0"/>
              <a:buChar char="•"/>
            </a:pPr>
            <a:r>
              <a:rPr lang="en-US" dirty="0">
                <a:solidFill>
                  <a:schemeClr val="bg1"/>
                </a:solidFill>
              </a:rPr>
              <a:t>CONTACT THE OFFICER AND SEND THE CHECK TO THE OMVH TO PRESERVER THE DATE</a:t>
            </a:r>
          </a:p>
          <a:p>
            <a:pPr marL="742950" lvl="1" indent="-285750">
              <a:buFont typeface="Arial" panose="020B0604020202020204" pitchFamily="34" charset="0"/>
              <a:buChar char="•"/>
            </a:pPr>
            <a:endParaRPr lang="en-US" dirty="0">
              <a:solidFill>
                <a:schemeClr val="bg1"/>
              </a:solidFill>
            </a:endParaRPr>
          </a:p>
        </p:txBody>
      </p:sp>
    </p:spTree>
    <p:extLst>
      <p:ext uri="{BB962C8B-B14F-4D97-AF65-F5344CB8AC3E}">
        <p14:creationId xmlns:p14="http://schemas.microsoft.com/office/powerpoint/2010/main" val="19320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403F902-5904-3530-A817-A8931A19B305}"/>
              </a:ext>
            </a:extLst>
          </p:cNvPr>
          <p:cNvSpPr>
            <a:spLocks noGrp="1"/>
          </p:cNvSpPr>
          <p:nvPr>
            <p:ph type="sldNum" sz="quarter" idx="12"/>
          </p:nvPr>
        </p:nvSpPr>
        <p:spPr/>
        <p:txBody>
          <a:bodyPr/>
          <a:lstStyle/>
          <a:p>
            <a:fld id="{C263D6C4-4840-40CC-AC84-17E24B3B7BDE}" type="slidenum">
              <a:rPr lang="en-US" noProof="0" smtClean="0"/>
              <a:pPr/>
              <a:t>17</a:t>
            </a:fld>
            <a:endParaRPr lang="en-US" noProof="0" dirty="0"/>
          </a:p>
        </p:txBody>
      </p:sp>
      <p:sp>
        <p:nvSpPr>
          <p:cNvPr id="4" name="TextBox 3">
            <a:extLst>
              <a:ext uri="{FF2B5EF4-FFF2-40B4-BE49-F238E27FC236}">
                <a16:creationId xmlns:a16="http://schemas.microsoft.com/office/drawing/2014/main" id="{9815D9B8-7105-1BA5-9480-0E79A78A9895}"/>
              </a:ext>
            </a:extLst>
          </p:cNvPr>
          <p:cNvSpPr txBox="1"/>
          <p:nvPr/>
        </p:nvSpPr>
        <p:spPr>
          <a:xfrm>
            <a:off x="568716" y="2348456"/>
            <a:ext cx="7708900" cy="313932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MOTIONS FOR CONTINUANCE WILL BE GRANTED FOR GOOD CAUSE SHOWN</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YOU MUST SERVE THE REQUEST FOR CONTINUANCE ON ALL PARTIES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SCDMV WILL LIKELY OPPOSE EVERY REQUEST</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ORDER OF PRIORITY – RULE 601 APPELLATE COURT RULES</a:t>
            </a:r>
          </a:p>
          <a:p>
            <a:pPr marL="285750" indent="-285750">
              <a:buFont typeface="Arial" panose="020B0604020202020204" pitchFamily="34" charset="0"/>
              <a:buChar char="•"/>
            </a:pPr>
            <a:endParaRPr lang="en-US" dirty="0">
              <a:solidFill>
                <a:schemeClr val="bg1"/>
              </a:solidFill>
            </a:endParaRPr>
          </a:p>
          <a:p>
            <a:pPr marL="742950" lvl="1" indent="-285750">
              <a:buFont typeface="Arial" panose="020B0604020202020204" pitchFamily="34" charset="0"/>
              <a:buChar char="•"/>
            </a:pPr>
            <a:r>
              <a:rPr lang="en-US" dirty="0">
                <a:solidFill>
                  <a:schemeClr val="bg1"/>
                </a:solidFill>
              </a:rPr>
              <a:t>OMVH HEARINGS ARE BELOW EVERYTHING ELSE</a:t>
            </a:r>
          </a:p>
        </p:txBody>
      </p:sp>
    </p:spTree>
    <p:extLst>
      <p:ext uri="{BB962C8B-B14F-4D97-AF65-F5344CB8AC3E}">
        <p14:creationId xmlns:p14="http://schemas.microsoft.com/office/powerpoint/2010/main" val="420258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down)">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down)">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wipe(down)">
                                      <p:cBhvr>
                                        <p:cTn id="22" dur="500"/>
                                        <p:tgtEl>
                                          <p:spTgt spid="4">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animEffect transition="in" filter="wipe(down)">
                                      <p:cBhvr>
                                        <p:cTn id="2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B24F695-1828-93F6-B8FE-194BCA93BD4E}"/>
              </a:ext>
            </a:extLst>
          </p:cNvPr>
          <p:cNvSpPr>
            <a:spLocks noGrp="1"/>
          </p:cNvSpPr>
          <p:nvPr>
            <p:ph type="title"/>
          </p:nvPr>
        </p:nvSpPr>
        <p:spPr>
          <a:xfrm>
            <a:off x="356818" y="1369643"/>
            <a:ext cx="11214100" cy="535531"/>
          </a:xfrm>
        </p:spPr>
        <p:txBody>
          <a:bodyPr/>
          <a:lstStyle/>
          <a:p>
            <a:r>
              <a:rPr lang="en-US" dirty="0"/>
              <a:t>SCDMV BEARS THE BURDEN OF PROOF</a:t>
            </a:r>
          </a:p>
        </p:txBody>
      </p:sp>
      <p:sp>
        <p:nvSpPr>
          <p:cNvPr id="3" name="Slide Number Placeholder 2">
            <a:extLst>
              <a:ext uri="{FF2B5EF4-FFF2-40B4-BE49-F238E27FC236}">
                <a16:creationId xmlns:a16="http://schemas.microsoft.com/office/drawing/2014/main" id="{1F6B45F0-C6D3-2EFF-F28F-A3C96E91DF20}"/>
              </a:ext>
            </a:extLst>
          </p:cNvPr>
          <p:cNvSpPr>
            <a:spLocks noGrp="1"/>
          </p:cNvSpPr>
          <p:nvPr>
            <p:ph type="sldNum" sz="quarter" idx="12"/>
          </p:nvPr>
        </p:nvSpPr>
        <p:spPr>
          <a:xfrm>
            <a:off x="11252200" y="6315075"/>
            <a:ext cx="406400" cy="365125"/>
          </a:xfrm>
        </p:spPr>
        <p:txBody>
          <a:bodyPr anchor="ctr">
            <a:normAutofit/>
          </a:bodyPr>
          <a:lstStyle/>
          <a:p>
            <a:pPr>
              <a:spcAft>
                <a:spcPts val="600"/>
              </a:spcAft>
            </a:pPr>
            <a:fld id="{C263D6C4-4840-40CC-AC84-17E24B3B7BDE}" type="slidenum">
              <a:rPr lang="en-US" noProof="0" smtClean="0"/>
              <a:pPr>
                <a:spcAft>
                  <a:spcPts val="600"/>
                </a:spcAft>
              </a:pPr>
              <a:t>18</a:t>
            </a:fld>
            <a:endParaRPr lang="en-US" noProof="0"/>
          </a:p>
        </p:txBody>
      </p:sp>
      <p:sp>
        <p:nvSpPr>
          <p:cNvPr id="10" name="Text Placeholder 3">
            <a:extLst>
              <a:ext uri="{FF2B5EF4-FFF2-40B4-BE49-F238E27FC236}">
                <a16:creationId xmlns:a16="http://schemas.microsoft.com/office/drawing/2014/main" id="{DC7B6CDA-45DC-A2F0-9C6C-1A7AFA259EFA}"/>
              </a:ext>
            </a:extLst>
          </p:cNvPr>
          <p:cNvSpPr>
            <a:spLocks noGrp="1"/>
          </p:cNvSpPr>
          <p:nvPr>
            <p:ph type="body" sz="quarter" idx="13"/>
          </p:nvPr>
        </p:nvSpPr>
        <p:spPr>
          <a:xfrm>
            <a:off x="782703" y="2409119"/>
            <a:ext cx="6718300" cy="4093243"/>
          </a:xfrm>
        </p:spPr>
        <p:txBody>
          <a:bodyPr/>
          <a:lstStyle/>
          <a:p>
            <a:r>
              <a:rPr lang="en-US" dirty="0"/>
              <a:t>A PERSON;</a:t>
            </a:r>
          </a:p>
          <a:p>
            <a:r>
              <a:rPr lang="en-US" dirty="0"/>
              <a:t>OPERATING A MOTOR VEHICLE;</a:t>
            </a:r>
          </a:p>
          <a:p>
            <a:r>
              <a:rPr lang="en-US" dirty="0"/>
              <a:t>IN SOUTH CAROLINA;</a:t>
            </a:r>
          </a:p>
          <a:p>
            <a:r>
              <a:rPr lang="en-US" dirty="0"/>
              <a:t>WAS ARRESTED FOR AN OFFENSE ARISING OUT OF ACTS ALLEGED TO HAVE BEEN COMMITTED WHILE THE PERSON WAS DRIVING UNDER THE INFLUENCE OF ALCHOL, DRUGS OR BOTH; AND</a:t>
            </a:r>
          </a:p>
          <a:p>
            <a:r>
              <a:rPr lang="en-US" dirty="0"/>
              <a:t>REFUSED TO SUBMIT TO ALCOHOL OR DRUG TESTING.</a:t>
            </a:r>
          </a:p>
        </p:txBody>
      </p:sp>
    </p:spTree>
    <p:extLst>
      <p:ext uri="{BB962C8B-B14F-4D97-AF65-F5344CB8AC3E}">
        <p14:creationId xmlns:p14="http://schemas.microsoft.com/office/powerpoint/2010/main" val="245633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2062414-3FC3-9568-89E6-9159ADDE90F4}"/>
              </a:ext>
            </a:extLst>
          </p:cNvPr>
          <p:cNvSpPr>
            <a:spLocks noGrp="1"/>
          </p:cNvSpPr>
          <p:nvPr>
            <p:ph type="title"/>
          </p:nvPr>
        </p:nvSpPr>
        <p:spPr>
          <a:xfrm>
            <a:off x="342900" y="1050925"/>
            <a:ext cx="11214100" cy="535531"/>
          </a:xfrm>
        </p:spPr>
        <p:txBody>
          <a:bodyPr/>
          <a:lstStyle/>
          <a:p>
            <a:r>
              <a:rPr lang="en-US" dirty="0"/>
              <a:t>BURDEN SHIFTS TO THE DEFENDANT	</a:t>
            </a:r>
          </a:p>
        </p:txBody>
      </p:sp>
      <p:sp>
        <p:nvSpPr>
          <p:cNvPr id="2" name="Slide Number Placeholder 1">
            <a:extLst>
              <a:ext uri="{FF2B5EF4-FFF2-40B4-BE49-F238E27FC236}">
                <a16:creationId xmlns:a16="http://schemas.microsoft.com/office/drawing/2014/main" id="{40430489-C07D-F92C-B277-E5EB6627343A}"/>
              </a:ext>
            </a:extLst>
          </p:cNvPr>
          <p:cNvSpPr>
            <a:spLocks noGrp="1"/>
          </p:cNvSpPr>
          <p:nvPr>
            <p:ph type="sldNum" sz="quarter" idx="12"/>
          </p:nvPr>
        </p:nvSpPr>
        <p:spPr/>
        <p:txBody>
          <a:bodyPr/>
          <a:lstStyle/>
          <a:p>
            <a:fld id="{C263D6C4-4840-40CC-AC84-17E24B3B7BDE}" type="slidenum">
              <a:rPr lang="en-US" noProof="0" smtClean="0"/>
              <a:pPr/>
              <a:t>19</a:t>
            </a:fld>
            <a:endParaRPr lang="en-US" noProof="0" dirty="0"/>
          </a:p>
        </p:txBody>
      </p:sp>
      <p:sp>
        <p:nvSpPr>
          <p:cNvPr id="4" name="Text Placeholder 3">
            <a:extLst>
              <a:ext uri="{FF2B5EF4-FFF2-40B4-BE49-F238E27FC236}">
                <a16:creationId xmlns:a16="http://schemas.microsoft.com/office/drawing/2014/main" id="{0281A290-4799-570F-5F17-E63CE88E83F4}"/>
              </a:ext>
            </a:extLst>
          </p:cNvPr>
          <p:cNvSpPr>
            <a:spLocks noGrp="1"/>
          </p:cNvSpPr>
          <p:nvPr>
            <p:ph type="body" sz="quarter" idx="13"/>
          </p:nvPr>
        </p:nvSpPr>
        <p:spPr>
          <a:xfrm>
            <a:off x="821498" y="2221832"/>
            <a:ext cx="6718300" cy="4093243"/>
          </a:xfrm>
        </p:spPr>
        <p:txBody>
          <a:bodyPr/>
          <a:lstStyle/>
          <a:p>
            <a:r>
              <a:rPr lang="en-US" dirty="0"/>
              <a:t>WAS YOUR CLIENT LAWFULLY DETAINED?</a:t>
            </a:r>
          </a:p>
          <a:p>
            <a:r>
              <a:rPr lang="en-US" dirty="0"/>
              <a:t>DID YOUR CLIENT RECEIVE A WRITTEN COPY OF HIS IMPLIED CONSENT RIGHTS?</a:t>
            </a:r>
          </a:p>
          <a:p>
            <a:pPr lvl="1"/>
            <a:r>
              <a:rPr lang="en-US" dirty="0"/>
              <a:t>WAS THEIR ACTUAL PREJUDICE TO THE DEFENDANT FOR NOT HAVING BEEN ADVISED OF HIS RIGHTS?</a:t>
            </a:r>
          </a:p>
          <a:p>
            <a:r>
              <a:rPr lang="en-US" dirty="0"/>
              <a:t>DID YOUR CLIENT ACTUALLY REFUSE?</a:t>
            </a:r>
          </a:p>
          <a:p>
            <a:r>
              <a:rPr lang="en-US" dirty="0"/>
              <a:t>RESULTS OVER A .15 </a:t>
            </a:r>
          </a:p>
          <a:p>
            <a:pPr lvl="1"/>
            <a:r>
              <a:rPr lang="en-US" dirty="0"/>
              <a:t>IF A BLOOD OR URINE TEST – WAS THE PERSON WHO TOOK THE SAMPLES QUALIFIED?</a:t>
            </a:r>
          </a:p>
          <a:p>
            <a:pPr lvl="1"/>
            <a:r>
              <a:rPr lang="en-US" dirty="0"/>
              <a:t>WAS A SIMULATOR TEST DONE WITH THE APPROPRIATE RESULTS?</a:t>
            </a:r>
          </a:p>
        </p:txBody>
      </p:sp>
    </p:spTree>
    <p:extLst>
      <p:ext uri="{BB962C8B-B14F-4D97-AF65-F5344CB8AC3E}">
        <p14:creationId xmlns:p14="http://schemas.microsoft.com/office/powerpoint/2010/main" val="2283296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p:txBody>
          <a:bodyPr/>
          <a:lstStyle/>
          <a:p>
            <a:r>
              <a:rPr lang="en-US" dirty="0"/>
              <a:t>Customize this Template</a:t>
            </a:r>
          </a:p>
        </p:txBody>
      </p:sp>
      <p:sp>
        <p:nvSpPr>
          <p:cNvPr id="2" name="Slide Number Placeholder 1">
            <a:extLst>
              <a:ext uri="{FF2B5EF4-FFF2-40B4-BE49-F238E27FC236}">
                <a16:creationId xmlns:a16="http://schemas.microsoft.com/office/drawing/2014/main" id="{6D90B5C6-1CB0-445E-99D1-8E2FE8C59B50}"/>
              </a:ext>
            </a:extLst>
          </p:cNvPr>
          <p:cNvSpPr>
            <a:spLocks noGrp="1"/>
          </p:cNvSpPr>
          <p:nvPr>
            <p:ph type="sldNum" sz="quarter" idx="12"/>
          </p:nvPr>
        </p:nvSpPr>
        <p:spPr/>
        <p:txBody>
          <a:bodyPr/>
          <a:lstStyle/>
          <a:p>
            <a:fld id="{C263D6C4-4840-40CC-AC84-17E24B3B7BDE}" type="slidenum">
              <a:rPr lang="en-US" smtClean="0"/>
              <a:pPr/>
              <a:t>2</a:t>
            </a:fld>
            <a:endParaRPr lang="en-US" dirty="0"/>
          </a:p>
        </p:txBody>
      </p:sp>
      <p:sp>
        <p:nvSpPr>
          <p:cNvPr id="3" name="Text Placeholder 2">
            <a:extLst>
              <a:ext uri="{FF2B5EF4-FFF2-40B4-BE49-F238E27FC236}">
                <a16:creationId xmlns:a16="http://schemas.microsoft.com/office/drawing/2014/main" id="{06554A61-D199-469B-AB0C-B68F82B5059F}"/>
              </a:ext>
            </a:extLst>
          </p:cNvPr>
          <p:cNvSpPr>
            <a:spLocks noGrp="1"/>
          </p:cNvSpPr>
          <p:nvPr>
            <p:ph type="body" sz="quarter" idx="13"/>
          </p:nvPr>
        </p:nvSpPr>
        <p:spPr/>
        <p:txBody>
          <a:bodyPr>
            <a:normAutofit lnSpcReduction="10000"/>
          </a:bodyPr>
          <a:lstStyle/>
          <a:p>
            <a:r>
              <a:rPr lang="en-US" u="sng" dirty="0"/>
              <a:t>The Basics</a:t>
            </a:r>
          </a:p>
          <a:p>
            <a:endParaRPr lang="en-US" u="sng" dirty="0"/>
          </a:p>
          <a:p>
            <a:r>
              <a:rPr lang="en-US" dirty="0"/>
              <a:t>South Carolina Code Section 56-5-2950</a:t>
            </a:r>
          </a:p>
        </p:txBody>
      </p:sp>
    </p:spTree>
    <p:extLst>
      <p:ext uri="{BB962C8B-B14F-4D97-AF65-F5344CB8AC3E}">
        <p14:creationId xmlns:p14="http://schemas.microsoft.com/office/powerpoint/2010/main" val="59582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F7111-C432-79B9-E501-540E0A114CBE}"/>
              </a:ext>
            </a:extLst>
          </p:cNvPr>
          <p:cNvSpPr>
            <a:spLocks noGrp="1"/>
          </p:cNvSpPr>
          <p:nvPr>
            <p:ph type="title"/>
          </p:nvPr>
        </p:nvSpPr>
        <p:spPr>
          <a:xfrm>
            <a:off x="0" y="603841"/>
            <a:ext cx="11214100" cy="535531"/>
          </a:xfrm>
        </p:spPr>
        <p:txBody>
          <a:bodyPr/>
          <a:lstStyle/>
          <a:p>
            <a:pPr algn="ctr"/>
            <a:r>
              <a:rPr lang="en-US" dirty="0"/>
              <a:t>HEARING CONDUCT	</a:t>
            </a:r>
          </a:p>
        </p:txBody>
      </p:sp>
      <p:sp>
        <p:nvSpPr>
          <p:cNvPr id="3" name="Slide Number Placeholder 2">
            <a:extLst>
              <a:ext uri="{FF2B5EF4-FFF2-40B4-BE49-F238E27FC236}">
                <a16:creationId xmlns:a16="http://schemas.microsoft.com/office/drawing/2014/main" id="{677EC82F-C945-2182-2F15-6ED68E4DAD7D}"/>
              </a:ext>
            </a:extLst>
          </p:cNvPr>
          <p:cNvSpPr>
            <a:spLocks noGrp="1"/>
          </p:cNvSpPr>
          <p:nvPr>
            <p:ph type="sldNum" sz="quarter" idx="12"/>
          </p:nvPr>
        </p:nvSpPr>
        <p:spPr/>
        <p:txBody>
          <a:bodyPr/>
          <a:lstStyle/>
          <a:p>
            <a:fld id="{C263D6C4-4840-40CC-AC84-17E24B3B7BDE}" type="slidenum">
              <a:rPr lang="en-US" noProof="0" smtClean="0"/>
              <a:pPr/>
              <a:t>20</a:t>
            </a:fld>
            <a:endParaRPr lang="en-US" noProof="0" dirty="0"/>
          </a:p>
        </p:txBody>
      </p:sp>
      <p:sp>
        <p:nvSpPr>
          <p:cNvPr id="4" name="Text Placeholder 3">
            <a:extLst>
              <a:ext uri="{FF2B5EF4-FFF2-40B4-BE49-F238E27FC236}">
                <a16:creationId xmlns:a16="http://schemas.microsoft.com/office/drawing/2014/main" id="{BAE9BE28-0C2F-7872-7C23-9E2CA9D0E728}"/>
              </a:ext>
            </a:extLst>
          </p:cNvPr>
          <p:cNvSpPr>
            <a:spLocks noGrp="1"/>
          </p:cNvSpPr>
          <p:nvPr>
            <p:ph type="body" sz="quarter" idx="13"/>
          </p:nvPr>
        </p:nvSpPr>
        <p:spPr/>
        <p:txBody>
          <a:bodyPr/>
          <a:lstStyle/>
          <a:p>
            <a:pPr marL="0" indent="0" algn="ctr">
              <a:buNone/>
            </a:pPr>
            <a:r>
              <a:rPr lang="en-US" sz="2400" u="sng" dirty="0"/>
              <a:t>SC RULES OF EVIDENCE APPLY</a:t>
            </a:r>
          </a:p>
          <a:p>
            <a:pPr marL="0" indent="0">
              <a:buNone/>
            </a:pPr>
            <a:endParaRPr lang="en-US" dirty="0"/>
          </a:p>
          <a:p>
            <a:pPr>
              <a:buFont typeface="Wingdings" panose="05000000000000000000" pitchFamily="2" charset="2"/>
              <a:buChar char="§"/>
            </a:pPr>
            <a:r>
              <a:rPr lang="en-US" dirty="0"/>
              <a:t>	OJECTIONS MUST BE CONTEMPORANEOUS </a:t>
            </a:r>
          </a:p>
          <a:p>
            <a:pPr>
              <a:buFont typeface="Wingdings" panose="05000000000000000000" pitchFamily="2" charset="2"/>
              <a:buChar char="§"/>
            </a:pPr>
            <a:r>
              <a:rPr lang="en-US" dirty="0"/>
              <a:t>	PROFFER ANY TESTIMONY NOT ALLOWED FOR THE 	COURT OF APPEALS</a:t>
            </a:r>
          </a:p>
          <a:p>
            <a:pPr>
              <a:buFont typeface="Wingdings" panose="05000000000000000000" pitchFamily="2" charset="2"/>
              <a:buChar char="§"/>
            </a:pPr>
            <a:r>
              <a:rPr lang="en-US" dirty="0"/>
              <a:t>	DOCUMENTS MUST BE ORIGINALS OR CERTIFIED 	COPIES</a:t>
            </a:r>
          </a:p>
          <a:p>
            <a:pPr>
              <a:buFont typeface="Wingdings" panose="05000000000000000000" pitchFamily="2" charset="2"/>
              <a:buChar char="§"/>
            </a:pPr>
            <a:r>
              <a:rPr lang="en-US" dirty="0"/>
              <a:t>	HEARSAY IS NOT ADMISSIBLE</a:t>
            </a:r>
          </a:p>
          <a:p>
            <a:pPr>
              <a:buFont typeface="Wingdings" panose="05000000000000000000" pitchFamily="2" charset="2"/>
              <a:buChar char="§"/>
            </a:pPr>
            <a:r>
              <a:rPr lang="en-US" dirty="0"/>
              <a:t>	DOCUMENTS ARE ALLOWED TO REFRESH MEMORY AND 	OFFICERS SHOULDN’T BE ALLOWED TO READ FROM 	THEM </a:t>
            </a:r>
          </a:p>
          <a:p>
            <a:pPr>
              <a:buFont typeface="Wingdings" panose="05000000000000000000" pitchFamily="2" charset="2"/>
              <a:buChar char="§"/>
            </a:pPr>
            <a:r>
              <a:rPr lang="en-US" dirty="0"/>
              <a:t>	PRESERVE THE ISSUES </a:t>
            </a:r>
          </a:p>
          <a:p>
            <a:pPr>
              <a:buFont typeface="Wingdings" panose="05000000000000000000" pitchFamily="2" charset="2"/>
              <a:buChar char="§"/>
            </a:pPr>
            <a:r>
              <a:rPr lang="en-US" dirty="0"/>
              <a:t>		“I AM CONTESTING ALL STATUTORY ISSUES”</a:t>
            </a:r>
          </a:p>
        </p:txBody>
      </p:sp>
    </p:spTree>
    <p:extLst>
      <p:ext uri="{BB962C8B-B14F-4D97-AF65-F5344CB8AC3E}">
        <p14:creationId xmlns:p14="http://schemas.microsoft.com/office/powerpoint/2010/main" val="1096722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81A07-D243-EB13-CC8C-89B923659122}"/>
              </a:ext>
            </a:extLst>
          </p:cNvPr>
          <p:cNvSpPr>
            <a:spLocks noGrp="1"/>
          </p:cNvSpPr>
          <p:nvPr>
            <p:ph type="title"/>
          </p:nvPr>
        </p:nvSpPr>
        <p:spPr>
          <a:xfrm>
            <a:off x="-1346722" y="871606"/>
            <a:ext cx="11214100" cy="535531"/>
          </a:xfrm>
        </p:spPr>
        <p:txBody>
          <a:bodyPr/>
          <a:lstStyle/>
          <a:p>
            <a:pPr algn="ctr"/>
            <a:r>
              <a:rPr lang="en-US" dirty="0"/>
              <a:t>CHALLENGING THE ADVISEMENT</a:t>
            </a:r>
          </a:p>
        </p:txBody>
      </p:sp>
      <p:sp>
        <p:nvSpPr>
          <p:cNvPr id="3" name="Slide Number Placeholder 2">
            <a:extLst>
              <a:ext uri="{FF2B5EF4-FFF2-40B4-BE49-F238E27FC236}">
                <a16:creationId xmlns:a16="http://schemas.microsoft.com/office/drawing/2014/main" id="{E50DC82C-AA3E-8283-3722-A5783D5F3F75}"/>
              </a:ext>
            </a:extLst>
          </p:cNvPr>
          <p:cNvSpPr>
            <a:spLocks noGrp="1"/>
          </p:cNvSpPr>
          <p:nvPr>
            <p:ph type="sldNum" sz="quarter" idx="12"/>
          </p:nvPr>
        </p:nvSpPr>
        <p:spPr/>
        <p:txBody>
          <a:bodyPr/>
          <a:lstStyle/>
          <a:p>
            <a:fld id="{C263D6C4-4840-40CC-AC84-17E24B3B7BDE}" type="slidenum">
              <a:rPr lang="en-US" noProof="0" smtClean="0"/>
              <a:pPr/>
              <a:t>21</a:t>
            </a:fld>
            <a:endParaRPr lang="en-US" noProof="0" dirty="0"/>
          </a:p>
        </p:txBody>
      </p:sp>
      <p:sp>
        <p:nvSpPr>
          <p:cNvPr id="4" name="Text Placeholder 3">
            <a:extLst>
              <a:ext uri="{FF2B5EF4-FFF2-40B4-BE49-F238E27FC236}">
                <a16:creationId xmlns:a16="http://schemas.microsoft.com/office/drawing/2014/main" id="{E1613C89-9BA5-FF9F-D972-5FDDAFFFED05}"/>
              </a:ext>
            </a:extLst>
          </p:cNvPr>
          <p:cNvSpPr>
            <a:spLocks noGrp="1"/>
          </p:cNvSpPr>
          <p:nvPr>
            <p:ph type="body" sz="quarter" idx="13"/>
          </p:nvPr>
        </p:nvSpPr>
        <p:spPr>
          <a:xfrm>
            <a:off x="1120906" y="1725595"/>
            <a:ext cx="6718300" cy="4093243"/>
          </a:xfrm>
        </p:spPr>
        <p:txBody>
          <a:bodyPr/>
          <a:lstStyle/>
          <a:p>
            <a:r>
              <a:rPr lang="en-US" sz="2400" u="sng" dirty="0"/>
              <a:t>No Advisement</a:t>
            </a:r>
          </a:p>
          <a:p>
            <a:pPr lvl="1"/>
            <a:r>
              <a:rPr lang="en-US" sz="1800" dirty="0"/>
              <a:t>Prejudice vs. Failure to Make a Prima Facie Case</a:t>
            </a:r>
          </a:p>
          <a:p>
            <a:pPr lvl="2"/>
            <a:r>
              <a:rPr lang="en-US" sz="1800" dirty="0"/>
              <a:t>Err on the Side of Caution</a:t>
            </a:r>
          </a:p>
          <a:p>
            <a:r>
              <a:rPr lang="en-US" sz="2400" u="sng" dirty="0"/>
              <a:t>Not in Writing</a:t>
            </a:r>
          </a:p>
          <a:p>
            <a:pPr lvl="1"/>
            <a:r>
              <a:rPr lang="en-US" sz="1800" dirty="0"/>
              <a:t>Must Show Prejudice</a:t>
            </a:r>
          </a:p>
          <a:p>
            <a:r>
              <a:rPr lang="en-US" sz="2400" u="sng" dirty="0"/>
              <a:t>Insufficient Advisement</a:t>
            </a:r>
          </a:p>
          <a:p>
            <a:pPr lvl="1"/>
            <a:r>
              <a:rPr lang="en-US" sz="1800" dirty="0"/>
              <a:t>Must Be Given the Form Prior to the Oral Advisement</a:t>
            </a:r>
          </a:p>
          <a:p>
            <a:pPr lvl="1"/>
            <a:r>
              <a:rPr lang="en-US" sz="1800" dirty="0"/>
              <a:t>Must Be Advised of the Rights Previously Mentioned</a:t>
            </a:r>
          </a:p>
          <a:p>
            <a:r>
              <a:rPr lang="en-US" sz="2400" u="sng" dirty="0"/>
              <a:t>Failure to Complete the Form </a:t>
            </a:r>
          </a:p>
          <a:p>
            <a:pPr lvl="1"/>
            <a:r>
              <a:rPr lang="en-US" sz="1800" dirty="0"/>
              <a:t>Insufficient Unless a Clear Violation of Policy Objectives</a:t>
            </a:r>
          </a:p>
        </p:txBody>
      </p:sp>
    </p:spTree>
    <p:extLst>
      <p:ext uri="{BB962C8B-B14F-4D97-AF65-F5344CB8AC3E}">
        <p14:creationId xmlns:p14="http://schemas.microsoft.com/office/powerpoint/2010/main" val="11842214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80E8F-6566-F485-B862-803976A405CB}"/>
              </a:ext>
            </a:extLst>
          </p:cNvPr>
          <p:cNvSpPr>
            <a:spLocks noGrp="1"/>
          </p:cNvSpPr>
          <p:nvPr>
            <p:ph type="title"/>
          </p:nvPr>
        </p:nvSpPr>
        <p:spPr>
          <a:xfrm>
            <a:off x="763727" y="2241257"/>
            <a:ext cx="6394711" cy="1448713"/>
          </a:xfrm>
        </p:spPr>
        <p:txBody>
          <a:bodyPr/>
          <a:lstStyle/>
          <a:p>
            <a:pPr algn="ctr"/>
            <a:r>
              <a:rPr lang="en-US" dirty="0"/>
              <a:t>“MATERIALLY AFFECTING THE ACCURACY OR RELIABILITY OF THE TEST RESULTS”</a:t>
            </a:r>
          </a:p>
        </p:txBody>
      </p:sp>
      <p:sp>
        <p:nvSpPr>
          <p:cNvPr id="3" name="Slide Number Placeholder 2">
            <a:extLst>
              <a:ext uri="{FF2B5EF4-FFF2-40B4-BE49-F238E27FC236}">
                <a16:creationId xmlns:a16="http://schemas.microsoft.com/office/drawing/2014/main" id="{6C3AEB9F-B81A-9088-B6AC-E1F5BA4D1884}"/>
              </a:ext>
            </a:extLst>
          </p:cNvPr>
          <p:cNvSpPr>
            <a:spLocks noGrp="1"/>
          </p:cNvSpPr>
          <p:nvPr>
            <p:ph type="sldNum" sz="quarter" idx="12"/>
          </p:nvPr>
        </p:nvSpPr>
        <p:spPr/>
        <p:txBody>
          <a:bodyPr/>
          <a:lstStyle/>
          <a:p>
            <a:fld id="{C263D6C4-4840-40CC-AC84-17E24B3B7BDE}" type="slidenum">
              <a:rPr lang="en-US" noProof="0" smtClean="0"/>
              <a:pPr/>
              <a:t>22</a:t>
            </a:fld>
            <a:endParaRPr lang="en-US" noProof="0" dirty="0"/>
          </a:p>
        </p:txBody>
      </p:sp>
      <p:sp>
        <p:nvSpPr>
          <p:cNvPr id="4" name="Text Placeholder 3">
            <a:extLst>
              <a:ext uri="{FF2B5EF4-FFF2-40B4-BE49-F238E27FC236}">
                <a16:creationId xmlns:a16="http://schemas.microsoft.com/office/drawing/2014/main" id="{4A40D236-8AF0-21BF-6DDF-F6D27A72B16E}"/>
              </a:ext>
            </a:extLst>
          </p:cNvPr>
          <p:cNvSpPr>
            <a:spLocks noGrp="1"/>
          </p:cNvSpPr>
          <p:nvPr>
            <p:ph type="body" sz="quarter" idx="13"/>
          </p:nvPr>
        </p:nvSpPr>
        <p:spPr>
          <a:xfrm>
            <a:off x="306714" y="-2046622"/>
            <a:ext cx="6718300" cy="4093243"/>
          </a:xfrm>
        </p:spPr>
        <p:txBody>
          <a:bodyPr/>
          <a:lstStyle/>
          <a:p>
            <a:endParaRPr lang="en-US" dirty="0"/>
          </a:p>
        </p:txBody>
      </p:sp>
    </p:spTree>
    <p:extLst>
      <p:ext uri="{BB962C8B-B14F-4D97-AF65-F5344CB8AC3E}">
        <p14:creationId xmlns:p14="http://schemas.microsoft.com/office/powerpoint/2010/main" val="2265141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29DC431-BC6D-EC9D-0F6A-4501FC59F552}"/>
              </a:ext>
            </a:extLst>
          </p:cNvPr>
          <p:cNvSpPr>
            <a:spLocks noGrp="1"/>
          </p:cNvSpPr>
          <p:nvPr>
            <p:ph type="sldNum" sz="quarter" idx="12"/>
          </p:nvPr>
        </p:nvSpPr>
        <p:spPr/>
        <p:txBody>
          <a:bodyPr/>
          <a:lstStyle/>
          <a:p>
            <a:fld id="{C263D6C4-4840-40CC-AC84-17E24B3B7BDE}" type="slidenum">
              <a:rPr lang="en-US" noProof="0" smtClean="0"/>
              <a:pPr/>
              <a:t>3</a:t>
            </a:fld>
            <a:endParaRPr lang="en-US" noProof="0" dirty="0"/>
          </a:p>
        </p:txBody>
      </p:sp>
      <p:sp>
        <p:nvSpPr>
          <p:cNvPr id="5" name="TextBox 4">
            <a:extLst>
              <a:ext uri="{FF2B5EF4-FFF2-40B4-BE49-F238E27FC236}">
                <a16:creationId xmlns:a16="http://schemas.microsoft.com/office/drawing/2014/main" id="{FB458530-AA95-D526-BC43-EF442A34FD56}"/>
              </a:ext>
            </a:extLst>
          </p:cNvPr>
          <p:cNvSpPr txBox="1"/>
          <p:nvPr/>
        </p:nvSpPr>
        <p:spPr>
          <a:xfrm>
            <a:off x="288099" y="1089764"/>
            <a:ext cx="6901841" cy="5416868"/>
          </a:xfrm>
          <a:prstGeom prst="rect">
            <a:avLst/>
          </a:prstGeom>
          <a:noFill/>
        </p:spPr>
        <p:txBody>
          <a:bodyPr wrap="square" rtlCol="0">
            <a:spAutoFit/>
          </a:bodyPr>
          <a:lstStyle/>
          <a:p>
            <a:pPr algn="ctr"/>
            <a:r>
              <a:rPr lang="en-US" sz="2000" b="1" dirty="0">
                <a:solidFill>
                  <a:schemeClr val="bg1"/>
                </a:solidFill>
              </a:rPr>
              <a:t>A PERSON MUST BE OFFERED A BREATH TEST TO DETERMINE BLOOD ALCOHOL CONTENT.</a:t>
            </a:r>
          </a:p>
          <a:p>
            <a:endParaRPr lang="en-US" dirty="0">
              <a:solidFill>
                <a:schemeClr val="bg1"/>
              </a:solidFill>
            </a:endParaRPr>
          </a:p>
          <a:p>
            <a:pPr marL="285750" indent="-285750">
              <a:buFont typeface="Wingdings" panose="05000000000000000000" pitchFamily="2" charset="2"/>
              <a:buChar char="§"/>
            </a:pPr>
            <a:r>
              <a:rPr lang="en-US" dirty="0">
                <a:solidFill>
                  <a:schemeClr val="bg1"/>
                </a:solidFill>
              </a:rPr>
              <a:t>	If physically unable to provide the sample, the officer may 	request a blood sample.</a:t>
            </a:r>
          </a:p>
          <a:p>
            <a:r>
              <a:rPr lang="en-US" dirty="0">
                <a:solidFill>
                  <a:schemeClr val="bg1"/>
                </a:solidFill>
              </a:rPr>
              <a:t>	</a:t>
            </a:r>
          </a:p>
          <a:p>
            <a:pPr marL="285750" indent="-285750">
              <a:buFont typeface="Wingdings" panose="05000000000000000000" pitchFamily="2" charset="2"/>
              <a:buChar char="§"/>
            </a:pPr>
            <a:r>
              <a:rPr lang="en-US" dirty="0">
                <a:solidFill>
                  <a:schemeClr val="bg1"/>
                </a:solidFill>
              </a:rPr>
              <a:t>	If the Officer has reasonable suspicion that the person is 	under the influence of drugs, the officer may request a 	urine sample.</a:t>
            </a:r>
          </a:p>
          <a:p>
            <a:pPr marL="285750" indent="-285750">
              <a:buFont typeface="Wingdings" panose="05000000000000000000" pitchFamily="2" charset="2"/>
              <a:buChar char="§"/>
            </a:pPr>
            <a:endParaRPr lang="en-US" dirty="0">
              <a:solidFill>
                <a:schemeClr val="bg1"/>
              </a:solidFill>
            </a:endParaRPr>
          </a:p>
          <a:p>
            <a:pPr marL="285750" indent="-285750">
              <a:buFont typeface="Wingdings" panose="05000000000000000000" pitchFamily="2" charset="2"/>
              <a:buChar char="§"/>
            </a:pPr>
            <a:r>
              <a:rPr lang="en-US" dirty="0">
                <a:solidFill>
                  <a:schemeClr val="bg1"/>
                </a:solidFill>
              </a:rPr>
              <a:t>	Breath test must be taken within 2 hours.</a:t>
            </a:r>
          </a:p>
          <a:p>
            <a:pPr marL="285750" indent="-285750">
              <a:buFont typeface="Wingdings" panose="05000000000000000000" pitchFamily="2" charset="2"/>
              <a:buChar char="§"/>
            </a:pPr>
            <a:r>
              <a:rPr lang="en-US" dirty="0">
                <a:solidFill>
                  <a:schemeClr val="bg1"/>
                </a:solidFill>
              </a:rPr>
              <a:t>	Blood/Urine tests must be done within 3 hours.</a:t>
            </a:r>
          </a:p>
          <a:p>
            <a:pPr marL="285750" indent="-285750">
              <a:buFont typeface="Wingdings" panose="05000000000000000000" pitchFamily="2" charset="2"/>
              <a:buChar char="§"/>
            </a:pPr>
            <a:endParaRPr lang="en-US" dirty="0">
              <a:solidFill>
                <a:schemeClr val="bg1"/>
              </a:solidFill>
            </a:endParaRPr>
          </a:p>
          <a:p>
            <a:pPr marL="285750" indent="-285750">
              <a:buFont typeface="Wingdings" panose="05000000000000000000" pitchFamily="2" charset="2"/>
              <a:buChar char="§"/>
            </a:pPr>
            <a:r>
              <a:rPr lang="en-US" dirty="0">
                <a:solidFill>
                  <a:schemeClr val="bg1"/>
                </a:solidFill>
              </a:rPr>
              <a:t>	Before the test is administered a .08 simulator sample 	must be run and show a ruling between .076 and .084.</a:t>
            </a:r>
          </a:p>
          <a:p>
            <a:pPr marL="285750" indent="-285750">
              <a:buFont typeface="Wingdings" panose="05000000000000000000" pitchFamily="2" charset="2"/>
              <a:buChar char="§"/>
            </a:pPr>
            <a:endParaRPr lang="en-US" dirty="0">
              <a:solidFill>
                <a:schemeClr val="bg1"/>
              </a:solidFill>
            </a:endParaRPr>
          </a:p>
          <a:p>
            <a:pPr marL="285750" indent="-285750">
              <a:buFont typeface="Wingdings" panose="05000000000000000000" pitchFamily="2" charset="2"/>
              <a:buChar char="§"/>
            </a:pPr>
            <a:r>
              <a:rPr lang="en-US" dirty="0">
                <a:solidFill>
                  <a:schemeClr val="bg1"/>
                </a:solidFill>
              </a:rPr>
              <a:t>	Blood and urine samples must be collected by a qualified 	medical professional.</a:t>
            </a:r>
          </a:p>
          <a:p>
            <a:endParaRPr lang="en-US" dirty="0">
              <a:solidFill>
                <a:schemeClr val="bg1"/>
              </a:solidFill>
            </a:endParaRPr>
          </a:p>
        </p:txBody>
      </p:sp>
    </p:spTree>
    <p:extLst>
      <p:ext uri="{BB962C8B-B14F-4D97-AF65-F5344CB8AC3E}">
        <p14:creationId xmlns:p14="http://schemas.microsoft.com/office/powerpoint/2010/main" val="3564330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D28186F-68FF-A69C-270B-002DEEE3F4EF}"/>
              </a:ext>
            </a:extLst>
          </p:cNvPr>
          <p:cNvSpPr>
            <a:spLocks noGrp="1"/>
          </p:cNvSpPr>
          <p:nvPr>
            <p:ph type="sldNum" sz="quarter" idx="12"/>
          </p:nvPr>
        </p:nvSpPr>
        <p:spPr/>
        <p:txBody>
          <a:bodyPr/>
          <a:lstStyle/>
          <a:p>
            <a:fld id="{C263D6C4-4840-40CC-AC84-17E24B3B7BDE}" type="slidenum">
              <a:rPr lang="en-US" noProof="0" smtClean="0"/>
              <a:pPr/>
              <a:t>4</a:t>
            </a:fld>
            <a:endParaRPr lang="en-US" noProof="0" dirty="0"/>
          </a:p>
        </p:txBody>
      </p:sp>
      <p:sp>
        <p:nvSpPr>
          <p:cNvPr id="3" name="TextBox 2">
            <a:extLst>
              <a:ext uri="{FF2B5EF4-FFF2-40B4-BE49-F238E27FC236}">
                <a16:creationId xmlns:a16="http://schemas.microsoft.com/office/drawing/2014/main" id="{56780393-9913-C37F-537F-FCCA54823444}"/>
              </a:ext>
            </a:extLst>
          </p:cNvPr>
          <p:cNvSpPr txBox="1"/>
          <p:nvPr/>
        </p:nvSpPr>
        <p:spPr>
          <a:xfrm>
            <a:off x="565759" y="671691"/>
            <a:ext cx="6288066" cy="6186309"/>
          </a:xfrm>
          <a:prstGeom prst="rect">
            <a:avLst/>
          </a:prstGeom>
          <a:noFill/>
        </p:spPr>
        <p:txBody>
          <a:bodyPr wrap="square" rtlCol="0">
            <a:spAutoFit/>
          </a:bodyPr>
          <a:lstStyle/>
          <a:p>
            <a:r>
              <a:rPr lang="en-US" b="1" dirty="0">
                <a:solidFill>
                  <a:schemeClr val="bg1"/>
                </a:solidFill>
              </a:rPr>
              <a:t>PRIOR TO THE TEST:</a:t>
            </a:r>
          </a:p>
          <a:p>
            <a:endParaRPr lang="en-US" dirty="0">
              <a:solidFill>
                <a:schemeClr val="bg1"/>
              </a:solidFill>
            </a:endParaRPr>
          </a:p>
          <a:p>
            <a:pPr marL="742950" lvl="1" indent="-285750">
              <a:buFont typeface="Arial" panose="020B0604020202020204" pitchFamily="34" charset="0"/>
              <a:buChar char="•"/>
            </a:pPr>
            <a:r>
              <a:rPr lang="en-US" dirty="0">
                <a:solidFill>
                  <a:schemeClr val="bg1"/>
                </a:solidFill>
              </a:rPr>
              <a:t>Video equipment must be activated.</a:t>
            </a:r>
          </a:p>
          <a:p>
            <a:pPr marL="742950" lvl="1" indent="-285750">
              <a:buFont typeface="Arial" panose="020B0604020202020204" pitchFamily="34" charset="0"/>
              <a:buChar char="•"/>
            </a:pPr>
            <a:endParaRPr lang="en-US" dirty="0">
              <a:solidFill>
                <a:schemeClr val="bg1"/>
              </a:solidFill>
            </a:endParaRPr>
          </a:p>
          <a:p>
            <a:pPr marL="742950" lvl="1" indent="-285750">
              <a:buFont typeface="Arial" panose="020B0604020202020204" pitchFamily="34" charset="0"/>
              <a:buChar char="•"/>
            </a:pPr>
            <a:r>
              <a:rPr lang="en-US" dirty="0">
                <a:solidFill>
                  <a:schemeClr val="bg1"/>
                </a:solidFill>
              </a:rPr>
              <a:t>Person must be given written copy of and 		advised orally of these rights:</a:t>
            </a:r>
          </a:p>
          <a:p>
            <a:endParaRPr lang="en-US" dirty="0">
              <a:solidFill>
                <a:schemeClr val="bg1"/>
              </a:solidFill>
            </a:endParaRPr>
          </a:p>
          <a:p>
            <a:pPr marL="1657350" lvl="3" indent="-285750">
              <a:buFont typeface="Arial" panose="020B0604020202020204" pitchFamily="34" charset="0"/>
              <a:buChar char="•"/>
            </a:pPr>
            <a:r>
              <a:rPr lang="en-US" dirty="0">
                <a:solidFill>
                  <a:schemeClr val="bg1"/>
                </a:solidFill>
              </a:rPr>
              <a:t>You don’t have to take the test but your license may be suspended for at least 6 months with the option to end the suspension with IID.</a:t>
            </a:r>
          </a:p>
          <a:p>
            <a:pPr marL="1657350" lvl="3" indent="-285750">
              <a:buFont typeface="Arial" panose="020B0604020202020204" pitchFamily="34" charset="0"/>
              <a:buChar char="•"/>
            </a:pPr>
            <a:r>
              <a:rPr lang="en-US" dirty="0">
                <a:solidFill>
                  <a:schemeClr val="bg1"/>
                </a:solidFill>
              </a:rPr>
              <a:t>If you blow a .15 or above you will be suspended for one month with the option to end the suspension with IID.		</a:t>
            </a:r>
          </a:p>
          <a:p>
            <a:pPr marL="1657350" lvl="3" indent="-285750">
              <a:buFont typeface="Arial" panose="020B0604020202020204" pitchFamily="34" charset="0"/>
              <a:buChar char="•"/>
            </a:pPr>
            <a:r>
              <a:rPr lang="en-US" dirty="0">
                <a:solidFill>
                  <a:schemeClr val="bg1"/>
                </a:solidFill>
              </a:rPr>
              <a:t>You can have your own tests run.</a:t>
            </a:r>
          </a:p>
          <a:p>
            <a:pPr marL="1657350" lvl="3" indent="-285750">
              <a:buFont typeface="Arial" panose="020B0604020202020204" pitchFamily="34" charset="0"/>
              <a:buChar char="•"/>
            </a:pPr>
            <a:r>
              <a:rPr lang="en-US" dirty="0">
                <a:solidFill>
                  <a:schemeClr val="bg1"/>
                </a:solidFill>
              </a:rPr>
              <a:t>You can request a contested case hearing within 30 days of the Notice of Suspension.</a:t>
            </a:r>
          </a:p>
          <a:p>
            <a:pPr marL="1657350" lvl="3" indent="-285750">
              <a:buFont typeface="Arial" panose="020B0604020202020204" pitchFamily="34" charset="0"/>
              <a:buChar char="•"/>
            </a:pPr>
            <a:r>
              <a:rPr lang="en-US" dirty="0">
                <a:solidFill>
                  <a:schemeClr val="bg1"/>
                </a:solidFill>
              </a:rPr>
              <a:t>If you don’t request the hearing or if you lose the hearing, you must complete ADSAP.</a:t>
            </a:r>
          </a:p>
          <a:p>
            <a:endParaRPr lang="en-US" dirty="0">
              <a:solidFill>
                <a:schemeClr val="bg1"/>
              </a:solidFill>
            </a:endParaRPr>
          </a:p>
          <a:p>
            <a:r>
              <a:rPr lang="en-US" dirty="0">
                <a:solidFill>
                  <a:schemeClr val="bg1"/>
                </a:solidFill>
              </a:rPr>
              <a:t>	</a:t>
            </a:r>
          </a:p>
        </p:txBody>
      </p:sp>
    </p:spTree>
    <p:extLst>
      <p:ext uri="{BB962C8B-B14F-4D97-AF65-F5344CB8AC3E}">
        <p14:creationId xmlns:p14="http://schemas.microsoft.com/office/powerpoint/2010/main" val="3403378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70D14B-3874-3752-8AB2-796444719F17}"/>
              </a:ext>
            </a:extLst>
          </p:cNvPr>
          <p:cNvSpPr>
            <a:spLocks noGrp="1"/>
          </p:cNvSpPr>
          <p:nvPr>
            <p:ph type="sldNum" sz="quarter" idx="12"/>
          </p:nvPr>
        </p:nvSpPr>
        <p:spPr/>
        <p:txBody>
          <a:bodyPr/>
          <a:lstStyle/>
          <a:p>
            <a:fld id="{C263D6C4-4840-40CC-AC84-17E24B3B7BDE}" type="slidenum">
              <a:rPr lang="en-US" noProof="0" smtClean="0"/>
              <a:pPr/>
              <a:t>5</a:t>
            </a:fld>
            <a:endParaRPr lang="en-US" noProof="0" dirty="0"/>
          </a:p>
        </p:txBody>
      </p:sp>
      <p:sp>
        <p:nvSpPr>
          <p:cNvPr id="3" name="TextBox 2">
            <a:extLst>
              <a:ext uri="{FF2B5EF4-FFF2-40B4-BE49-F238E27FC236}">
                <a16:creationId xmlns:a16="http://schemas.microsoft.com/office/drawing/2014/main" id="{EDBDC7E1-48CF-E062-FE92-0DADB5B43987}"/>
              </a:ext>
            </a:extLst>
          </p:cNvPr>
          <p:cNvSpPr txBox="1"/>
          <p:nvPr/>
        </p:nvSpPr>
        <p:spPr>
          <a:xfrm>
            <a:off x="642551" y="1248032"/>
            <a:ext cx="6858000" cy="923330"/>
          </a:xfrm>
          <a:prstGeom prst="rect">
            <a:avLst/>
          </a:prstGeom>
          <a:noFill/>
        </p:spPr>
        <p:txBody>
          <a:bodyPr wrap="square" rtlCol="0">
            <a:spAutoFit/>
          </a:bodyPr>
          <a:lstStyle/>
          <a:p>
            <a:r>
              <a:rPr lang="en-US" dirty="0">
                <a:solidFill>
                  <a:schemeClr val="bg1"/>
                </a:solidFill>
              </a:rPr>
              <a:t>-	If your client asked for an additional test, the officer must 	provide affirmative assistance to obtain the test including 	transportation.</a:t>
            </a:r>
          </a:p>
        </p:txBody>
      </p:sp>
      <p:sp>
        <p:nvSpPr>
          <p:cNvPr id="5" name="TextBox 4">
            <a:extLst>
              <a:ext uri="{FF2B5EF4-FFF2-40B4-BE49-F238E27FC236}">
                <a16:creationId xmlns:a16="http://schemas.microsoft.com/office/drawing/2014/main" id="{E99E3F53-6A84-C17F-3817-C419585A919F}"/>
              </a:ext>
            </a:extLst>
          </p:cNvPr>
          <p:cNvSpPr txBox="1"/>
          <p:nvPr/>
        </p:nvSpPr>
        <p:spPr>
          <a:xfrm>
            <a:off x="642551" y="2338516"/>
            <a:ext cx="6400800" cy="646331"/>
          </a:xfrm>
          <a:prstGeom prst="rect">
            <a:avLst/>
          </a:prstGeom>
          <a:noFill/>
        </p:spPr>
        <p:txBody>
          <a:bodyPr wrap="square" rtlCol="0">
            <a:spAutoFit/>
          </a:bodyPr>
          <a:lstStyle/>
          <a:p>
            <a:r>
              <a:rPr lang="en-US" dirty="0">
                <a:solidFill>
                  <a:schemeClr val="bg1"/>
                </a:solidFill>
              </a:rPr>
              <a:t>-	If the client is unconscious, they are presumed to 	have been informed and consented.</a:t>
            </a:r>
          </a:p>
        </p:txBody>
      </p:sp>
      <p:sp>
        <p:nvSpPr>
          <p:cNvPr id="6" name="TextBox 5">
            <a:extLst>
              <a:ext uri="{FF2B5EF4-FFF2-40B4-BE49-F238E27FC236}">
                <a16:creationId xmlns:a16="http://schemas.microsoft.com/office/drawing/2014/main" id="{44E696FC-505B-1396-A736-F87C1A5E092D}"/>
              </a:ext>
            </a:extLst>
          </p:cNvPr>
          <p:cNvSpPr txBox="1"/>
          <p:nvPr/>
        </p:nvSpPr>
        <p:spPr>
          <a:xfrm>
            <a:off x="642551" y="3429000"/>
            <a:ext cx="6499654" cy="1200329"/>
          </a:xfrm>
          <a:prstGeom prst="rect">
            <a:avLst/>
          </a:prstGeom>
          <a:noFill/>
        </p:spPr>
        <p:txBody>
          <a:bodyPr wrap="square" rtlCol="0">
            <a:spAutoFit/>
          </a:bodyPr>
          <a:lstStyle/>
          <a:p>
            <a:r>
              <a:rPr lang="en-US" dirty="0">
                <a:solidFill>
                  <a:schemeClr val="bg1"/>
                </a:solidFill>
              </a:rPr>
              <a:t>-	The client must be given a written report with the 	time of arrest and the time and results of any tests 	prior to any hearing.  If they got their own test, that 	must be turned over to the officer prior to a hearing.</a:t>
            </a:r>
          </a:p>
        </p:txBody>
      </p:sp>
      <p:sp>
        <p:nvSpPr>
          <p:cNvPr id="7" name="TextBox 6">
            <a:extLst>
              <a:ext uri="{FF2B5EF4-FFF2-40B4-BE49-F238E27FC236}">
                <a16:creationId xmlns:a16="http://schemas.microsoft.com/office/drawing/2014/main" id="{F034C2AC-DED5-AA96-8AC2-9741DBEA33A3}"/>
              </a:ext>
            </a:extLst>
          </p:cNvPr>
          <p:cNvSpPr txBox="1"/>
          <p:nvPr/>
        </p:nvSpPr>
        <p:spPr>
          <a:xfrm>
            <a:off x="642551" y="5059354"/>
            <a:ext cx="7216346" cy="923330"/>
          </a:xfrm>
          <a:prstGeom prst="rect">
            <a:avLst/>
          </a:prstGeom>
          <a:noFill/>
        </p:spPr>
        <p:txBody>
          <a:bodyPr wrap="square" rtlCol="0">
            <a:spAutoFit/>
          </a:bodyPr>
          <a:lstStyle/>
          <a:p>
            <a:r>
              <a:rPr lang="en-US" dirty="0">
                <a:solidFill>
                  <a:schemeClr val="bg1"/>
                </a:solidFill>
              </a:rPr>
              <a:t>-	Failure to follow SLED policies results in exclusion of the 	evidence IF FAILURE MATERIALLY AFFECTED THE 	ACCURACY OR RELIABILITY OF THE RESULTS.</a:t>
            </a:r>
          </a:p>
        </p:txBody>
      </p:sp>
    </p:spTree>
    <p:extLst>
      <p:ext uri="{BB962C8B-B14F-4D97-AF65-F5344CB8AC3E}">
        <p14:creationId xmlns:p14="http://schemas.microsoft.com/office/powerpoint/2010/main" val="1356727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p:tgtEl>
                                          <p:spTgt spid="5"/>
                                        </p:tgtEl>
                                        <p:attrNameLst>
                                          <p:attrName>ppt_y</p:attrName>
                                        </p:attrNameLst>
                                      </p:cBhvr>
                                      <p:tavLst>
                                        <p:tav tm="0">
                                          <p:val>
                                            <p:strVal val="#ppt_y+#ppt_h*1.125000"/>
                                          </p:val>
                                        </p:tav>
                                        <p:tav tm="100000">
                                          <p:val>
                                            <p:strVal val="#ppt_y"/>
                                          </p:val>
                                        </p:tav>
                                      </p:tavLst>
                                    </p:anim>
                                    <p:animEffect transition="in" filter="wipe(up)">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p:tgtEl>
                                          <p:spTgt spid="6">
                                            <p:txEl>
                                              <p:pRg st="0" end="0"/>
                                            </p:txEl>
                                          </p:spTgt>
                                        </p:tgtEl>
                                        <p:attrNameLst>
                                          <p:attrName>ppt_y</p:attrName>
                                        </p:attrNameLst>
                                      </p:cBhvr>
                                      <p:tavLst>
                                        <p:tav tm="0">
                                          <p:val>
                                            <p:strVal val="#ppt_y+#ppt_h*1.125000"/>
                                          </p:val>
                                        </p:tav>
                                        <p:tav tm="100000">
                                          <p:val>
                                            <p:strVal val="#ppt_y"/>
                                          </p:val>
                                        </p:tav>
                                      </p:tavLst>
                                    </p:anim>
                                    <p:animEffect transition="in" filter="wipe(up)">
                                      <p:cBhvr>
                                        <p:cTn id="20" dur="500"/>
                                        <p:tgtEl>
                                          <p:spTgt spid="6">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p:tgtEl>
                                          <p:spTgt spid="7"/>
                                        </p:tgtEl>
                                        <p:attrNameLst>
                                          <p:attrName>ppt_y</p:attrName>
                                        </p:attrNameLst>
                                      </p:cBhvr>
                                      <p:tavLst>
                                        <p:tav tm="0">
                                          <p:val>
                                            <p:strVal val="#ppt_y+#ppt_h*1.125000"/>
                                          </p:val>
                                        </p:tav>
                                        <p:tav tm="100000">
                                          <p:val>
                                            <p:strVal val="#ppt_y"/>
                                          </p:val>
                                        </p:tav>
                                      </p:tavLst>
                                    </p:anim>
                                    <p:animEffect transition="in" filter="wipe(up)">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3448A44-5B00-6674-6DE4-90CB73330F39}"/>
              </a:ext>
            </a:extLst>
          </p:cNvPr>
          <p:cNvSpPr>
            <a:spLocks noGrp="1"/>
          </p:cNvSpPr>
          <p:nvPr>
            <p:ph type="body" idx="1"/>
          </p:nvPr>
        </p:nvSpPr>
        <p:spPr/>
        <p:txBody>
          <a:bodyPr/>
          <a:lstStyle/>
          <a:p>
            <a:endParaRPr lang="en-US"/>
          </a:p>
        </p:txBody>
      </p:sp>
      <p:sp>
        <p:nvSpPr>
          <p:cNvPr id="3" name="Slide Number Placeholder 2">
            <a:extLst>
              <a:ext uri="{FF2B5EF4-FFF2-40B4-BE49-F238E27FC236}">
                <a16:creationId xmlns:a16="http://schemas.microsoft.com/office/drawing/2014/main" id="{CDF8872A-EB04-CEF6-AB73-6E38A53DDD8C}"/>
              </a:ext>
            </a:extLst>
          </p:cNvPr>
          <p:cNvSpPr>
            <a:spLocks noGrp="1"/>
          </p:cNvSpPr>
          <p:nvPr>
            <p:ph type="sldNum" sz="quarter" idx="12"/>
          </p:nvPr>
        </p:nvSpPr>
        <p:spPr/>
        <p:txBody>
          <a:bodyPr/>
          <a:lstStyle/>
          <a:p>
            <a:fld id="{C263D6C4-4840-40CC-AC84-17E24B3B7BDE}" type="slidenum">
              <a:rPr lang="en-US" noProof="0" smtClean="0"/>
              <a:pPr/>
              <a:t>6</a:t>
            </a:fld>
            <a:endParaRPr lang="en-US" noProof="0" dirty="0"/>
          </a:p>
        </p:txBody>
      </p:sp>
      <p:sp>
        <p:nvSpPr>
          <p:cNvPr id="4" name="Title 3">
            <a:extLst>
              <a:ext uri="{FF2B5EF4-FFF2-40B4-BE49-F238E27FC236}">
                <a16:creationId xmlns:a16="http://schemas.microsoft.com/office/drawing/2014/main" id="{D7C55683-B868-576B-E047-E05ADEC910F0}"/>
              </a:ext>
            </a:extLst>
          </p:cNvPr>
          <p:cNvSpPr>
            <a:spLocks noGrp="1"/>
          </p:cNvSpPr>
          <p:nvPr>
            <p:ph type="title"/>
          </p:nvPr>
        </p:nvSpPr>
        <p:spPr/>
        <p:txBody>
          <a:bodyPr/>
          <a:lstStyle/>
          <a:p>
            <a:endParaRPr lang="en-US" dirty="0"/>
          </a:p>
        </p:txBody>
      </p:sp>
      <p:pic>
        <p:nvPicPr>
          <p:cNvPr id="6" name="Picture 5" descr="A person wearing sunglasses and a black coat&#10;&#10;Description automatically generated">
            <a:extLst>
              <a:ext uri="{FF2B5EF4-FFF2-40B4-BE49-F238E27FC236}">
                <a16:creationId xmlns:a16="http://schemas.microsoft.com/office/drawing/2014/main" id="{6F5DCF44-B669-999E-795F-37ECFA4C53AD}"/>
              </a:ext>
            </a:extLst>
          </p:cNvPr>
          <p:cNvPicPr>
            <a:picLocks noChangeAspect="1"/>
          </p:cNvPicPr>
          <p:nvPr/>
        </p:nvPicPr>
        <p:blipFill>
          <a:blip r:embed="rId2"/>
          <a:stretch>
            <a:fillRect/>
          </a:stretch>
        </p:blipFill>
        <p:spPr>
          <a:xfrm>
            <a:off x="2031365" y="2504122"/>
            <a:ext cx="4404105" cy="2764155"/>
          </a:xfrm>
          <a:prstGeom prst="rect">
            <a:avLst/>
          </a:prstGeom>
        </p:spPr>
      </p:pic>
    </p:spTree>
    <p:extLst>
      <p:ext uri="{BB962C8B-B14F-4D97-AF65-F5344CB8AC3E}">
        <p14:creationId xmlns:p14="http://schemas.microsoft.com/office/powerpoint/2010/main" val="3412546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3BD8413-C238-49D7-A4E1-E8FEF1811A0E}"/>
              </a:ext>
            </a:extLst>
          </p:cNvPr>
          <p:cNvSpPr>
            <a:spLocks noGrp="1"/>
          </p:cNvSpPr>
          <p:nvPr>
            <p:ph type="title"/>
          </p:nvPr>
        </p:nvSpPr>
        <p:spPr>
          <a:xfrm>
            <a:off x="115412" y="3737919"/>
            <a:ext cx="7781544" cy="859055"/>
          </a:xfrm>
        </p:spPr>
        <p:txBody>
          <a:bodyPr>
            <a:normAutofit fontScale="90000"/>
          </a:bodyPr>
          <a:lstStyle/>
          <a:p>
            <a:pPr algn="ctr"/>
            <a:r>
              <a:rPr lang="en-US" dirty="0"/>
              <a:t>The “All Offender Law”</a:t>
            </a:r>
            <a:br>
              <a:rPr lang="en-US" dirty="0"/>
            </a:br>
            <a:br>
              <a:rPr lang="en-US" dirty="0"/>
            </a:br>
            <a:r>
              <a:rPr lang="en-US" dirty="0"/>
              <a:t>What It Means To Implied Consent</a:t>
            </a:r>
          </a:p>
        </p:txBody>
      </p:sp>
      <p:sp>
        <p:nvSpPr>
          <p:cNvPr id="5" name="Text Placeholder 4">
            <a:extLst>
              <a:ext uri="{FF2B5EF4-FFF2-40B4-BE49-F238E27FC236}">
                <a16:creationId xmlns:a16="http://schemas.microsoft.com/office/drawing/2014/main" id="{0A95F4DE-39B7-4CE2-BC1E-8B8AE662A895}"/>
              </a:ext>
            </a:extLst>
          </p:cNvPr>
          <p:cNvSpPr>
            <a:spLocks noGrp="1"/>
          </p:cNvSpPr>
          <p:nvPr>
            <p:ph type="body" idx="1"/>
          </p:nvPr>
        </p:nvSpPr>
        <p:spPr/>
        <p:txBody>
          <a:bodyPr/>
          <a:lstStyle/>
          <a:p>
            <a:endParaRPr lang="en-US" dirty="0"/>
          </a:p>
        </p:txBody>
      </p:sp>
      <p:sp>
        <p:nvSpPr>
          <p:cNvPr id="2" name="Slide Number Placeholder 1">
            <a:extLst>
              <a:ext uri="{FF2B5EF4-FFF2-40B4-BE49-F238E27FC236}">
                <a16:creationId xmlns:a16="http://schemas.microsoft.com/office/drawing/2014/main" id="{0B24BF10-2B55-43AB-9F77-F1A1410384A9}"/>
              </a:ext>
            </a:extLst>
          </p:cNvPr>
          <p:cNvSpPr>
            <a:spLocks noGrp="1"/>
          </p:cNvSpPr>
          <p:nvPr>
            <p:ph type="sldNum" sz="quarter" idx="12"/>
          </p:nvPr>
        </p:nvSpPr>
        <p:spPr/>
        <p:txBody>
          <a:bodyPr/>
          <a:lstStyle/>
          <a:p>
            <a:fld id="{C263D6C4-4840-40CC-AC84-17E24B3B7BDE}" type="slidenum">
              <a:rPr lang="en-US" smtClean="0"/>
              <a:pPr/>
              <a:t>7</a:t>
            </a:fld>
            <a:endParaRPr lang="en-US" dirty="0"/>
          </a:p>
        </p:txBody>
      </p:sp>
    </p:spTree>
    <p:extLst>
      <p:ext uri="{BB962C8B-B14F-4D97-AF65-F5344CB8AC3E}">
        <p14:creationId xmlns:p14="http://schemas.microsoft.com/office/powerpoint/2010/main" val="2902794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BEB49A-E8F1-B8E9-BC38-8E77C2AC26F6}"/>
              </a:ext>
            </a:extLst>
          </p:cNvPr>
          <p:cNvSpPr>
            <a:spLocks noGrp="1"/>
          </p:cNvSpPr>
          <p:nvPr>
            <p:ph type="sldNum" sz="quarter" idx="12"/>
          </p:nvPr>
        </p:nvSpPr>
        <p:spPr/>
        <p:txBody>
          <a:bodyPr/>
          <a:lstStyle/>
          <a:p>
            <a:fld id="{C263D6C4-4840-40CC-AC84-17E24B3B7BDE}" type="slidenum">
              <a:rPr lang="en-US" noProof="0" smtClean="0"/>
              <a:pPr/>
              <a:t>8</a:t>
            </a:fld>
            <a:endParaRPr lang="en-US" noProof="0" dirty="0"/>
          </a:p>
        </p:txBody>
      </p:sp>
      <p:sp>
        <p:nvSpPr>
          <p:cNvPr id="3" name="TextBox 2">
            <a:extLst>
              <a:ext uri="{FF2B5EF4-FFF2-40B4-BE49-F238E27FC236}">
                <a16:creationId xmlns:a16="http://schemas.microsoft.com/office/drawing/2014/main" id="{793F1513-F3FB-1C05-2D53-6D59DAF1B37F}"/>
              </a:ext>
            </a:extLst>
          </p:cNvPr>
          <p:cNvSpPr txBox="1"/>
          <p:nvPr/>
        </p:nvSpPr>
        <p:spPr>
          <a:xfrm>
            <a:off x="556054" y="1297459"/>
            <a:ext cx="7092778" cy="5499967"/>
          </a:xfrm>
          <a:prstGeom prst="rect">
            <a:avLst/>
          </a:prstGeom>
          <a:noFill/>
        </p:spPr>
        <p:txBody>
          <a:bodyPr wrap="square" rtlCol="0">
            <a:spAutoFit/>
          </a:bodyPr>
          <a:lstStyle/>
          <a:p>
            <a:pPr algn="ctr"/>
            <a:r>
              <a:rPr lang="en-US" dirty="0">
                <a:solidFill>
                  <a:schemeClr val="bg1"/>
                </a:solidFill>
              </a:rPr>
              <a:t>South Carolina Code Section 56-5-2951</a:t>
            </a:r>
          </a:p>
          <a:p>
            <a:endParaRPr lang="en-US" dirty="0">
              <a:solidFill>
                <a:schemeClr val="bg1"/>
              </a:solidFill>
            </a:endParaRPr>
          </a:p>
          <a:p>
            <a:endParaRPr lang="en-US" dirty="0">
              <a:solidFill>
                <a:schemeClr val="bg1"/>
              </a:solidFill>
            </a:endParaRPr>
          </a:p>
          <a:p>
            <a:pPr algn="ctr"/>
            <a:r>
              <a:rPr lang="en-US" dirty="0">
                <a:solidFill>
                  <a:schemeClr val="bg1"/>
                </a:solidFill>
              </a:rPr>
              <a:t>All Drivers convicted of DUI must participate in the Interlock Ignition Device Program (IID).</a:t>
            </a:r>
          </a:p>
          <a:p>
            <a:pPr algn="ctr"/>
            <a:endParaRPr lang="en-US" dirty="0">
              <a:solidFill>
                <a:schemeClr val="bg1"/>
              </a:solidFill>
            </a:endParaRPr>
          </a:p>
          <a:p>
            <a:pPr algn="ctr"/>
            <a:endParaRPr lang="en-US" dirty="0">
              <a:solidFill>
                <a:schemeClr val="bg1"/>
              </a:solidFill>
            </a:endParaRPr>
          </a:p>
          <a:p>
            <a:pPr marL="0" marR="0">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a:t>
            </a:r>
            <a:r>
              <a:rPr lang="en-US" sz="1800" kern="100" baseline="30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a:t>
            </a: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Offense 	Refusal	6 months</a:t>
            </a:r>
          </a:p>
          <a:p>
            <a:pPr marL="0" marR="0">
              <a:lnSpc>
                <a:spcPct val="107000"/>
              </a:lnSpc>
              <a:spcAft>
                <a:spcPts val="800"/>
              </a:spcAft>
            </a:pP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Over .15 	1 month</a:t>
            </a:r>
          </a:p>
          <a:p>
            <a:pPr marL="0" marR="0">
              <a:lnSpc>
                <a:spcPct val="107000"/>
              </a:lnSpc>
              <a:spcAft>
                <a:spcPts val="800"/>
              </a:spcAft>
            </a:pP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2</a:t>
            </a:r>
            <a:r>
              <a:rPr lang="en-US" sz="1800" kern="100" baseline="30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nd</a:t>
            </a: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Offense	Refusal	9 months</a:t>
            </a:r>
          </a:p>
          <a:p>
            <a:pPr marL="0" marR="0">
              <a:lnSpc>
                <a:spcPct val="107000"/>
              </a:lnSpc>
              <a:spcAft>
                <a:spcPts val="800"/>
              </a:spcAft>
            </a:pP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Over .15	2 months</a:t>
            </a:r>
          </a:p>
          <a:p>
            <a:pPr marL="0" marR="0">
              <a:lnSpc>
                <a:spcPct val="107000"/>
              </a:lnSpc>
              <a:spcAft>
                <a:spcPts val="800"/>
              </a:spcAft>
            </a:pP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3</a:t>
            </a:r>
            <a:r>
              <a:rPr lang="en-US" sz="1800" kern="100" baseline="30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rd</a:t>
            </a: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Offense	Refusal	12 months	</a:t>
            </a:r>
          </a:p>
          <a:p>
            <a:pPr marL="0" marR="0">
              <a:lnSpc>
                <a:spcPct val="107000"/>
              </a:lnSpc>
              <a:spcAft>
                <a:spcPts val="800"/>
              </a:spcAft>
            </a:pP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Over .15 	3 months</a:t>
            </a:r>
          </a:p>
          <a:p>
            <a:pPr marL="0" marR="0">
              <a:lnSpc>
                <a:spcPct val="107000"/>
              </a:lnSpc>
              <a:spcAft>
                <a:spcPts val="800"/>
              </a:spcAft>
            </a:pP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4</a:t>
            </a:r>
            <a:r>
              <a:rPr lang="en-US" sz="1800" kern="100" baseline="30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a:t>
            </a: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Offense	Refusal	15 months</a:t>
            </a:r>
          </a:p>
          <a:p>
            <a:pPr marL="0" marR="0">
              <a:lnSpc>
                <a:spcPct val="107000"/>
              </a:lnSpc>
              <a:spcAft>
                <a:spcPts val="800"/>
              </a:spcAft>
            </a:pPr>
            <a:r>
              <a:rPr lang="en-US"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Over .15	4 months</a:t>
            </a:r>
          </a:p>
          <a:p>
            <a:endParaRPr lang="en-US" dirty="0">
              <a:solidFill>
                <a:schemeClr val="bg1"/>
              </a:solidFill>
            </a:endParaRPr>
          </a:p>
        </p:txBody>
      </p:sp>
    </p:spTree>
    <p:extLst>
      <p:ext uri="{BB962C8B-B14F-4D97-AF65-F5344CB8AC3E}">
        <p14:creationId xmlns:p14="http://schemas.microsoft.com/office/powerpoint/2010/main" val="2939295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FA5D879-DE52-4188-6102-2098081D3840}"/>
              </a:ext>
            </a:extLst>
          </p:cNvPr>
          <p:cNvSpPr>
            <a:spLocks noGrp="1"/>
          </p:cNvSpPr>
          <p:nvPr>
            <p:ph type="sldNum" sz="quarter" idx="12"/>
          </p:nvPr>
        </p:nvSpPr>
        <p:spPr/>
        <p:txBody>
          <a:bodyPr/>
          <a:lstStyle/>
          <a:p>
            <a:fld id="{C263D6C4-4840-40CC-AC84-17E24B3B7BDE}" type="slidenum">
              <a:rPr lang="en-US" noProof="0" smtClean="0"/>
              <a:pPr/>
              <a:t>9</a:t>
            </a:fld>
            <a:endParaRPr lang="en-US" noProof="0" dirty="0"/>
          </a:p>
        </p:txBody>
      </p:sp>
      <p:sp>
        <p:nvSpPr>
          <p:cNvPr id="3" name="TextBox 2">
            <a:extLst>
              <a:ext uri="{FF2B5EF4-FFF2-40B4-BE49-F238E27FC236}">
                <a16:creationId xmlns:a16="http://schemas.microsoft.com/office/drawing/2014/main" id="{18116BDA-1E82-218B-B491-2B848EB41D00}"/>
              </a:ext>
            </a:extLst>
          </p:cNvPr>
          <p:cNvSpPr txBox="1"/>
          <p:nvPr/>
        </p:nvSpPr>
        <p:spPr>
          <a:xfrm>
            <a:off x="0" y="1359243"/>
            <a:ext cx="7401697" cy="2862322"/>
          </a:xfrm>
          <a:prstGeom prst="rect">
            <a:avLst/>
          </a:prstGeom>
          <a:noFill/>
        </p:spPr>
        <p:txBody>
          <a:bodyPr wrap="square" rtlCol="0">
            <a:spAutoFit/>
          </a:bodyPr>
          <a:lstStyle/>
          <a:p>
            <a:pPr algn="ctr"/>
            <a:r>
              <a:rPr lang="en-US" dirty="0">
                <a:solidFill>
                  <a:schemeClr val="bg1"/>
                </a:solidFill>
              </a:rPr>
              <a:t>IS IID REQUIRED AFTER AN IMPLIED CONSENT REFUSAL?</a:t>
            </a:r>
          </a:p>
          <a:p>
            <a:pPr algn="ctr"/>
            <a:endParaRPr lang="en-US" dirty="0">
              <a:solidFill>
                <a:schemeClr val="bg1"/>
              </a:solidFill>
            </a:endParaRPr>
          </a:p>
          <a:p>
            <a:pPr algn="ctr"/>
            <a:endParaRPr lang="en-US" dirty="0">
              <a:solidFill>
                <a:schemeClr val="bg1"/>
              </a:solidFill>
            </a:endParaRPr>
          </a:p>
          <a:p>
            <a:pPr algn="ctr"/>
            <a:endParaRPr lang="en-US" dirty="0">
              <a:solidFill>
                <a:schemeClr val="bg1"/>
              </a:solidFill>
            </a:endParaRPr>
          </a:p>
          <a:p>
            <a:pPr algn="ctr"/>
            <a:endParaRPr lang="en-US" dirty="0">
              <a:solidFill>
                <a:schemeClr val="bg1"/>
              </a:solidFill>
            </a:endParaRPr>
          </a:p>
          <a:p>
            <a:pPr algn="ctr"/>
            <a:endParaRPr lang="en-US" dirty="0">
              <a:solidFill>
                <a:schemeClr val="bg1"/>
              </a:solidFill>
            </a:endParaRPr>
          </a:p>
          <a:p>
            <a:pPr algn="ctr"/>
            <a:endParaRPr lang="en-US" dirty="0">
              <a:solidFill>
                <a:schemeClr val="bg1"/>
              </a:solidFill>
            </a:endParaRPr>
          </a:p>
          <a:p>
            <a:pPr algn="ctr"/>
            <a:endParaRPr lang="en-US" dirty="0">
              <a:solidFill>
                <a:schemeClr val="bg1"/>
              </a:solidFill>
            </a:endParaRPr>
          </a:p>
          <a:p>
            <a:pPr algn="ctr"/>
            <a:endParaRPr lang="en-US" dirty="0">
              <a:solidFill>
                <a:schemeClr val="bg1"/>
              </a:solidFill>
            </a:endParaRPr>
          </a:p>
          <a:p>
            <a:pPr algn="ctr"/>
            <a:endParaRPr lang="en-US" dirty="0">
              <a:solidFill>
                <a:schemeClr val="bg1"/>
              </a:solidFill>
            </a:endParaRPr>
          </a:p>
        </p:txBody>
      </p:sp>
      <p:pic>
        <p:nvPicPr>
          <p:cNvPr id="5" name="Picture 4" descr="A cartoon of a frog sitting on a wall&#10;&#10;Description automatically generated">
            <a:extLst>
              <a:ext uri="{FF2B5EF4-FFF2-40B4-BE49-F238E27FC236}">
                <a16:creationId xmlns:a16="http://schemas.microsoft.com/office/drawing/2014/main" id="{46564D6C-3915-83A5-F42E-9B0E11988609}"/>
              </a:ext>
            </a:extLst>
          </p:cNvPr>
          <p:cNvPicPr>
            <a:picLocks noChangeAspect="1"/>
          </p:cNvPicPr>
          <p:nvPr/>
        </p:nvPicPr>
        <p:blipFill>
          <a:blip r:embed="rId2"/>
          <a:stretch>
            <a:fillRect/>
          </a:stretch>
        </p:blipFill>
        <p:spPr>
          <a:xfrm>
            <a:off x="2570206" y="2409568"/>
            <a:ext cx="3525794" cy="3337752"/>
          </a:xfrm>
          <a:prstGeom prst="rect">
            <a:avLst/>
          </a:prstGeom>
        </p:spPr>
      </p:pic>
    </p:spTree>
    <p:extLst>
      <p:ext uri="{BB962C8B-B14F-4D97-AF65-F5344CB8AC3E}">
        <p14:creationId xmlns:p14="http://schemas.microsoft.com/office/powerpoint/2010/main" val="2465065325"/>
      </p:ext>
    </p:extLst>
  </p:cSld>
  <p:clrMapOvr>
    <a:masterClrMapping/>
  </p:clrMapOvr>
</p:sld>
</file>

<file path=ppt/theme/theme1.xml><?xml version="1.0" encoding="utf-8"?>
<a:theme xmlns:a="http://schemas.openxmlformats.org/drawingml/2006/main"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757914-1161-4661-9696-421FD6935CDD}">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5B26E0C9-B2AA-42E6-97B6-E1B7D9EAF129}">
  <ds:schemaRefs>
    <ds:schemaRef ds:uri="http://schemas.microsoft.com/sharepoint/v3/contenttype/forms"/>
  </ds:schemaRefs>
</ds:datastoreItem>
</file>

<file path=customXml/itemProps3.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Modern blue presentation</Template>
  <TotalTime>4409</TotalTime>
  <Words>1235</Words>
  <Application>Microsoft Office PowerPoint</Application>
  <PresentationFormat>Widescreen</PresentationFormat>
  <Paragraphs>163</Paragraphs>
  <Slides>22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Courier New</vt:lpstr>
      <vt:lpstr>Symbol</vt:lpstr>
      <vt:lpstr>Trade Gothic LT Pro</vt:lpstr>
      <vt:lpstr>Trebuchet MS</vt:lpstr>
      <vt:lpstr>Wingdings</vt:lpstr>
      <vt:lpstr>Office Theme</vt:lpstr>
      <vt:lpstr>IMPLIED CONSENT AND THE RIGHT OF REFUSAL</vt:lpstr>
      <vt:lpstr>Customize this Template</vt:lpstr>
      <vt:lpstr>PowerPoint Presentation</vt:lpstr>
      <vt:lpstr>PowerPoint Presentation</vt:lpstr>
      <vt:lpstr>PowerPoint Presentation</vt:lpstr>
      <vt:lpstr>PowerPoint Presentation</vt:lpstr>
      <vt:lpstr>The “All Offender Law”  What It Means To Implied Consent</vt:lpstr>
      <vt:lpstr>PowerPoint Presentation</vt:lpstr>
      <vt:lpstr>PowerPoint Presentation</vt:lpstr>
      <vt:lpstr>IMPLIED CONSENT REFUSAL IS NOT AN AUTOMATIC IID TRIGGER</vt:lpstr>
      <vt:lpstr>PowerPoint Presentation</vt:lpstr>
      <vt:lpstr>TARL VS. IIRTAL</vt:lpstr>
      <vt:lpstr>PowerPoint Presentation</vt:lpstr>
      <vt:lpstr>ADSAP </vt:lpstr>
      <vt:lpstr>THE HEARING</vt:lpstr>
      <vt:lpstr>The Request For a Hearing</vt:lpstr>
      <vt:lpstr>PowerPoint Presentation</vt:lpstr>
      <vt:lpstr>SCDMV BEARS THE BURDEN OF PROOF</vt:lpstr>
      <vt:lpstr>BURDEN SHIFTS TO THE DEFENDANT </vt:lpstr>
      <vt:lpstr>HEARING CONDUCT </vt:lpstr>
      <vt:lpstr>CHALLENGING THE ADVISEMENT</vt:lpstr>
      <vt:lpstr>“MATERIALLY AFFECTING THE ACCURACY OR RELIABILITY OF THE TEST RESULTS”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Lori Murray</dc:creator>
  <cp:lastModifiedBy>Lori Murray</cp:lastModifiedBy>
  <cp:revision>4</cp:revision>
  <dcterms:created xsi:type="dcterms:W3CDTF">2024-11-04T15:53:04Z</dcterms:created>
  <dcterms:modified xsi:type="dcterms:W3CDTF">2024-11-07T17:22:36Z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