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63"/>
  </p:notesMasterIdLst>
  <p:handoutMasterIdLst>
    <p:handoutMasterId r:id="rId164"/>
  </p:handoutMasterIdLst>
  <p:sldIdLst>
    <p:sldId id="256" r:id="rId3"/>
    <p:sldId id="299" r:id="rId4"/>
    <p:sldId id="433" r:id="rId5"/>
    <p:sldId id="417" r:id="rId6"/>
    <p:sldId id="298" r:id="rId7"/>
    <p:sldId id="434" r:id="rId8"/>
    <p:sldId id="336" r:id="rId9"/>
    <p:sldId id="342" r:id="rId10"/>
    <p:sldId id="321" r:id="rId11"/>
    <p:sldId id="589" r:id="rId12"/>
    <p:sldId id="578" r:id="rId13"/>
    <p:sldId id="579" r:id="rId14"/>
    <p:sldId id="330" r:id="rId15"/>
    <p:sldId id="437" r:id="rId16"/>
    <p:sldId id="423" r:id="rId17"/>
    <p:sldId id="416" r:id="rId18"/>
    <p:sldId id="307" r:id="rId19"/>
    <p:sldId id="419" r:id="rId20"/>
    <p:sldId id="421" r:id="rId21"/>
    <p:sldId id="306" r:id="rId22"/>
    <p:sldId id="422" r:id="rId23"/>
    <p:sldId id="328" r:id="rId24"/>
    <p:sldId id="259" r:id="rId25"/>
    <p:sldId id="334" r:id="rId26"/>
    <p:sldId id="335" r:id="rId27"/>
    <p:sldId id="365" r:id="rId28"/>
    <p:sldId id="592" r:id="rId29"/>
    <p:sldId id="590" r:id="rId30"/>
    <p:sldId id="591" r:id="rId31"/>
    <p:sldId id="593" r:id="rId32"/>
    <p:sldId id="530" r:id="rId33"/>
    <p:sldId id="531" r:id="rId34"/>
    <p:sldId id="517" r:id="rId35"/>
    <p:sldId id="518" r:id="rId36"/>
    <p:sldId id="519" r:id="rId37"/>
    <p:sldId id="602" r:id="rId38"/>
    <p:sldId id="513" r:id="rId39"/>
    <p:sldId id="603" r:id="rId40"/>
    <p:sldId id="604" r:id="rId41"/>
    <p:sldId id="605" r:id="rId42"/>
    <p:sldId id="523" r:id="rId43"/>
    <p:sldId id="520" r:id="rId44"/>
    <p:sldId id="521" r:id="rId45"/>
    <p:sldId id="522" r:id="rId46"/>
    <p:sldId id="504" r:id="rId47"/>
    <p:sldId id="511" r:id="rId48"/>
    <p:sldId id="598" r:id="rId49"/>
    <p:sldId id="599" r:id="rId50"/>
    <p:sldId id="595" r:id="rId51"/>
    <p:sldId id="555" r:id="rId52"/>
    <p:sldId id="556" r:id="rId53"/>
    <p:sldId id="505" r:id="rId54"/>
    <p:sldId id="496" r:id="rId55"/>
    <p:sldId id="484" r:id="rId56"/>
    <p:sldId id="574" r:id="rId57"/>
    <p:sldId id="607" r:id="rId58"/>
    <p:sldId id="485" r:id="rId59"/>
    <p:sldId id="606" r:id="rId60"/>
    <p:sldId id="515" r:id="rId61"/>
    <p:sldId id="516" r:id="rId62"/>
    <p:sldId id="545" r:id="rId63"/>
    <p:sldId id="572" r:id="rId64"/>
    <p:sldId id="571" r:id="rId65"/>
    <p:sldId id="552" r:id="rId66"/>
    <p:sldId id="580" r:id="rId67"/>
    <p:sldId id="402" r:id="rId68"/>
    <p:sldId id="581" r:id="rId69"/>
    <p:sldId id="582" r:id="rId70"/>
    <p:sldId id="584" r:id="rId71"/>
    <p:sldId id="585" r:id="rId72"/>
    <p:sldId id="583" r:id="rId73"/>
    <p:sldId id="594" r:id="rId74"/>
    <p:sldId id="506" r:id="rId75"/>
    <p:sldId id="608" r:id="rId76"/>
    <p:sldId id="609" r:id="rId77"/>
    <p:sldId id="507" r:id="rId78"/>
    <p:sldId id="537" r:id="rId79"/>
    <p:sldId id="543" r:id="rId80"/>
    <p:sldId id="534" r:id="rId81"/>
    <p:sldId id="587" r:id="rId82"/>
    <p:sldId id="596" r:id="rId83"/>
    <p:sldId id="600" r:id="rId84"/>
    <p:sldId id="601" r:id="rId85"/>
    <p:sldId id="533" r:id="rId86"/>
    <p:sldId id="597" r:id="rId87"/>
    <p:sldId id="510" r:id="rId88"/>
    <p:sldId id="532" r:id="rId89"/>
    <p:sldId id="536" r:id="rId90"/>
    <p:sldId id="544" r:id="rId91"/>
    <p:sldId id="541" r:id="rId92"/>
    <p:sldId id="542" r:id="rId93"/>
    <p:sldId id="538" r:id="rId94"/>
    <p:sldId id="509" r:id="rId95"/>
    <p:sldId id="508" r:id="rId96"/>
    <p:sldId id="535" r:id="rId97"/>
    <p:sldId id="588" r:id="rId98"/>
    <p:sldId id="539" r:id="rId99"/>
    <p:sldId id="540" r:id="rId100"/>
    <p:sldId id="498" r:id="rId101"/>
    <p:sldId id="501" r:id="rId102"/>
    <p:sldId id="526" r:id="rId103"/>
    <p:sldId id="499" r:id="rId104"/>
    <p:sldId id="527" r:id="rId105"/>
    <p:sldId id="502" r:id="rId106"/>
    <p:sldId id="500" r:id="rId107"/>
    <p:sldId id="503" r:id="rId108"/>
    <p:sldId id="525" r:id="rId109"/>
    <p:sldId id="497" r:id="rId110"/>
    <p:sldId id="483" r:id="rId111"/>
    <p:sldId id="551" r:id="rId112"/>
    <p:sldId id="575" r:id="rId113"/>
    <p:sldId id="567" r:id="rId114"/>
    <p:sldId id="576" r:id="rId115"/>
    <p:sldId id="568" r:id="rId116"/>
    <p:sldId id="569" r:id="rId117"/>
    <p:sldId id="565" r:id="rId118"/>
    <p:sldId id="550" r:id="rId119"/>
    <p:sldId id="548" r:id="rId120"/>
    <p:sldId id="549" r:id="rId121"/>
    <p:sldId id="546" r:id="rId122"/>
    <p:sldId id="573" r:id="rId123"/>
    <p:sldId id="577" r:id="rId124"/>
    <p:sldId id="524" r:id="rId125"/>
    <p:sldId id="528" r:id="rId126"/>
    <p:sldId id="529" r:id="rId127"/>
    <p:sldId id="512" r:id="rId128"/>
    <p:sldId id="489" r:id="rId129"/>
    <p:sldId id="491" r:id="rId130"/>
    <p:sldId id="492" r:id="rId131"/>
    <p:sldId id="494" r:id="rId132"/>
    <p:sldId id="547" r:id="rId133"/>
    <p:sldId id="273" r:id="rId134"/>
    <p:sldId id="281" r:id="rId135"/>
    <p:sldId id="392" r:id="rId136"/>
    <p:sldId id="391" r:id="rId137"/>
    <p:sldId id="276" r:id="rId138"/>
    <p:sldId id="385" r:id="rId139"/>
    <p:sldId id="414" r:id="rId140"/>
    <p:sldId id="278" r:id="rId141"/>
    <p:sldId id="351" r:id="rId142"/>
    <p:sldId id="280" r:id="rId143"/>
    <p:sldId id="288" r:id="rId144"/>
    <p:sldId id="400" r:id="rId145"/>
    <p:sldId id="444" r:id="rId146"/>
    <p:sldId id="315" r:id="rId147"/>
    <p:sldId id="453" r:id="rId148"/>
    <p:sldId id="454" r:id="rId149"/>
    <p:sldId id="455" r:id="rId150"/>
    <p:sldId id="456" r:id="rId151"/>
    <p:sldId id="457" r:id="rId152"/>
    <p:sldId id="458" r:id="rId153"/>
    <p:sldId id="459" r:id="rId154"/>
    <p:sldId id="460" r:id="rId155"/>
    <p:sldId id="461" r:id="rId156"/>
    <p:sldId id="462" r:id="rId157"/>
    <p:sldId id="463" r:id="rId158"/>
    <p:sldId id="464" r:id="rId159"/>
    <p:sldId id="465" r:id="rId160"/>
    <p:sldId id="466" r:id="rId161"/>
    <p:sldId id="447" r:id="rId16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127" autoAdjust="0"/>
  </p:normalViewPr>
  <p:slideViewPr>
    <p:cSldViewPr>
      <p:cViewPr varScale="1">
        <p:scale>
          <a:sx n="104" d="100"/>
          <a:sy n="104" d="100"/>
        </p:scale>
        <p:origin x="858" y="10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11/8/2024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11/8/2024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37</a:t>
            </a:fld>
            <a:endParaRPr lang="en-US"/>
          </a:p>
        </p:txBody>
      </p:sp>
    </p:spTree>
    <p:extLst>
      <p:ext uri="{BB962C8B-B14F-4D97-AF65-F5344CB8AC3E}">
        <p14:creationId xmlns:p14="http://schemas.microsoft.com/office/powerpoint/2010/main" val="29832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78</a:t>
            </a:fld>
            <a:endParaRPr lang="en-US"/>
          </a:p>
        </p:txBody>
      </p:sp>
    </p:spTree>
    <p:extLst>
      <p:ext uri="{BB962C8B-B14F-4D97-AF65-F5344CB8AC3E}">
        <p14:creationId xmlns:p14="http://schemas.microsoft.com/office/powerpoint/2010/main" val="424368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79</a:t>
            </a:fld>
            <a:endParaRPr lang="en-US"/>
          </a:p>
        </p:txBody>
      </p:sp>
    </p:spTree>
    <p:extLst>
      <p:ext uri="{BB962C8B-B14F-4D97-AF65-F5344CB8AC3E}">
        <p14:creationId xmlns:p14="http://schemas.microsoft.com/office/powerpoint/2010/main" val="314515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CD06-D087-4461-584A-D6BBA9133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7D443-E3C9-9D95-6128-42BD20E9D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E2961-B8ED-A18F-26CA-EB71A03E88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D61A4E-F069-5EE7-632C-8E7E0DEB5CEB}"/>
              </a:ext>
            </a:extLst>
          </p:cNvPr>
          <p:cNvSpPr>
            <a:spLocks noGrp="1"/>
          </p:cNvSpPr>
          <p:nvPr>
            <p:ph type="sldNum" sz="quarter" idx="5"/>
          </p:nvPr>
        </p:nvSpPr>
        <p:spPr/>
        <p:txBody>
          <a:bodyPr/>
          <a:lstStyle/>
          <a:p>
            <a:fld id="{01F2A70B-78F2-4DCF-B53B-C990D2FAFB8A}" type="slidenum">
              <a:rPr lang="en-US" smtClean="0"/>
              <a:t>81</a:t>
            </a:fld>
            <a:endParaRPr lang="en-US"/>
          </a:p>
        </p:txBody>
      </p:sp>
    </p:spTree>
    <p:extLst>
      <p:ext uri="{BB962C8B-B14F-4D97-AF65-F5344CB8AC3E}">
        <p14:creationId xmlns:p14="http://schemas.microsoft.com/office/powerpoint/2010/main" val="55222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FEA0-9D41-4954-A2FA-31BD1C140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EE845-92B9-DD13-557C-820F326D2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3CA27-EAD8-6FB7-6A1A-4FD32B020C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F563C-A527-FDED-1819-8F7C7DF20560}"/>
              </a:ext>
            </a:extLst>
          </p:cNvPr>
          <p:cNvSpPr>
            <a:spLocks noGrp="1"/>
          </p:cNvSpPr>
          <p:nvPr>
            <p:ph type="sldNum" sz="quarter" idx="5"/>
          </p:nvPr>
        </p:nvSpPr>
        <p:spPr/>
        <p:txBody>
          <a:bodyPr/>
          <a:lstStyle/>
          <a:p>
            <a:fld id="{01F2A70B-78F2-4DCF-B53B-C990D2FAFB8A}" type="slidenum">
              <a:rPr lang="en-US" smtClean="0"/>
              <a:t>82</a:t>
            </a:fld>
            <a:endParaRPr lang="en-US"/>
          </a:p>
        </p:txBody>
      </p:sp>
    </p:spTree>
    <p:extLst>
      <p:ext uri="{BB962C8B-B14F-4D97-AF65-F5344CB8AC3E}">
        <p14:creationId xmlns:p14="http://schemas.microsoft.com/office/powerpoint/2010/main" val="157835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AAA2-62E9-EBFC-D507-022E60EB3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76EAF-EA77-DDDC-042D-CE86C677A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B7DED-CC72-444B-5772-01573DE0CB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7D82A-7E41-FC1C-27AC-799CE185EFD6}"/>
              </a:ext>
            </a:extLst>
          </p:cNvPr>
          <p:cNvSpPr>
            <a:spLocks noGrp="1"/>
          </p:cNvSpPr>
          <p:nvPr>
            <p:ph type="sldNum" sz="quarter" idx="5"/>
          </p:nvPr>
        </p:nvSpPr>
        <p:spPr/>
        <p:txBody>
          <a:bodyPr/>
          <a:lstStyle/>
          <a:p>
            <a:fld id="{01F2A70B-78F2-4DCF-B53B-C990D2FAFB8A}" type="slidenum">
              <a:rPr lang="en-US" smtClean="0"/>
              <a:t>83</a:t>
            </a:fld>
            <a:endParaRPr lang="en-US"/>
          </a:p>
        </p:txBody>
      </p:sp>
    </p:spTree>
    <p:extLst>
      <p:ext uri="{BB962C8B-B14F-4D97-AF65-F5344CB8AC3E}">
        <p14:creationId xmlns:p14="http://schemas.microsoft.com/office/powerpoint/2010/main" val="415884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84</a:t>
            </a:fld>
            <a:endParaRPr lang="en-US"/>
          </a:p>
        </p:txBody>
      </p:sp>
    </p:spTree>
    <p:extLst>
      <p:ext uri="{BB962C8B-B14F-4D97-AF65-F5344CB8AC3E}">
        <p14:creationId xmlns:p14="http://schemas.microsoft.com/office/powerpoint/2010/main" val="120897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835DC-C061-C852-AB9F-8A67E9CDD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0CAB2-721F-E10D-8A84-9A17392F7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29EA8-E24E-1852-FF2E-48B9C9B274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6A743D-09B3-1814-E364-D4F13DBE7BD9}"/>
              </a:ext>
            </a:extLst>
          </p:cNvPr>
          <p:cNvSpPr>
            <a:spLocks noGrp="1"/>
          </p:cNvSpPr>
          <p:nvPr>
            <p:ph type="sldNum" sz="quarter" idx="5"/>
          </p:nvPr>
        </p:nvSpPr>
        <p:spPr/>
        <p:txBody>
          <a:bodyPr/>
          <a:lstStyle/>
          <a:p>
            <a:fld id="{01F2A70B-78F2-4DCF-B53B-C990D2FAFB8A}" type="slidenum">
              <a:rPr lang="en-US" smtClean="0"/>
              <a:t>85</a:t>
            </a:fld>
            <a:endParaRPr lang="en-US"/>
          </a:p>
        </p:txBody>
      </p:sp>
    </p:spTree>
    <p:extLst>
      <p:ext uri="{BB962C8B-B14F-4D97-AF65-F5344CB8AC3E}">
        <p14:creationId xmlns:p14="http://schemas.microsoft.com/office/powerpoint/2010/main" val="149095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86</a:t>
            </a:fld>
            <a:endParaRPr lang="en-US"/>
          </a:p>
        </p:txBody>
      </p:sp>
    </p:spTree>
    <p:extLst>
      <p:ext uri="{BB962C8B-B14F-4D97-AF65-F5344CB8AC3E}">
        <p14:creationId xmlns:p14="http://schemas.microsoft.com/office/powerpoint/2010/main" val="34739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87</a:t>
            </a:fld>
            <a:endParaRPr lang="en-US"/>
          </a:p>
        </p:txBody>
      </p:sp>
    </p:spTree>
    <p:extLst>
      <p:ext uri="{BB962C8B-B14F-4D97-AF65-F5344CB8AC3E}">
        <p14:creationId xmlns:p14="http://schemas.microsoft.com/office/powerpoint/2010/main" val="35159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88</a:t>
            </a:fld>
            <a:endParaRPr lang="en-US"/>
          </a:p>
        </p:txBody>
      </p:sp>
    </p:spTree>
    <p:extLst>
      <p:ext uri="{BB962C8B-B14F-4D97-AF65-F5344CB8AC3E}">
        <p14:creationId xmlns:p14="http://schemas.microsoft.com/office/powerpoint/2010/main" val="61917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45B0-9C17-CA0A-8378-C4D412901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F8AF7-5647-6B96-9C14-115FA46CC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CC991-92C3-6D93-3830-47A43A5D1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3E3B91-4D86-8FE1-4B6C-919C1FECAD3F}"/>
              </a:ext>
            </a:extLst>
          </p:cNvPr>
          <p:cNvSpPr>
            <a:spLocks noGrp="1"/>
          </p:cNvSpPr>
          <p:nvPr>
            <p:ph type="sldNum" sz="quarter" idx="5"/>
          </p:nvPr>
        </p:nvSpPr>
        <p:spPr/>
        <p:txBody>
          <a:bodyPr/>
          <a:lstStyle/>
          <a:p>
            <a:fld id="{01F2A70B-78F2-4DCF-B53B-C990D2FAFB8A}" type="slidenum">
              <a:rPr lang="en-US" smtClean="0"/>
              <a:t>67</a:t>
            </a:fld>
            <a:endParaRPr lang="en-US"/>
          </a:p>
        </p:txBody>
      </p:sp>
    </p:spTree>
    <p:extLst>
      <p:ext uri="{BB962C8B-B14F-4D97-AF65-F5344CB8AC3E}">
        <p14:creationId xmlns:p14="http://schemas.microsoft.com/office/powerpoint/2010/main" val="192025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89</a:t>
            </a:fld>
            <a:endParaRPr lang="en-US"/>
          </a:p>
        </p:txBody>
      </p:sp>
    </p:spTree>
    <p:extLst>
      <p:ext uri="{BB962C8B-B14F-4D97-AF65-F5344CB8AC3E}">
        <p14:creationId xmlns:p14="http://schemas.microsoft.com/office/powerpoint/2010/main" val="211442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90</a:t>
            </a:fld>
            <a:endParaRPr lang="en-US"/>
          </a:p>
        </p:txBody>
      </p:sp>
    </p:spTree>
    <p:extLst>
      <p:ext uri="{BB962C8B-B14F-4D97-AF65-F5344CB8AC3E}">
        <p14:creationId xmlns:p14="http://schemas.microsoft.com/office/powerpoint/2010/main" val="147690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91</a:t>
            </a:fld>
            <a:endParaRPr lang="en-US"/>
          </a:p>
        </p:txBody>
      </p:sp>
    </p:spTree>
    <p:extLst>
      <p:ext uri="{BB962C8B-B14F-4D97-AF65-F5344CB8AC3E}">
        <p14:creationId xmlns:p14="http://schemas.microsoft.com/office/powerpoint/2010/main" val="321368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92</a:t>
            </a:fld>
            <a:endParaRPr lang="en-US"/>
          </a:p>
        </p:txBody>
      </p:sp>
    </p:spTree>
    <p:extLst>
      <p:ext uri="{BB962C8B-B14F-4D97-AF65-F5344CB8AC3E}">
        <p14:creationId xmlns:p14="http://schemas.microsoft.com/office/powerpoint/2010/main" val="241953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93</a:t>
            </a:fld>
            <a:endParaRPr lang="en-US"/>
          </a:p>
        </p:txBody>
      </p:sp>
    </p:spTree>
    <p:extLst>
      <p:ext uri="{BB962C8B-B14F-4D97-AF65-F5344CB8AC3E}">
        <p14:creationId xmlns:p14="http://schemas.microsoft.com/office/powerpoint/2010/main" val="253850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94</a:t>
            </a:fld>
            <a:endParaRPr lang="en-US"/>
          </a:p>
        </p:txBody>
      </p:sp>
    </p:spTree>
    <p:extLst>
      <p:ext uri="{BB962C8B-B14F-4D97-AF65-F5344CB8AC3E}">
        <p14:creationId xmlns:p14="http://schemas.microsoft.com/office/powerpoint/2010/main" val="3366467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95</a:t>
            </a:fld>
            <a:endParaRPr lang="en-US"/>
          </a:p>
        </p:txBody>
      </p:sp>
    </p:spTree>
    <p:extLst>
      <p:ext uri="{BB962C8B-B14F-4D97-AF65-F5344CB8AC3E}">
        <p14:creationId xmlns:p14="http://schemas.microsoft.com/office/powerpoint/2010/main" val="1547587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97</a:t>
            </a:fld>
            <a:endParaRPr lang="en-US"/>
          </a:p>
        </p:txBody>
      </p:sp>
    </p:spTree>
    <p:extLst>
      <p:ext uri="{BB962C8B-B14F-4D97-AF65-F5344CB8AC3E}">
        <p14:creationId xmlns:p14="http://schemas.microsoft.com/office/powerpoint/2010/main" val="2048898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98</a:t>
            </a:fld>
            <a:endParaRPr lang="en-US"/>
          </a:p>
        </p:txBody>
      </p:sp>
    </p:spTree>
    <p:extLst>
      <p:ext uri="{BB962C8B-B14F-4D97-AF65-F5344CB8AC3E}">
        <p14:creationId xmlns:p14="http://schemas.microsoft.com/office/powerpoint/2010/main" val="7467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B648-3794-83E0-D691-9142E5A69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F6B99-8BCB-E1E3-5A33-F61CAF59C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57EF2-5F38-CBD1-3189-068D259AE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1ACAB2-B01A-C39E-D702-90754A6D80C6}"/>
              </a:ext>
            </a:extLst>
          </p:cNvPr>
          <p:cNvSpPr>
            <a:spLocks noGrp="1"/>
          </p:cNvSpPr>
          <p:nvPr>
            <p:ph type="sldNum" sz="quarter" idx="5"/>
          </p:nvPr>
        </p:nvSpPr>
        <p:spPr/>
        <p:txBody>
          <a:bodyPr/>
          <a:lstStyle/>
          <a:p>
            <a:fld id="{01F2A70B-78F2-4DCF-B53B-C990D2FAFB8A}" type="slidenum">
              <a:rPr lang="en-US" smtClean="0"/>
              <a:t>68</a:t>
            </a:fld>
            <a:endParaRPr lang="en-US"/>
          </a:p>
        </p:txBody>
      </p:sp>
    </p:spTree>
    <p:extLst>
      <p:ext uri="{BB962C8B-B14F-4D97-AF65-F5344CB8AC3E}">
        <p14:creationId xmlns:p14="http://schemas.microsoft.com/office/powerpoint/2010/main" val="303408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D4C8-70BC-366B-92E4-8C0CF92B3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03145-1CD1-F578-2F29-0788D4275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7DCA2-63D0-7472-F4F9-C0208ADAE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ED69D7-E13A-860E-95C9-ADCF292B9A3E}"/>
              </a:ext>
            </a:extLst>
          </p:cNvPr>
          <p:cNvSpPr>
            <a:spLocks noGrp="1"/>
          </p:cNvSpPr>
          <p:nvPr>
            <p:ph type="sldNum" sz="quarter" idx="5"/>
          </p:nvPr>
        </p:nvSpPr>
        <p:spPr/>
        <p:txBody>
          <a:bodyPr/>
          <a:lstStyle/>
          <a:p>
            <a:fld id="{01F2A70B-78F2-4DCF-B53B-C990D2FAFB8A}" type="slidenum">
              <a:rPr lang="en-US" smtClean="0"/>
              <a:t>69</a:t>
            </a:fld>
            <a:endParaRPr lang="en-US"/>
          </a:p>
        </p:txBody>
      </p:sp>
    </p:spTree>
    <p:extLst>
      <p:ext uri="{BB962C8B-B14F-4D97-AF65-F5344CB8AC3E}">
        <p14:creationId xmlns:p14="http://schemas.microsoft.com/office/powerpoint/2010/main" val="320480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8503-9F3F-EEC9-890C-7599378A0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71E66-0609-718B-4C90-8FBDDC4C8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07B0B-9F01-B81D-10A2-B9A76FBCD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13D365-2956-9BEF-6D75-3A1EAA08E5BB}"/>
              </a:ext>
            </a:extLst>
          </p:cNvPr>
          <p:cNvSpPr>
            <a:spLocks noGrp="1"/>
          </p:cNvSpPr>
          <p:nvPr>
            <p:ph type="sldNum" sz="quarter" idx="5"/>
          </p:nvPr>
        </p:nvSpPr>
        <p:spPr/>
        <p:txBody>
          <a:bodyPr/>
          <a:lstStyle/>
          <a:p>
            <a:fld id="{01F2A70B-78F2-4DCF-B53B-C990D2FAFB8A}" type="slidenum">
              <a:rPr lang="en-US" smtClean="0"/>
              <a:t>70</a:t>
            </a:fld>
            <a:endParaRPr lang="en-US"/>
          </a:p>
        </p:txBody>
      </p:sp>
    </p:spTree>
    <p:extLst>
      <p:ext uri="{BB962C8B-B14F-4D97-AF65-F5344CB8AC3E}">
        <p14:creationId xmlns:p14="http://schemas.microsoft.com/office/powerpoint/2010/main" val="21217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B76A9-FB46-EAD9-8D9C-FFB15173A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E8217-1CAA-6818-9AF8-5832EFABB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F982E-D107-63D7-BBBF-96756AECCB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A98E-A194-7808-E2ED-1A6856274C70}"/>
              </a:ext>
            </a:extLst>
          </p:cNvPr>
          <p:cNvSpPr>
            <a:spLocks noGrp="1"/>
          </p:cNvSpPr>
          <p:nvPr>
            <p:ph type="sldNum" sz="quarter" idx="5"/>
          </p:nvPr>
        </p:nvSpPr>
        <p:spPr/>
        <p:txBody>
          <a:bodyPr/>
          <a:lstStyle/>
          <a:p>
            <a:fld id="{01F2A70B-78F2-4DCF-B53B-C990D2FAFB8A}" type="slidenum">
              <a:rPr lang="en-US" smtClean="0"/>
              <a:t>71</a:t>
            </a:fld>
            <a:endParaRPr lang="en-US"/>
          </a:p>
        </p:txBody>
      </p:sp>
    </p:spTree>
    <p:extLst>
      <p:ext uri="{BB962C8B-B14F-4D97-AF65-F5344CB8AC3E}">
        <p14:creationId xmlns:p14="http://schemas.microsoft.com/office/powerpoint/2010/main" val="307910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746FD-05E5-CFA0-82E6-A554D5867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BE6C6-0CAE-8692-F558-FF83E61ED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168D-F6C2-0921-1993-BD51E7EE1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0AEDE-3F12-B021-2FB9-979C1BB626B6}"/>
              </a:ext>
            </a:extLst>
          </p:cNvPr>
          <p:cNvSpPr>
            <a:spLocks noGrp="1"/>
          </p:cNvSpPr>
          <p:nvPr>
            <p:ph type="sldNum" sz="quarter" idx="5"/>
          </p:nvPr>
        </p:nvSpPr>
        <p:spPr/>
        <p:txBody>
          <a:bodyPr/>
          <a:lstStyle/>
          <a:p>
            <a:fld id="{01F2A70B-78F2-4DCF-B53B-C990D2FAFB8A}" type="slidenum">
              <a:rPr lang="en-US" smtClean="0"/>
              <a:t>74</a:t>
            </a:fld>
            <a:endParaRPr lang="en-US"/>
          </a:p>
        </p:txBody>
      </p:sp>
    </p:spTree>
    <p:extLst>
      <p:ext uri="{BB962C8B-B14F-4D97-AF65-F5344CB8AC3E}">
        <p14:creationId xmlns:p14="http://schemas.microsoft.com/office/powerpoint/2010/main" val="195806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76</a:t>
            </a:fld>
            <a:endParaRPr lang="en-US"/>
          </a:p>
        </p:txBody>
      </p:sp>
    </p:spTree>
    <p:extLst>
      <p:ext uri="{BB962C8B-B14F-4D97-AF65-F5344CB8AC3E}">
        <p14:creationId xmlns:p14="http://schemas.microsoft.com/office/powerpoint/2010/main" val="242969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77</a:t>
            </a:fld>
            <a:endParaRPr lang="en-US"/>
          </a:p>
        </p:txBody>
      </p:sp>
    </p:spTree>
    <p:extLst>
      <p:ext uri="{BB962C8B-B14F-4D97-AF65-F5344CB8AC3E}">
        <p14:creationId xmlns:p14="http://schemas.microsoft.com/office/powerpoint/2010/main" val="1022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11/8/2024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11/8/2024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11/8/2024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11/8/2024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11/8/2024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11/8/2024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412" y="1905000"/>
            <a:ext cx="9677399" cy="1752600"/>
          </a:xfrm>
        </p:spPr>
        <p:txBody>
          <a:bodyPr/>
          <a:lstStyle/>
          <a:p>
            <a:pPr algn="ctr"/>
            <a:r>
              <a:rPr lang="en-US" sz="7200" b="1" dirty="0">
                <a:solidFill>
                  <a:srgbClr val="FFFF00"/>
                </a:solidFill>
              </a:rPr>
              <a:t>MOTION PRACTICE IN DUI CASES</a:t>
            </a:r>
          </a:p>
        </p:txBody>
      </p:sp>
      <p:sp>
        <p:nvSpPr>
          <p:cNvPr id="3" name="Subtitle 2"/>
          <p:cNvSpPr>
            <a:spLocks noGrp="1"/>
          </p:cNvSpPr>
          <p:nvPr>
            <p:ph type="subTitle" idx="1"/>
          </p:nvPr>
        </p:nvSpPr>
        <p:spPr/>
        <p:txBody>
          <a:bodyPr>
            <a:normAutofit/>
          </a:bodyPr>
          <a:lstStyle/>
          <a:p>
            <a:pPr algn="ctr"/>
            <a:r>
              <a:rPr lang="en-US" sz="6000" b="1" dirty="0"/>
              <a:t>Dayne Phillips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269B-3BA2-6E7B-D908-ABDBC1A2B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05CAB-692C-E390-7BA1-A460530B119A}"/>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DUI STATUTES</a:t>
            </a:r>
          </a:p>
        </p:txBody>
      </p:sp>
      <p:sp>
        <p:nvSpPr>
          <p:cNvPr id="3" name="Content Placeholder 2">
            <a:extLst>
              <a:ext uri="{FF2B5EF4-FFF2-40B4-BE49-F238E27FC236}">
                <a16:creationId xmlns:a16="http://schemas.microsoft.com/office/drawing/2014/main" id="{6A29046F-43FB-E06D-4D08-528FEAC3DF02}"/>
              </a:ext>
            </a:extLst>
          </p:cNvPr>
          <p:cNvSpPr>
            <a:spLocks noGrp="1"/>
          </p:cNvSpPr>
          <p:nvPr>
            <p:ph idx="1"/>
          </p:nvPr>
        </p:nvSpPr>
        <p:spPr>
          <a:xfrm>
            <a:off x="150812" y="1905000"/>
            <a:ext cx="11887200" cy="4800600"/>
          </a:xfrm>
        </p:spPr>
        <p:txBody>
          <a:bodyPr>
            <a:normAutofit lnSpcReduction="10000"/>
          </a:bodyPr>
          <a:lstStyle/>
          <a:p>
            <a:r>
              <a:rPr lang="en-US" sz="4400" dirty="0">
                <a:latin typeface="Arial" panose="020B0604020202020204" pitchFamily="34" charset="0"/>
                <a:cs typeface="Arial" panose="020B0604020202020204" pitchFamily="34" charset="0"/>
              </a:rPr>
              <a:t>§ 56-5-2930 (Operating Motor Vehicle UTI)</a:t>
            </a:r>
          </a:p>
          <a:p>
            <a:r>
              <a:rPr lang="en-US" sz="4400" dirty="0">
                <a:latin typeface="Arial" panose="020B0604020202020204" pitchFamily="34" charset="0"/>
                <a:cs typeface="Arial" panose="020B0604020202020204" pitchFamily="34" charset="0"/>
              </a:rPr>
              <a:t>§ 56-5-2953 (IS and BTS Video Recordings)</a:t>
            </a:r>
          </a:p>
          <a:p>
            <a:r>
              <a:rPr lang="en-US" sz="4400" dirty="0">
                <a:latin typeface="Arial" panose="020B0604020202020204" pitchFamily="34" charset="0"/>
                <a:cs typeface="Arial" panose="020B0604020202020204" pitchFamily="34" charset="0"/>
              </a:rPr>
              <a:t>§ 56-5-2945 (Felony DUI – Death and GBI)</a:t>
            </a:r>
          </a:p>
          <a:p>
            <a:r>
              <a:rPr lang="en-US" sz="4400" dirty="0">
                <a:latin typeface="Arial" panose="020B0604020202020204" pitchFamily="34" charset="0"/>
                <a:cs typeface="Arial" panose="020B0604020202020204" pitchFamily="34" charset="0"/>
              </a:rPr>
              <a:t>§ 56-5-2946 (Submission to Testing)</a:t>
            </a:r>
          </a:p>
          <a:p>
            <a:r>
              <a:rPr lang="en-US" sz="4400" dirty="0">
                <a:latin typeface="Arial" panose="020B0604020202020204" pitchFamily="34" charset="0"/>
                <a:cs typeface="Arial" panose="020B0604020202020204" pitchFamily="34" charset="0"/>
              </a:rPr>
              <a:t>§ 56-5-2950 (Implied Consent to Testing)</a:t>
            </a:r>
          </a:p>
          <a:p>
            <a:r>
              <a:rPr lang="en-US" sz="4400" dirty="0">
                <a:latin typeface="Arial" panose="020B0604020202020204" pitchFamily="34" charset="0"/>
                <a:cs typeface="Arial" panose="020B0604020202020204" pitchFamily="34" charset="0"/>
              </a:rPr>
              <a:t>§ 56-5-2933 (DUAC)</a:t>
            </a:r>
          </a:p>
          <a:p>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7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FIELD SOBRIETY TESTS</a:t>
            </a:r>
          </a:p>
        </p:txBody>
      </p:sp>
      <p:sp>
        <p:nvSpPr>
          <p:cNvPr id="3" name="Content Placeholder 2"/>
          <p:cNvSpPr>
            <a:spLocks noGrp="1"/>
          </p:cNvSpPr>
          <p:nvPr>
            <p:ph idx="1"/>
          </p:nvPr>
        </p:nvSpPr>
        <p:spPr>
          <a:xfrm>
            <a:off x="150812" y="1752600"/>
            <a:ext cx="11887200" cy="4953000"/>
          </a:xfrm>
        </p:spPr>
        <p:txBody>
          <a:bodyPr>
            <a:normAutofit fontScale="92500"/>
          </a:bodyPr>
          <a:lstStyle/>
          <a:p>
            <a:r>
              <a:rPr lang="en-US" sz="3900" b="1" i="1" dirty="0">
                <a:latin typeface="Arial" panose="020B0604020202020204" pitchFamily="34" charset="0"/>
                <a:cs typeface="Arial" panose="020B0604020202020204" pitchFamily="34" charset="0"/>
              </a:rPr>
              <a:t>State v. Sullivan</a:t>
            </a:r>
            <a:r>
              <a:rPr lang="en-US" sz="3900" b="1" dirty="0">
                <a:latin typeface="Arial" panose="020B0604020202020204" pitchFamily="34" charset="0"/>
                <a:cs typeface="Arial" panose="020B0604020202020204" pitchFamily="34" charset="0"/>
              </a:rPr>
              <a:t>, 310 S.C. 311, 426 S.E.2d 766 (1993)</a:t>
            </a:r>
          </a:p>
          <a:p>
            <a:r>
              <a:rPr lang="en-US" sz="4400" dirty="0">
                <a:latin typeface="Arial" panose="020B0604020202020204" pitchFamily="34" charset="0"/>
                <a:cs typeface="Arial" panose="020B0604020202020204" pitchFamily="34" charset="0"/>
              </a:rPr>
              <a:t>Evidence resulting from horizontal gaze nystagmus tests, as from other field sobriety tests, is admissible in prosecutions for (DUI) when the test is used to elicit objective manifestations of soberness or insobriety; </a:t>
            </a:r>
            <a:r>
              <a:rPr lang="en-US" sz="4400" u="sng" dirty="0">
                <a:latin typeface="Arial" panose="020B0604020202020204" pitchFamily="34" charset="0"/>
                <a:cs typeface="Arial" panose="020B0604020202020204" pitchFamily="34" charset="0"/>
              </a:rPr>
              <a:t>however</a:t>
            </a:r>
            <a:r>
              <a:rPr lang="en-US" sz="4400" dirty="0">
                <a:latin typeface="Arial" panose="020B0604020202020204" pitchFamily="34" charset="0"/>
                <a:cs typeface="Arial" panose="020B0604020202020204" pitchFamily="34" charset="0"/>
              </a:rPr>
              <a:t> such evidence is </a:t>
            </a:r>
            <a:r>
              <a:rPr lang="en-US" sz="4400" u="sng" dirty="0">
                <a:latin typeface="Arial" panose="020B0604020202020204" pitchFamily="34" charset="0"/>
                <a:cs typeface="Arial" panose="020B0604020202020204" pitchFamily="34" charset="0"/>
              </a:rPr>
              <a:t>not</a:t>
            </a:r>
            <a:r>
              <a:rPr lang="en-US" sz="4400" dirty="0">
                <a:latin typeface="Arial" panose="020B0604020202020204" pitchFamily="34" charset="0"/>
                <a:cs typeface="Arial" panose="020B0604020202020204" pitchFamily="34" charset="0"/>
              </a:rPr>
              <a:t> conclusive proof of DUI. </a:t>
            </a:r>
          </a:p>
        </p:txBody>
      </p:sp>
    </p:spTree>
    <p:extLst>
      <p:ext uri="{BB962C8B-B14F-4D97-AF65-F5344CB8AC3E}">
        <p14:creationId xmlns:p14="http://schemas.microsoft.com/office/powerpoint/2010/main" val="110801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BREATH TEST RESULTS</a:t>
            </a:r>
          </a:p>
        </p:txBody>
      </p:sp>
      <p:sp>
        <p:nvSpPr>
          <p:cNvPr id="3" name="Content Placeholder 2"/>
          <p:cNvSpPr>
            <a:spLocks noGrp="1"/>
          </p:cNvSpPr>
          <p:nvPr>
            <p:ph idx="1"/>
          </p:nvPr>
        </p:nvSpPr>
        <p:spPr>
          <a:xfrm>
            <a:off x="150812" y="1752600"/>
            <a:ext cx="11887200" cy="4953000"/>
          </a:xfrm>
        </p:spPr>
        <p:txBody>
          <a:bodyPr>
            <a:normAutofit fontScale="92500" lnSpcReduction="20000"/>
          </a:bodyPr>
          <a:lstStyle/>
          <a:p>
            <a:r>
              <a:rPr lang="en-US" sz="3900" b="1" i="1" dirty="0">
                <a:latin typeface="Arial" panose="020B0604020202020204" pitchFamily="34" charset="0"/>
                <a:cs typeface="Arial" panose="020B0604020202020204" pitchFamily="34" charset="0"/>
              </a:rPr>
              <a:t>State v. Parker</a:t>
            </a:r>
            <a:r>
              <a:rPr lang="en-US" sz="3900" b="1" dirty="0">
                <a:latin typeface="Arial" panose="020B0604020202020204" pitchFamily="34" charset="0"/>
                <a:cs typeface="Arial" panose="020B0604020202020204" pitchFamily="34" charset="0"/>
              </a:rPr>
              <a:t>, 271 S.C. 159, 245 S.E.2d 904 (1978)</a:t>
            </a:r>
          </a:p>
          <a:p>
            <a:r>
              <a:rPr lang="en-US" sz="4400" dirty="0">
                <a:latin typeface="Arial" panose="020B0604020202020204" pitchFamily="34" charset="0"/>
                <a:cs typeface="Arial" panose="020B0604020202020204" pitchFamily="34" charset="0"/>
              </a:rPr>
              <a:t>Prior to admitting results of breath test in (DUI) prosecution, the state must produce prima facie evidence </a:t>
            </a:r>
            <a:r>
              <a:rPr lang="en-US" sz="4400" b="1" dirty="0">
                <a:latin typeface="Arial" panose="020B0604020202020204" pitchFamily="34" charset="0"/>
                <a:cs typeface="Arial" panose="020B0604020202020204" pitchFamily="34" charset="0"/>
              </a:rPr>
              <a:t>(1) </a:t>
            </a:r>
            <a:r>
              <a:rPr lang="en-US" sz="4400" dirty="0">
                <a:latin typeface="Arial" panose="020B0604020202020204" pitchFamily="34" charset="0"/>
                <a:cs typeface="Arial" panose="020B0604020202020204" pitchFamily="34" charset="0"/>
              </a:rPr>
              <a:t>that the machine was in proper working order at the time of the test;  </a:t>
            </a:r>
            <a:r>
              <a:rPr lang="en-US" sz="4400" b="1" dirty="0">
                <a:latin typeface="Arial" panose="020B0604020202020204" pitchFamily="34" charset="0"/>
                <a:cs typeface="Arial" panose="020B0604020202020204" pitchFamily="34" charset="0"/>
              </a:rPr>
              <a:t>(2) </a:t>
            </a:r>
            <a:r>
              <a:rPr lang="en-US" sz="4400" dirty="0">
                <a:latin typeface="Arial" panose="020B0604020202020204" pitchFamily="34" charset="0"/>
                <a:cs typeface="Arial" panose="020B0604020202020204" pitchFamily="34" charset="0"/>
              </a:rPr>
              <a:t>that the correct chemicals were used;  </a:t>
            </a:r>
            <a:r>
              <a:rPr lang="en-US" sz="4400" b="1" dirty="0">
                <a:latin typeface="Arial" panose="020B0604020202020204" pitchFamily="34" charset="0"/>
                <a:cs typeface="Arial" panose="020B0604020202020204" pitchFamily="34" charset="0"/>
              </a:rPr>
              <a:t>(3) </a:t>
            </a:r>
            <a:r>
              <a:rPr lang="en-US" sz="4400" dirty="0">
                <a:latin typeface="Arial" panose="020B0604020202020204" pitchFamily="34" charset="0"/>
                <a:cs typeface="Arial" panose="020B0604020202020204" pitchFamily="34" charset="0"/>
              </a:rPr>
              <a:t>that the accused was not allowed to put anything in his mouth for 20 minutes prior to the test;  and </a:t>
            </a:r>
            <a:r>
              <a:rPr lang="en-US" sz="4400" b="1" dirty="0">
                <a:latin typeface="Arial" panose="020B0604020202020204" pitchFamily="34" charset="0"/>
                <a:cs typeface="Arial" panose="020B0604020202020204" pitchFamily="34" charset="0"/>
              </a:rPr>
              <a:t>(4) </a:t>
            </a:r>
            <a:r>
              <a:rPr lang="en-US" sz="4400" dirty="0">
                <a:latin typeface="Arial" panose="020B0604020202020204" pitchFamily="34" charset="0"/>
                <a:cs typeface="Arial" panose="020B0604020202020204" pitchFamily="34" charset="0"/>
              </a:rPr>
              <a:t>that the test was administered by a qualified person in the proper manner.</a:t>
            </a:r>
          </a:p>
        </p:txBody>
      </p:sp>
    </p:spTree>
    <p:extLst>
      <p:ext uri="{BB962C8B-B14F-4D97-AF65-F5344CB8AC3E}">
        <p14:creationId xmlns:p14="http://schemas.microsoft.com/office/powerpoint/2010/main" val="17411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QUALIFIED MEDICAL PERSONNEL</a:t>
            </a:r>
          </a:p>
        </p:txBody>
      </p:sp>
      <p:sp>
        <p:nvSpPr>
          <p:cNvPr id="3" name="Content Placeholder 2"/>
          <p:cNvSpPr>
            <a:spLocks noGrp="1"/>
          </p:cNvSpPr>
          <p:nvPr>
            <p:ph idx="1"/>
          </p:nvPr>
        </p:nvSpPr>
        <p:spPr>
          <a:xfrm>
            <a:off x="150812" y="1752600"/>
            <a:ext cx="11887200" cy="4953000"/>
          </a:xfrm>
        </p:spPr>
        <p:txBody>
          <a:bodyPr>
            <a:normAutofit fontScale="92500" lnSpcReduction="10000"/>
          </a:bodyPr>
          <a:lstStyle/>
          <a:p>
            <a:r>
              <a:rPr lang="en-US" sz="3900" b="1" i="1" dirty="0">
                <a:latin typeface="Arial" panose="020B0604020202020204" pitchFamily="34" charset="0"/>
                <a:cs typeface="Arial" panose="020B0604020202020204" pitchFamily="34" charset="0"/>
              </a:rPr>
              <a:t>State v. Frey</a:t>
            </a:r>
            <a:r>
              <a:rPr lang="en-US" sz="3900" b="1" dirty="0">
                <a:latin typeface="Arial" panose="020B0604020202020204" pitchFamily="34" charset="0"/>
                <a:cs typeface="Arial" panose="020B0604020202020204" pitchFamily="34" charset="0"/>
              </a:rPr>
              <a:t>, 362 S.C. 511, 608 S.E.2d 874 (Ct. App. 2005)</a:t>
            </a:r>
          </a:p>
          <a:p>
            <a:r>
              <a:rPr lang="en-US" sz="4400" dirty="0">
                <a:latin typeface="Arial" panose="020B0604020202020204" pitchFamily="34" charset="0"/>
                <a:cs typeface="Arial" panose="020B0604020202020204" pitchFamily="34" charset="0"/>
              </a:rPr>
              <a:t>State failed to establish sufficient foundation to admit results of defendant’s blood-alcohol analysis in prosecution for (DUI), where State did not present proof that defendant’s blood sample taken for blood-alcohol analysis was obtained by qualified medical personnel, as required under Implied Consent Statute. </a:t>
            </a:r>
          </a:p>
        </p:txBody>
      </p:sp>
    </p:spTree>
    <p:extLst>
      <p:ext uri="{BB962C8B-B14F-4D97-AF65-F5344CB8AC3E}">
        <p14:creationId xmlns:p14="http://schemas.microsoft.com/office/powerpoint/2010/main" val="21196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CHAIN OF CUSTODY</a:t>
            </a:r>
          </a:p>
        </p:txBody>
      </p:sp>
      <p:sp>
        <p:nvSpPr>
          <p:cNvPr id="3" name="Content Placeholder 2"/>
          <p:cNvSpPr>
            <a:spLocks noGrp="1"/>
          </p:cNvSpPr>
          <p:nvPr>
            <p:ph idx="1"/>
          </p:nvPr>
        </p:nvSpPr>
        <p:spPr>
          <a:xfrm>
            <a:off x="150812" y="1752600"/>
            <a:ext cx="11887200" cy="4953000"/>
          </a:xfrm>
        </p:spPr>
        <p:txBody>
          <a:bodyPr>
            <a:normAutofit/>
          </a:bodyPr>
          <a:lstStyle/>
          <a:p>
            <a:r>
              <a:rPr lang="en-US" sz="3900" b="1" i="1" dirty="0">
                <a:latin typeface="Arial" panose="020B0604020202020204" pitchFamily="34" charset="0"/>
                <a:cs typeface="Arial" panose="020B0604020202020204" pitchFamily="34" charset="0"/>
              </a:rPr>
              <a:t>Ex </a:t>
            </a:r>
            <a:r>
              <a:rPr lang="en-US" sz="3900" b="1" i="1" dirty="0" err="1">
                <a:latin typeface="Arial" panose="020B0604020202020204" pitchFamily="34" charset="0"/>
                <a:cs typeface="Arial" panose="020B0604020202020204" pitchFamily="34" charset="0"/>
              </a:rPr>
              <a:t>Parte</a:t>
            </a:r>
            <a:r>
              <a:rPr lang="en-US" sz="3900" b="1" i="1"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DHEC, 350 S.C. 243, 565 S.E.2d 293 (2002)</a:t>
            </a:r>
          </a:p>
          <a:p>
            <a:r>
              <a:rPr lang="en-US" sz="4400" dirty="0">
                <a:latin typeface="Arial" panose="020B0604020202020204" pitchFamily="34" charset="0"/>
                <a:cs typeface="Arial" panose="020B0604020202020204" pitchFamily="34" charset="0"/>
              </a:rPr>
              <a:t>In prosecutions for (DUI), when moving to admit blood alcohol test results, the State must prove a chain of custody of the blood sample from the time it is drawn until it is tested. </a:t>
            </a:r>
          </a:p>
        </p:txBody>
      </p:sp>
    </p:spTree>
    <p:extLst>
      <p:ext uri="{BB962C8B-B14F-4D97-AF65-F5344CB8AC3E}">
        <p14:creationId xmlns:p14="http://schemas.microsoft.com/office/powerpoint/2010/main" val="36789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12" y="2209800"/>
            <a:ext cx="12188825" cy="1020762"/>
          </a:xfrm>
        </p:spPr>
        <p:txBody>
          <a:bodyPr>
            <a:noAutofit/>
          </a:bodyPr>
          <a:lstStyle/>
          <a:p>
            <a:pPr algn="ctr"/>
            <a:r>
              <a:rPr lang="en-US" sz="6600" b="1" dirty="0">
                <a:solidFill>
                  <a:srgbClr val="FFFF00"/>
                </a:solidFill>
              </a:rPr>
              <a:t>ADMISSIBILITY OF EVIDENCE:</a:t>
            </a:r>
            <a:br>
              <a:rPr lang="en-US" sz="6600" b="1" dirty="0">
                <a:solidFill>
                  <a:srgbClr val="FFFF00"/>
                </a:solidFill>
              </a:rPr>
            </a:br>
            <a:br>
              <a:rPr lang="en-US" sz="6600" b="1" dirty="0">
                <a:solidFill>
                  <a:srgbClr val="FFFF00"/>
                </a:solidFill>
              </a:rPr>
            </a:br>
            <a:r>
              <a:rPr lang="en-US" sz="6600" b="1" dirty="0">
                <a:solidFill>
                  <a:srgbClr val="FFFF00"/>
                </a:solidFill>
              </a:rPr>
              <a:t>Breath Test Equipment</a:t>
            </a:r>
            <a:endParaRPr lang="en-US" sz="6600" dirty="0"/>
          </a:p>
        </p:txBody>
      </p:sp>
    </p:spTree>
    <p:extLst>
      <p:ext uri="{BB962C8B-B14F-4D97-AF65-F5344CB8AC3E}">
        <p14:creationId xmlns:p14="http://schemas.microsoft.com/office/powerpoint/2010/main" val="15604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BREATH TEST EQUIPMENT</a:t>
            </a:r>
          </a:p>
        </p:txBody>
      </p:sp>
      <p:sp>
        <p:nvSpPr>
          <p:cNvPr id="3" name="Content Placeholder 2"/>
          <p:cNvSpPr>
            <a:spLocks noGrp="1"/>
          </p:cNvSpPr>
          <p:nvPr>
            <p:ph idx="1"/>
          </p:nvPr>
        </p:nvSpPr>
        <p:spPr>
          <a:xfrm>
            <a:off x="150812" y="1752600"/>
            <a:ext cx="11887200" cy="4953000"/>
          </a:xfrm>
        </p:spPr>
        <p:txBody>
          <a:bodyPr>
            <a:normAutofit fontScale="85000" lnSpcReduction="10000"/>
          </a:bodyPr>
          <a:lstStyle/>
          <a:p>
            <a:r>
              <a:rPr lang="en-US" sz="3900" b="1" i="1" dirty="0">
                <a:latin typeface="Arial" panose="020B0604020202020204" pitchFamily="34" charset="0"/>
                <a:cs typeface="Arial" panose="020B0604020202020204" pitchFamily="34" charset="0"/>
              </a:rPr>
              <a:t>State v. Salisbury</a:t>
            </a:r>
            <a:r>
              <a:rPr lang="en-US" sz="3900" b="1" dirty="0">
                <a:latin typeface="Arial" panose="020B0604020202020204" pitchFamily="34" charset="0"/>
                <a:cs typeface="Arial" panose="020B0604020202020204" pitchFamily="34" charset="0"/>
              </a:rPr>
              <a:t>, 330 S.C. 250, 498 S.E.2d 655 (Ct. App. 1998), affirmed as modified, 343 S.C. 520…</a:t>
            </a:r>
          </a:p>
          <a:p>
            <a:r>
              <a:rPr lang="en-US" sz="4400" dirty="0">
                <a:latin typeface="Arial" panose="020B0604020202020204" pitchFamily="34" charset="0"/>
                <a:cs typeface="Arial" panose="020B0604020202020204" pitchFamily="34" charset="0"/>
              </a:rPr>
              <a:t>Prior to admitting results of breath test in driving under influence (DUI) prosecution, State may be required to prove: (1) machine was in proper working order at time of test; (2) correct chemicals had been used; (3) accused was not allowed to put anything in his mouth for 20 minutes prior to test; and (4) test was administered by qualified person in proper manner.</a:t>
            </a:r>
          </a:p>
        </p:txBody>
      </p:sp>
    </p:spTree>
    <p:extLst>
      <p:ext uri="{BB962C8B-B14F-4D97-AF65-F5344CB8AC3E}">
        <p14:creationId xmlns:p14="http://schemas.microsoft.com/office/powerpoint/2010/main" val="20945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BREATH TEST EQUIPMENT</a:t>
            </a:r>
          </a:p>
        </p:txBody>
      </p:sp>
      <p:sp>
        <p:nvSpPr>
          <p:cNvPr id="3" name="Content Placeholder 2"/>
          <p:cNvSpPr>
            <a:spLocks noGrp="1"/>
          </p:cNvSpPr>
          <p:nvPr>
            <p:ph idx="1"/>
          </p:nvPr>
        </p:nvSpPr>
        <p:spPr>
          <a:xfrm>
            <a:off x="150812" y="1752600"/>
            <a:ext cx="11887200" cy="4953000"/>
          </a:xfrm>
        </p:spPr>
        <p:txBody>
          <a:bodyPr>
            <a:normAutofit fontScale="92500" lnSpcReduction="20000"/>
          </a:bodyPr>
          <a:lstStyle/>
          <a:p>
            <a:r>
              <a:rPr lang="en-US" sz="3900" b="1" i="1" dirty="0">
                <a:latin typeface="Arial" panose="020B0604020202020204" pitchFamily="34" charset="0"/>
                <a:cs typeface="Arial" panose="020B0604020202020204" pitchFamily="34" charset="0"/>
              </a:rPr>
              <a:t>State v. Salisbury</a:t>
            </a:r>
            <a:r>
              <a:rPr lang="en-US" sz="3900" b="1" dirty="0">
                <a:latin typeface="Arial" panose="020B0604020202020204" pitchFamily="34" charset="0"/>
                <a:cs typeface="Arial" panose="020B0604020202020204" pitchFamily="34" charset="0"/>
              </a:rPr>
              <a:t>, 330 S.C. 250, 498 S.E.2d 655 (Ct. App. 1998), affirmed as modified, 343 S.C. 520…</a:t>
            </a:r>
          </a:p>
          <a:p>
            <a:r>
              <a:rPr lang="en-US" sz="4400" dirty="0">
                <a:latin typeface="Arial" panose="020B0604020202020204" pitchFamily="34" charset="0"/>
                <a:cs typeface="Arial" panose="020B0604020202020204" pitchFamily="34" charset="0"/>
              </a:rPr>
              <a:t>Testimony of breath test machine operator that he or she had run simulator test immediately before actual test, and that machine gave reading equal to percent of alcohol in simulator solution, </a:t>
            </a:r>
            <a:r>
              <a:rPr lang="en-US" sz="4400" u="sng" dirty="0">
                <a:latin typeface="Arial" panose="020B0604020202020204" pitchFamily="34" charset="0"/>
                <a:cs typeface="Arial" panose="020B0604020202020204" pitchFamily="34" charset="0"/>
              </a:rPr>
              <a:t>is sufficient </a:t>
            </a:r>
            <a:r>
              <a:rPr lang="en-US" sz="4400" dirty="0">
                <a:latin typeface="Arial" panose="020B0604020202020204" pitchFamily="34" charset="0"/>
                <a:cs typeface="Arial" panose="020B0604020202020204" pitchFamily="34" charset="0"/>
              </a:rPr>
              <a:t>in driving under influence (DUI) prosecution to establish, prima facie, that machine was working properly and that correct chemicals were used.</a:t>
            </a:r>
          </a:p>
        </p:txBody>
      </p:sp>
    </p:spTree>
    <p:extLst>
      <p:ext uri="{BB962C8B-B14F-4D97-AF65-F5344CB8AC3E}">
        <p14:creationId xmlns:p14="http://schemas.microsoft.com/office/powerpoint/2010/main" val="8697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BREATH TEST EQUIPMENT</a:t>
            </a:r>
          </a:p>
        </p:txBody>
      </p:sp>
      <p:sp>
        <p:nvSpPr>
          <p:cNvPr id="3" name="Content Placeholder 2"/>
          <p:cNvSpPr>
            <a:spLocks noGrp="1"/>
          </p:cNvSpPr>
          <p:nvPr>
            <p:ph idx="1"/>
          </p:nvPr>
        </p:nvSpPr>
        <p:spPr>
          <a:xfrm>
            <a:off x="150812" y="1752600"/>
            <a:ext cx="11887200" cy="4953000"/>
          </a:xfrm>
        </p:spPr>
        <p:txBody>
          <a:bodyPr>
            <a:normAutofit fontScale="70000" lnSpcReduction="20000"/>
          </a:bodyPr>
          <a:lstStyle/>
          <a:p>
            <a:r>
              <a:rPr lang="en-US" sz="3900" b="1" i="1" dirty="0">
                <a:latin typeface="Arial" panose="020B0604020202020204" pitchFamily="34" charset="0"/>
                <a:cs typeface="Arial" panose="020B0604020202020204" pitchFamily="34" charset="0"/>
              </a:rPr>
              <a:t>State v. Salisbury</a:t>
            </a:r>
            <a:r>
              <a:rPr lang="en-US" sz="3900" b="1" dirty="0">
                <a:latin typeface="Arial" panose="020B0604020202020204" pitchFamily="34" charset="0"/>
                <a:cs typeface="Arial" panose="020B0604020202020204" pitchFamily="34" charset="0"/>
              </a:rPr>
              <a:t>, 330 S.C. 250, 498 S.E.2d 655 (Ct. App. 1998), affirmed as modified, 343 S.C. 520…</a:t>
            </a:r>
          </a:p>
          <a:p>
            <a:r>
              <a:rPr lang="en-US" sz="4400" dirty="0">
                <a:latin typeface="Arial" panose="020B0604020202020204" pitchFamily="34" charset="0"/>
                <a:cs typeface="Arial" panose="020B0604020202020204" pitchFamily="34" charset="0"/>
              </a:rPr>
              <a:t>State’s alleged failure in driving under influence (DUI) prosecution to comply with defendant’s request to obtain repair and maintenance records and stock and simulator solution records for breath test equipment </a:t>
            </a:r>
            <a:r>
              <a:rPr lang="en-US" sz="4400" u="sng" dirty="0">
                <a:latin typeface="Arial" panose="020B0604020202020204" pitchFamily="34" charset="0"/>
                <a:cs typeface="Arial" panose="020B0604020202020204" pitchFamily="34" charset="0"/>
              </a:rPr>
              <a:t>did not</a:t>
            </a:r>
            <a:r>
              <a:rPr lang="en-US" sz="4400" dirty="0">
                <a:latin typeface="Arial" panose="020B0604020202020204" pitchFamily="34" charset="0"/>
                <a:cs typeface="Arial" panose="020B0604020202020204" pitchFamily="34" charset="0"/>
              </a:rPr>
              <a:t> require suppression of breath test results, as such evidence was not material; </a:t>
            </a:r>
          </a:p>
          <a:p>
            <a:r>
              <a:rPr lang="en-US" sz="4400" dirty="0">
                <a:latin typeface="Arial" panose="020B0604020202020204" pitchFamily="34" charset="0"/>
                <a:cs typeface="Arial" panose="020B0604020202020204" pitchFamily="34" charset="0"/>
              </a:rPr>
              <a:t>Trial court allowed defense counsel to extensively cross-examine police officer who administered test, and, although trial court stated that defendant could call other witnesses, which presumably could have included custodian of breath test machine, defense counsel did not request continuance or recess to call custodian as witness. </a:t>
            </a:r>
          </a:p>
        </p:txBody>
      </p:sp>
    </p:spTree>
    <p:extLst>
      <p:ext uri="{BB962C8B-B14F-4D97-AF65-F5344CB8AC3E}">
        <p14:creationId xmlns:p14="http://schemas.microsoft.com/office/powerpoint/2010/main" val="979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2057400"/>
            <a:ext cx="11961813" cy="1020762"/>
          </a:xfrm>
        </p:spPr>
        <p:txBody>
          <a:bodyPr>
            <a:noAutofit/>
          </a:bodyPr>
          <a:lstStyle/>
          <a:p>
            <a:pPr algn="ctr"/>
            <a:r>
              <a:rPr lang="en-US" sz="6600" b="1" dirty="0">
                <a:solidFill>
                  <a:srgbClr val="FFFF00"/>
                </a:solidFill>
              </a:rPr>
              <a:t>IMPLIED CONSENT</a:t>
            </a:r>
            <a:endParaRPr lang="en-US" sz="6600" dirty="0"/>
          </a:p>
        </p:txBody>
      </p:sp>
    </p:spTree>
    <p:extLst>
      <p:ext uri="{BB962C8B-B14F-4D97-AF65-F5344CB8AC3E}">
        <p14:creationId xmlns:p14="http://schemas.microsoft.com/office/powerpoint/2010/main" val="31125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1277600" cy="1295400"/>
          </a:xfrm>
        </p:spPr>
        <p:txBody>
          <a:bodyPr>
            <a:noAutofit/>
          </a:bodyPr>
          <a:lstStyle/>
          <a:p>
            <a:pPr algn="ctr"/>
            <a:r>
              <a:rPr lang="en-US" sz="4800" b="1" dirty="0">
                <a:solidFill>
                  <a:srgbClr val="FFFF00"/>
                </a:solidFill>
              </a:rPr>
              <a:t>BUY THOMAS NELSON’S (IC) HANDBOOK</a:t>
            </a:r>
          </a:p>
        </p:txBody>
      </p:sp>
      <p:pic>
        <p:nvPicPr>
          <p:cNvPr id="5" name="Picture 4">
            <a:extLst>
              <a:ext uri="{FF2B5EF4-FFF2-40B4-BE49-F238E27FC236}">
                <a16:creationId xmlns:a16="http://schemas.microsoft.com/office/drawing/2014/main" id="{FE1DE93C-2816-4BE5-B25C-811FC0FA4CCE}"/>
              </a:ext>
            </a:extLst>
          </p:cNvPr>
          <p:cNvPicPr>
            <a:picLocks noChangeAspect="1"/>
          </p:cNvPicPr>
          <p:nvPr/>
        </p:nvPicPr>
        <p:blipFill>
          <a:blip r:embed="rId2"/>
          <a:stretch>
            <a:fillRect/>
          </a:stretch>
        </p:blipFill>
        <p:spPr>
          <a:xfrm>
            <a:off x="2894012" y="1676400"/>
            <a:ext cx="6468869" cy="5028322"/>
          </a:xfrm>
          <a:prstGeom prst="rect">
            <a:avLst/>
          </a:prstGeom>
        </p:spPr>
      </p:pic>
    </p:spTree>
    <p:extLst>
      <p:ext uri="{BB962C8B-B14F-4D97-AF65-F5344CB8AC3E}">
        <p14:creationId xmlns:p14="http://schemas.microsoft.com/office/powerpoint/2010/main" val="421809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4B24C-11CA-9F6A-862D-CC43E7830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5451EF-67FF-015A-CFD2-9C9A156636BD}"/>
              </a:ext>
            </a:extLst>
          </p:cNvPr>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RULE 4, </a:t>
            </a:r>
            <a:r>
              <a:rPr lang="en-US" sz="4800" b="1" dirty="0" err="1">
                <a:solidFill>
                  <a:srgbClr val="FFFF00"/>
                </a:solidFill>
              </a:rPr>
              <a:t>SCRCrimP</a:t>
            </a:r>
            <a:endParaRPr lang="en-US" sz="4800" b="1" dirty="0">
              <a:solidFill>
                <a:srgbClr val="FFFF00"/>
              </a:solidFill>
            </a:endParaRPr>
          </a:p>
        </p:txBody>
      </p:sp>
      <p:sp>
        <p:nvSpPr>
          <p:cNvPr id="3" name="Content Placeholder 2">
            <a:extLst>
              <a:ext uri="{FF2B5EF4-FFF2-40B4-BE49-F238E27FC236}">
                <a16:creationId xmlns:a16="http://schemas.microsoft.com/office/drawing/2014/main" id="{9550CE09-EAE2-F955-E30F-4F1588179EE0}"/>
              </a:ext>
            </a:extLst>
          </p:cNvPr>
          <p:cNvSpPr>
            <a:spLocks noGrp="1"/>
          </p:cNvSpPr>
          <p:nvPr>
            <p:ph idx="1"/>
          </p:nvPr>
        </p:nvSpPr>
        <p:spPr>
          <a:xfrm>
            <a:off x="455612" y="1828800"/>
            <a:ext cx="11353800" cy="4800600"/>
          </a:xfrm>
        </p:spPr>
        <p:txBody>
          <a:bodyPr>
            <a:normAutofit fontScale="92500" lnSpcReduction="10000"/>
          </a:bodyPr>
          <a:lstStyle/>
          <a:p>
            <a:pPr>
              <a:buFont typeface="Wingdings" panose="05000000000000000000" pitchFamily="2" charset="2"/>
              <a:buChar char="§"/>
            </a:pPr>
            <a:r>
              <a:rPr lang="en-US" sz="4400" b="1" dirty="0"/>
              <a:t>(a) Form of Motions. </a:t>
            </a:r>
            <a:r>
              <a:rPr lang="en-US" sz="4400" dirty="0"/>
              <a:t>An application to the court for an order shall be by motion which, </a:t>
            </a:r>
            <a:r>
              <a:rPr lang="en-US" sz="4400" b="1" u="sng" dirty="0"/>
              <a:t>unless</a:t>
            </a:r>
            <a:r>
              <a:rPr lang="en-US" sz="4400" dirty="0"/>
              <a:t> made during a hearing or trial in open court with a court reporter present, </a:t>
            </a:r>
            <a:r>
              <a:rPr lang="en-US" sz="4400" b="1" u="sng" dirty="0"/>
              <a:t>shall</a:t>
            </a:r>
            <a:r>
              <a:rPr lang="en-US" sz="4400" dirty="0"/>
              <a:t> be made in writing, </a:t>
            </a:r>
            <a:r>
              <a:rPr lang="en-US" sz="4400" b="1" u="sng" dirty="0"/>
              <a:t>shall</a:t>
            </a:r>
            <a:r>
              <a:rPr lang="en-US" sz="4400" dirty="0"/>
              <a:t> state with particularity the grounds therefor, and </a:t>
            </a:r>
            <a:r>
              <a:rPr lang="en-US" sz="4400" b="1" u="sng" dirty="0"/>
              <a:t>shall</a:t>
            </a:r>
            <a:r>
              <a:rPr lang="en-US" sz="4400" dirty="0"/>
              <a:t> set forth the relief or order sought. The requirement of writing is fulfilled if the motion is stated in a written notice of the hearing of the motion.</a:t>
            </a:r>
          </a:p>
        </p:txBody>
      </p:sp>
    </p:spTree>
    <p:extLst>
      <p:ext uri="{BB962C8B-B14F-4D97-AF65-F5344CB8AC3E}">
        <p14:creationId xmlns:p14="http://schemas.microsoft.com/office/powerpoint/2010/main" val="371347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1658600" cy="1295400"/>
          </a:xfrm>
        </p:spPr>
        <p:txBody>
          <a:bodyPr>
            <a:noAutofit/>
          </a:bodyPr>
          <a:lstStyle/>
          <a:p>
            <a:pPr algn="ctr"/>
            <a:r>
              <a:rPr lang="en-US" sz="4800" b="1" dirty="0">
                <a:solidFill>
                  <a:srgbClr val="FFFF00"/>
                </a:solidFill>
              </a:rPr>
              <a:t>SCOPE OF IMPLIED CONSENT HEARING</a:t>
            </a:r>
          </a:p>
        </p:txBody>
      </p:sp>
      <p:sp>
        <p:nvSpPr>
          <p:cNvPr id="3" name="Content Placeholder 2"/>
          <p:cNvSpPr>
            <a:spLocks noGrp="1"/>
          </p:cNvSpPr>
          <p:nvPr>
            <p:ph idx="1"/>
          </p:nvPr>
        </p:nvSpPr>
        <p:spPr>
          <a:xfrm>
            <a:off x="150812" y="1752600"/>
            <a:ext cx="11887200" cy="4953000"/>
          </a:xfrm>
        </p:spPr>
        <p:txBody>
          <a:bodyPr>
            <a:normAutofit fontScale="85000" lnSpcReduction="10000"/>
          </a:bodyPr>
          <a:lstStyle/>
          <a:p>
            <a:r>
              <a:rPr lang="en-US" sz="4400" dirty="0">
                <a:latin typeface="Arial" panose="020B0604020202020204" pitchFamily="34" charset="0"/>
                <a:cs typeface="Arial" panose="020B0604020202020204" pitchFamily="34" charset="0"/>
              </a:rPr>
              <a:t>Section 56-5-2951 (F):</a:t>
            </a:r>
          </a:p>
          <a:p>
            <a:pPr lvl="1"/>
            <a:r>
              <a:rPr lang="en-US" sz="4000" dirty="0">
                <a:latin typeface="Arial" panose="020B0604020202020204" pitchFamily="34" charset="0"/>
                <a:cs typeface="Arial" panose="020B0604020202020204" pitchFamily="34" charset="0"/>
              </a:rPr>
              <a:t>Lawfully arrested or detained;</a:t>
            </a:r>
          </a:p>
          <a:p>
            <a:pPr lvl="1"/>
            <a:r>
              <a:rPr lang="en-US" sz="4000" dirty="0">
                <a:latin typeface="Arial" panose="020B0604020202020204" pitchFamily="34" charset="0"/>
                <a:cs typeface="Arial" panose="020B0604020202020204" pitchFamily="34" charset="0"/>
              </a:rPr>
              <a:t>Given a written copy and verbally informed of I/C rights;</a:t>
            </a:r>
          </a:p>
          <a:p>
            <a:pPr lvl="1"/>
            <a:r>
              <a:rPr lang="en-US" sz="4000" dirty="0">
                <a:latin typeface="Arial" panose="020B0604020202020204" pitchFamily="34" charset="0"/>
                <a:cs typeface="Arial" panose="020B0604020202020204" pitchFamily="34" charset="0"/>
              </a:rPr>
              <a:t>Refused to submit to a test; or</a:t>
            </a:r>
          </a:p>
          <a:p>
            <a:pPr lvl="1"/>
            <a:r>
              <a:rPr lang="en-US" sz="4000" dirty="0">
                <a:latin typeface="Arial" panose="020B0604020202020204" pitchFamily="34" charset="0"/>
                <a:cs typeface="Arial" panose="020B0604020202020204" pitchFamily="34" charset="0"/>
              </a:rPr>
              <a:t>Consented to the test; and</a:t>
            </a:r>
          </a:p>
          <a:p>
            <a:pPr lvl="2"/>
            <a:r>
              <a:rPr lang="en-US" sz="3800" dirty="0">
                <a:latin typeface="Arial" panose="020B0604020202020204" pitchFamily="34" charset="0"/>
                <a:cs typeface="Arial" panose="020B0604020202020204" pitchFamily="34" charset="0"/>
              </a:rPr>
              <a:t>Alcohol concentration was 0.15% or more;</a:t>
            </a:r>
          </a:p>
          <a:p>
            <a:pPr lvl="2"/>
            <a:r>
              <a:rPr lang="en-US" sz="3800" dirty="0">
                <a:latin typeface="Arial" panose="020B0604020202020204" pitchFamily="34" charset="0"/>
                <a:cs typeface="Arial" panose="020B0604020202020204" pitchFamily="34" charset="0"/>
              </a:rPr>
              <a:t>Test operator was qualified;</a:t>
            </a:r>
          </a:p>
          <a:p>
            <a:pPr lvl="2"/>
            <a:r>
              <a:rPr lang="en-US" sz="3800" dirty="0">
                <a:latin typeface="Arial" panose="020B0604020202020204" pitchFamily="34" charset="0"/>
                <a:cs typeface="Arial" panose="020B0604020202020204" pitchFamily="34" charset="0"/>
              </a:rPr>
              <a:t>Sample obtained pursuant to S.C. Code Ann. § 56-5-2950; and	</a:t>
            </a:r>
          </a:p>
          <a:p>
            <a:pPr lvl="2"/>
            <a:r>
              <a:rPr lang="en-US" sz="3800" dirty="0">
                <a:latin typeface="Arial" panose="020B0604020202020204" pitchFamily="34" charset="0"/>
                <a:cs typeface="Arial" panose="020B0604020202020204" pitchFamily="34" charset="0"/>
              </a:rPr>
              <a:t>Machine was working properly.</a:t>
            </a:r>
          </a:p>
          <a:p>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1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1658600" cy="1295400"/>
          </a:xfrm>
        </p:spPr>
        <p:txBody>
          <a:bodyPr>
            <a:noAutofit/>
          </a:bodyPr>
          <a:lstStyle/>
          <a:p>
            <a:pPr algn="ctr"/>
            <a:br>
              <a:rPr lang="en-US" sz="4800" b="1" dirty="0">
                <a:solidFill>
                  <a:srgbClr val="FFFF00"/>
                </a:solidFill>
              </a:rPr>
            </a:br>
            <a:r>
              <a:rPr lang="en-US" sz="4800" b="1" dirty="0">
                <a:solidFill>
                  <a:srgbClr val="FFFF00"/>
                </a:solidFill>
              </a:rPr>
              <a:t>IMPLIED CONSENT TESTING: </a:t>
            </a:r>
            <a:br>
              <a:rPr lang="en-US" sz="4800" b="1" dirty="0">
                <a:solidFill>
                  <a:srgbClr val="FFFF00"/>
                </a:solidFill>
              </a:rPr>
            </a:br>
            <a:r>
              <a:rPr lang="en-US" sz="4800" b="1" dirty="0">
                <a:solidFill>
                  <a:srgbClr val="FFFF00"/>
                </a:solidFill>
              </a:rPr>
              <a:t>BREATH TEST</a:t>
            </a:r>
          </a:p>
        </p:txBody>
      </p:sp>
      <p:sp>
        <p:nvSpPr>
          <p:cNvPr id="3" name="Content Placeholder 2"/>
          <p:cNvSpPr>
            <a:spLocks noGrp="1"/>
          </p:cNvSpPr>
          <p:nvPr>
            <p:ph idx="1"/>
          </p:nvPr>
        </p:nvSpPr>
        <p:spPr>
          <a:xfrm>
            <a:off x="150812" y="1752600"/>
            <a:ext cx="11887200" cy="4953000"/>
          </a:xfrm>
        </p:spPr>
        <p:txBody>
          <a:bodyPr>
            <a:normAutofit/>
          </a:bodyPr>
          <a:lstStyle/>
          <a:p>
            <a:r>
              <a:rPr lang="en-US" sz="4400" dirty="0">
                <a:latin typeface="Arial" panose="020B0604020202020204" pitchFamily="34" charset="0"/>
                <a:cs typeface="Arial" panose="020B0604020202020204" pitchFamily="34" charset="0"/>
              </a:rPr>
              <a:t>A breath sample taken for testing must be collected within </a:t>
            </a:r>
            <a:r>
              <a:rPr lang="en-US" sz="4400" b="1" dirty="0">
                <a:latin typeface="Arial" panose="020B0604020202020204" pitchFamily="34" charset="0"/>
                <a:cs typeface="Arial" panose="020B0604020202020204" pitchFamily="34" charset="0"/>
              </a:rPr>
              <a:t>two (2) hours </a:t>
            </a:r>
            <a:r>
              <a:rPr lang="en-US" sz="4400" dirty="0">
                <a:latin typeface="Arial" panose="020B0604020202020204" pitchFamily="34" charset="0"/>
                <a:cs typeface="Arial" panose="020B0604020202020204" pitchFamily="34" charset="0"/>
              </a:rPr>
              <a:t>of the arrest. </a:t>
            </a:r>
          </a:p>
          <a:p>
            <a:r>
              <a:rPr lang="en-US" sz="4400" dirty="0">
                <a:latin typeface="Arial" panose="020B0604020202020204" pitchFamily="34" charset="0"/>
                <a:cs typeface="Arial" panose="020B0604020202020204" pitchFamily="34" charset="0"/>
              </a:rPr>
              <a:t>Before the breath test is administered, an eight one-hundredths of one percent simulator test must be performed and the result must reflect a reading between 0.076 percent and 0.084 percent. </a:t>
            </a:r>
          </a:p>
        </p:txBody>
      </p:sp>
    </p:spTree>
    <p:extLst>
      <p:ext uri="{BB962C8B-B14F-4D97-AF65-F5344CB8AC3E}">
        <p14:creationId xmlns:p14="http://schemas.microsoft.com/office/powerpoint/2010/main" val="314141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1658600" cy="1295400"/>
          </a:xfrm>
        </p:spPr>
        <p:txBody>
          <a:bodyPr>
            <a:noAutofit/>
          </a:bodyPr>
          <a:lstStyle/>
          <a:p>
            <a:pPr algn="ctr"/>
            <a:br>
              <a:rPr lang="en-US" sz="4800" b="1" dirty="0">
                <a:solidFill>
                  <a:srgbClr val="FFFF00"/>
                </a:solidFill>
              </a:rPr>
            </a:br>
            <a:r>
              <a:rPr lang="en-US" sz="4800" b="1" dirty="0">
                <a:solidFill>
                  <a:srgbClr val="FFFF00"/>
                </a:solidFill>
              </a:rPr>
              <a:t>IMPLIED CONSENT TESTING:</a:t>
            </a:r>
            <a:br>
              <a:rPr lang="en-US" sz="4800" b="1" dirty="0">
                <a:solidFill>
                  <a:srgbClr val="FFFF00"/>
                </a:solidFill>
              </a:rPr>
            </a:br>
            <a:r>
              <a:rPr lang="en-US" sz="4800" b="1" dirty="0">
                <a:solidFill>
                  <a:srgbClr val="FFFF00"/>
                </a:solidFill>
              </a:rPr>
              <a:t>BREATH TEST</a:t>
            </a:r>
          </a:p>
        </p:txBody>
      </p:sp>
      <p:sp>
        <p:nvSpPr>
          <p:cNvPr id="3" name="Content Placeholder 2"/>
          <p:cNvSpPr>
            <a:spLocks noGrp="1"/>
          </p:cNvSpPr>
          <p:nvPr>
            <p:ph idx="1"/>
          </p:nvPr>
        </p:nvSpPr>
        <p:spPr>
          <a:xfrm>
            <a:off x="150812" y="1752600"/>
            <a:ext cx="11887200" cy="4953000"/>
          </a:xfrm>
        </p:spPr>
        <p:txBody>
          <a:bodyPr>
            <a:normAutofit fontScale="77500" lnSpcReduction="20000"/>
          </a:bodyPr>
          <a:lstStyle/>
          <a:p>
            <a:r>
              <a:rPr lang="en-US" sz="4400" dirty="0">
                <a:latin typeface="Arial" panose="020B0604020202020204" pitchFamily="34" charset="0"/>
                <a:cs typeface="Arial" panose="020B0604020202020204" pitchFamily="34" charset="0"/>
              </a:rPr>
              <a:t>At the direction of the arresting officer, the person first must be offered a breath test to determine the person’s alcohol concentration. </a:t>
            </a:r>
          </a:p>
          <a:p>
            <a:r>
              <a:rPr lang="en-US" sz="4400" dirty="0">
                <a:latin typeface="Arial" panose="020B0604020202020204" pitchFamily="34" charset="0"/>
                <a:cs typeface="Arial" panose="020B0604020202020204" pitchFamily="34" charset="0"/>
              </a:rPr>
              <a:t>If the person is physically unable to provide an acceptable breath sample because the person has an injured mouth, is unconscious or dead, or for any other reason considered acceptable by the licensed medical personnel, the arresting officer may request a blood sample to be taken.</a:t>
            </a:r>
          </a:p>
          <a:p>
            <a:r>
              <a:rPr lang="en-US" sz="4400" dirty="0">
                <a:latin typeface="Arial" panose="020B0604020202020204" pitchFamily="34" charset="0"/>
                <a:cs typeface="Arial" panose="020B0604020202020204" pitchFamily="34" charset="0"/>
              </a:rPr>
              <a:t>The breath test must be administered by a person trained and certified by the South Carolina Criminal Justice Academy, pursuant to SLED policies.</a:t>
            </a:r>
          </a:p>
          <a:p>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10744200" cy="1295400"/>
          </a:xfrm>
        </p:spPr>
        <p:txBody>
          <a:bodyPr>
            <a:noAutofit/>
          </a:bodyPr>
          <a:lstStyle/>
          <a:p>
            <a:pPr algn="ctr"/>
            <a:r>
              <a:rPr lang="en-US" sz="4800" b="1" dirty="0">
                <a:solidFill>
                  <a:srgbClr val="FFFF00"/>
                </a:solidFill>
              </a:rPr>
              <a:t>IMPLIED CONSENT:BREATH TEST</a:t>
            </a:r>
          </a:p>
        </p:txBody>
      </p:sp>
      <p:sp>
        <p:nvSpPr>
          <p:cNvPr id="3" name="Content Placeholder 2"/>
          <p:cNvSpPr>
            <a:spLocks noGrp="1"/>
          </p:cNvSpPr>
          <p:nvPr>
            <p:ph idx="1"/>
          </p:nvPr>
        </p:nvSpPr>
        <p:spPr>
          <a:xfrm>
            <a:off x="150812" y="1752600"/>
            <a:ext cx="11887200" cy="4953000"/>
          </a:xfrm>
        </p:spPr>
        <p:txBody>
          <a:bodyPr>
            <a:normAutofit fontScale="77500" lnSpcReduction="20000"/>
          </a:bodyPr>
          <a:lstStyle/>
          <a:p>
            <a:r>
              <a:rPr lang="en-US" sz="4400" b="1" i="1" dirty="0">
                <a:latin typeface="Arial" panose="020B0604020202020204" pitchFamily="34" charset="0"/>
                <a:cs typeface="Arial" panose="020B0604020202020204" pitchFamily="34" charset="0"/>
              </a:rPr>
              <a:t>Chisolm v. S.C. DMV</a:t>
            </a:r>
            <a:r>
              <a:rPr lang="en-US" sz="4400" b="1" dirty="0">
                <a:latin typeface="Arial" panose="020B0604020202020204" pitchFamily="34" charset="0"/>
                <a:cs typeface="Arial" panose="020B0604020202020204" pitchFamily="34" charset="0"/>
              </a:rPr>
              <a:t>, 402 S.C. 593, 741 S.E.2d 42 (Ct. App. 2013)</a:t>
            </a:r>
          </a:p>
          <a:p>
            <a:r>
              <a:rPr lang="en-US" sz="4400" dirty="0">
                <a:latin typeface="Arial" panose="020B0604020202020204" pitchFamily="34" charset="0"/>
                <a:cs typeface="Arial" panose="020B0604020202020204" pitchFamily="34" charset="0"/>
              </a:rPr>
              <a:t>Evidence was insufficient to support finding that licensee refused to take an alcohol breath test, in proceeding challenging the suspension of licensee’s driver’s license based on her alleged refusal to take a breath test; licensee agreed to the breath test, she blew into the machine, the instrument produced a steady tone for an extended period of time, even though the machine ultimately did not register licensee’s breath sample, it never indicated that she was not blowing an adequate sample, and licensee asked to take a second test.</a:t>
            </a:r>
          </a:p>
        </p:txBody>
      </p:sp>
    </p:spTree>
    <p:extLst>
      <p:ext uri="{BB962C8B-B14F-4D97-AF65-F5344CB8AC3E}">
        <p14:creationId xmlns:p14="http://schemas.microsoft.com/office/powerpoint/2010/main" val="167927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1658600" cy="1295400"/>
          </a:xfrm>
        </p:spPr>
        <p:txBody>
          <a:bodyPr>
            <a:noAutofit/>
          </a:bodyPr>
          <a:lstStyle/>
          <a:p>
            <a:pPr algn="ctr"/>
            <a:br>
              <a:rPr lang="en-US" sz="4800" b="1" dirty="0">
                <a:solidFill>
                  <a:srgbClr val="FFFF00"/>
                </a:solidFill>
              </a:rPr>
            </a:br>
            <a:r>
              <a:rPr lang="en-US" sz="4800" b="1" dirty="0">
                <a:solidFill>
                  <a:srgbClr val="FFFF00"/>
                </a:solidFill>
              </a:rPr>
              <a:t>IMPLIED CONSENT TESTING: </a:t>
            </a:r>
            <a:br>
              <a:rPr lang="en-US" sz="4800" b="1" dirty="0">
                <a:solidFill>
                  <a:srgbClr val="FFFF00"/>
                </a:solidFill>
              </a:rPr>
            </a:br>
            <a:r>
              <a:rPr lang="en-US" sz="4800" b="1" dirty="0">
                <a:solidFill>
                  <a:srgbClr val="FFFF00"/>
                </a:solidFill>
              </a:rPr>
              <a:t>URINE SAMPLE</a:t>
            </a:r>
          </a:p>
        </p:txBody>
      </p:sp>
      <p:sp>
        <p:nvSpPr>
          <p:cNvPr id="3" name="Content Placeholder 2"/>
          <p:cNvSpPr>
            <a:spLocks noGrp="1"/>
          </p:cNvSpPr>
          <p:nvPr>
            <p:ph idx="1"/>
          </p:nvPr>
        </p:nvSpPr>
        <p:spPr>
          <a:xfrm>
            <a:off x="150812" y="1752600"/>
            <a:ext cx="11887200" cy="4953000"/>
          </a:xfrm>
        </p:spPr>
        <p:txBody>
          <a:bodyPr>
            <a:normAutofit/>
          </a:bodyPr>
          <a:lstStyle/>
          <a:p>
            <a:r>
              <a:rPr lang="en-US" sz="4400" dirty="0">
                <a:latin typeface="Arial" panose="020B0604020202020204" pitchFamily="34" charset="0"/>
                <a:cs typeface="Arial" panose="020B0604020202020204" pitchFamily="34" charset="0"/>
              </a:rPr>
              <a:t>If the officer has reasonable suspicion that the person is under the influence of drugs other than alcohol or is under the influence of a combination of alcohol and drugs, the officer may order that a urine sample be taken for testing. </a:t>
            </a:r>
          </a:p>
        </p:txBody>
      </p:sp>
    </p:spTree>
    <p:extLst>
      <p:ext uri="{BB962C8B-B14F-4D97-AF65-F5344CB8AC3E}">
        <p14:creationId xmlns:p14="http://schemas.microsoft.com/office/powerpoint/2010/main" val="7630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1658600" cy="1295400"/>
          </a:xfrm>
        </p:spPr>
        <p:txBody>
          <a:bodyPr>
            <a:noAutofit/>
          </a:bodyPr>
          <a:lstStyle/>
          <a:p>
            <a:pPr algn="ctr"/>
            <a:br>
              <a:rPr lang="en-US" sz="4800" b="1" dirty="0">
                <a:solidFill>
                  <a:srgbClr val="FFFF00"/>
                </a:solidFill>
              </a:rPr>
            </a:br>
            <a:r>
              <a:rPr lang="en-US" sz="4800" b="1" dirty="0">
                <a:solidFill>
                  <a:srgbClr val="FFFF00"/>
                </a:solidFill>
              </a:rPr>
              <a:t>IMPLIED CONSENT TESTING:</a:t>
            </a:r>
            <a:br>
              <a:rPr lang="en-US" sz="4800" b="1" dirty="0">
                <a:solidFill>
                  <a:srgbClr val="FFFF00"/>
                </a:solidFill>
              </a:rPr>
            </a:br>
            <a:r>
              <a:rPr lang="en-US" sz="4800" b="1" dirty="0">
                <a:solidFill>
                  <a:srgbClr val="FFFF00"/>
                </a:solidFill>
              </a:rPr>
              <a:t>BLOOD AND URINE SAMPLES</a:t>
            </a:r>
          </a:p>
        </p:txBody>
      </p:sp>
      <p:sp>
        <p:nvSpPr>
          <p:cNvPr id="3" name="Content Placeholder 2"/>
          <p:cNvSpPr>
            <a:spLocks noGrp="1"/>
          </p:cNvSpPr>
          <p:nvPr>
            <p:ph idx="1"/>
          </p:nvPr>
        </p:nvSpPr>
        <p:spPr>
          <a:xfrm>
            <a:off x="150812" y="1752600"/>
            <a:ext cx="11887200" cy="4953000"/>
          </a:xfrm>
        </p:spPr>
        <p:txBody>
          <a:bodyPr>
            <a:normAutofit fontScale="85000" lnSpcReduction="20000"/>
          </a:bodyPr>
          <a:lstStyle/>
          <a:p>
            <a:r>
              <a:rPr lang="en-US" sz="4400" dirty="0">
                <a:latin typeface="Arial" panose="020B0604020202020204" pitchFamily="34" charset="0"/>
                <a:cs typeface="Arial" panose="020B0604020202020204" pitchFamily="34" charset="0"/>
              </a:rPr>
              <a:t>Any additional tests to collect other samples must be collected within </a:t>
            </a:r>
            <a:r>
              <a:rPr lang="en-US" sz="4400" b="1" dirty="0">
                <a:latin typeface="Arial" panose="020B0604020202020204" pitchFamily="34" charset="0"/>
                <a:cs typeface="Arial" panose="020B0604020202020204" pitchFamily="34" charset="0"/>
              </a:rPr>
              <a:t>three (3) hours </a:t>
            </a:r>
            <a:r>
              <a:rPr lang="en-US" sz="4400" dirty="0">
                <a:latin typeface="Arial" panose="020B0604020202020204" pitchFamily="34" charset="0"/>
                <a:cs typeface="Arial" panose="020B0604020202020204" pitchFamily="34" charset="0"/>
              </a:rPr>
              <a:t>of the arrest.</a:t>
            </a:r>
          </a:p>
          <a:p>
            <a:r>
              <a:rPr lang="en-US" sz="4400" dirty="0">
                <a:latin typeface="Arial" panose="020B0604020202020204" pitchFamily="34" charset="0"/>
                <a:cs typeface="Arial" panose="020B0604020202020204" pitchFamily="34" charset="0"/>
              </a:rPr>
              <a:t>Blood and urine samples must be obtained by physicians licensed by the State Board of Medical Examiners, registered nurses licensed by the State Board of Nursing, and other medical personnel trained to obtain the samples in a licensed medical facility. </a:t>
            </a:r>
          </a:p>
          <a:p>
            <a:r>
              <a:rPr lang="en-US" sz="4400" dirty="0">
                <a:latin typeface="Arial" panose="020B0604020202020204" pitchFamily="34" charset="0"/>
                <a:cs typeface="Arial" panose="020B0604020202020204" pitchFamily="34" charset="0"/>
              </a:rPr>
              <a:t>Blood and urine samples must be obtained and handled in accordance with procedures approved by SLED.</a:t>
            </a:r>
          </a:p>
        </p:txBody>
      </p:sp>
    </p:spTree>
    <p:extLst>
      <p:ext uri="{BB962C8B-B14F-4D97-AF65-F5344CB8AC3E}">
        <p14:creationId xmlns:p14="http://schemas.microsoft.com/office/powerpoint/2010/main" val="18760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10744200" cy="1295400"/>
          </a:xfrm>
        </p:spPr>
        <p:txBody>
          <a:bodyPr>
            <a:noAutofit/>
          </a:bodyPr>
          <a:lstStyle/>
          <a:p>
            <a:pPr algn="ctr"/>
            <a:r>
              <a:rPr lang="en-US" sz="4800" b="1" dirty="0">
                <a:solidFill>
                  <a:srgbClr val="FFFF00"/>
                </a:solidFill>
              </a:rPr>
              <a:t>IMPLIED CONSENT: NO COLLATERAL ESTOPPEL</a:t>
            </a:r>
          </a:p>
        </p:txBody>
      </p:sp>
      <p:sp>
        <p:nvSpPr>
          <p:cNvPr id="3" name="Content Placeholder 2"/>
          <p:cNvSpPr>
            <a:spLocks noGrp="1"/>
          </p:cNvSpPr>
          <p:nvPr>
            <p:ph idx="1"/>
          </p:nvPr>
        </p:nvSpPr>
        <p:spPr>
          <a:xfrm>
            <a:off x="150812" y="1752600"/>
            <a:ext cx="11887200" cy="4953000"/>
          </a:xfrm>
        </p:spPr>
        <p:txBody>
          <a:bodyPr>
            <a:normAutofit/>
          </a:bodyPr>
          <a:lstStyle/>
          <a:p>
            <a:r>
              <a:rPr lang="en-US" sz="4400" b="1" i="1" dirty="0">
                <a:latin typeface="Arial" panose="020B0604020202020204" pitchFamily="34" charset="0"/>
                <a:cs typeface="Arial" panose="020B0604020202020204" pitchFamily="34" charset="0"/>
              </a:rPr>
              <a:t>State v. Bacote</a:t>
            </a:r>
            <a:r>
              <a:rPr lang="en-US" sz="4400" b="1" dirty="0">
                <a:latin typeface="Arial" panose="020B0604020202020204" pitchFamily="34" charset="0"/>
                <a:cs typeface="Arial" panose="020B0604020202020204" pitchFamily="34" charset="0"/>
              </a:rPr>
              <a:t>, 331 S.C. 328, 503 S.E.2d 161 (1998)</a:t>
            </a:r>
          </a:p>
          <a:p>
            <a:r>
              <a:rPr lang="en-US" sz="4400" dirty="0">
                <a:latin typeface="Arial" panose="020B0604020202020204" pitchFamily="34" charset="0"/>
                <a:cs typeface="Arial" panose="020B0604020202020204" pitchFamily="34" charset="0"/>
              </a:rPr>
              <a:t>Administrative license revocation proceeding does not collaterally estop state from litigating same issues in ensuing criminal prosecution for (DUI).</a:t>
            </a:r>
          </a:p>
        </p:txBody>
      </p:sp>
    </p:spTree>
    <p:extLst>
      <p:ext uri="{BB962C8B-B14F-4D97-AF65-F5344CB8AC3E}">
        <p14:creationId xmlns:p14="http://schemas.microsoft.com/office/powerpoint/2010/main" val="11207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28600"/>
            <a:ext cx="11353800" cy="1295400"/>
          </a:xfrm>
        </p:spPr>
        <p:txBody>
          <a:bodyPr>
            <a:noAutofit/>
          </a:bodyPr>
          <a:lstStyle/>
          <a:p>
            <a:pPr algn="ctr"/>
            <a:r>
              <a:rPr lang="en-US" sz="4800" b="1" dirty="0">
                <a:solidFill>
                  <a:srgbClr val="FFFF00"/>
                </a:solidFill>
              </a:rPr>
              <a:t>IMPLIED CONSENT:</a:t>
            </a:r>
            <a:br>
              <a:rPr lang="en-US" sz="4800" b="1" dirty="0">
                <a:solidFill>
                  <a:srgbClr val="FFFF00"/>
                </a:solidFill>
              </a:rPr>
            </a:br>
            <a:r>
              <a:rPr lang="en-US" sz="4800" b="1" dirty="0">
                <a:solidFill>
                  <a:srgbClr val="FFFF00"/>
                </a:solidFill>
              </a:rPr>
              <a:t>AFFIRMATIVE ASSISTANCE</a:t>
            </a:r>
          </a:p>
        </p:txBody>
      </p:sp>
      <p:sp>
        <p:nvSpPr>
          <p:cNvPr id="3" name="Content Placeholder 2"/>
          <p:cNvSpPr>
            <a:spLocks noGrp="1"/>
          </p:cNvSpPr>
          <p:nvPr>
            <p:ph idx="1"/>
          </p:nvPr>
        </p:nvSpPr>
        <p:spPr>
          <a:xfrm>
            <a:off x="150812" y="1752600"/>
            <a:ext cx="11887200" cy="4953000"/>
          </a:xfrm>
        </p:spPr>
        <p:txBody>
          <a:bodyPr>
            <a:normAutofit fontScale="85000" lnSpcReduction="20000"/>
          </a:bodyPr>
          <a:lstStyle/>
          <a:p>
            <a:r>
              <a:rPr lang="en-US" sz="4400" b="1" i="1" dirty="0">
                <a:latin typeface="Arial" panose="020B0604020202020204" pitchFamily="34" charset="0"/>
                <a:cs typeface="Arial" panose="020B0604020202020204" pitchFamily="34" charset="0"/>
              </a:rPr>
              <a:t>City of Columbia</a:t>
            </a:r>
            <a:r>
              <a:rPr lang="en-US" sz="4400" b="1" dirty="0">
                <a:latin typeface="Arial" panose="020B0604020202020204" pitchFamily="34" charset="0"/>
                <a:cs typeface="Arial" panose="020B0604020202020204" pitchFamily="34" charset="0"/>
              </a:rPr>
              <a:t>, 325 S.C. 644, 482 S.E.2d 781 (Ct. App. 1997)</a:t>
            </a:r>
          </a:p>
          <a:p>
            <a:r>
              <a:rPr lang="en-US" sz="4400" dirty="0">
                <a:latin typeface="Arial" panose="020B0604020202020204" pitchFamily="34" charset="0"/>
                <a:cs typeface="Arial" panose="020B0604020202020204" pitchFamily="34" charset="0"/>
              </a:rPr>
              <a:t>Defendant had reasonable opportunity to obtain independent blood test following his refusal to take breathalyzer test after arrest for (DUI), and thus requirements of implied consent statute were met, where arresting officer complied with defendant’s request to be taken to hospital for blood test, notwithstanding fact that hospital would not perform test unless authorized by officer and officer refused to request test.</a:t>
            </a:r>
          </a:p>
        </p:txBody>
      </p:sp>
    </p:spTree>
    <p:extLst>
      <p:ext uri="{BB962C8B-B14F-4D97-AF65-F5344CB8AC3E}">
        <p14:creationId xmlns:p14="http://schemas.microsoft.com/office/powerpoint/2010/main" val="24425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2057400"/>
            <a:ext cx="11961813" cy="1020762"/>
          </a:xfrm>
        </p:spPr>
        <p:txBody>
          <a:bodyPr>
            <a:noAutofit/>
          </a:bodyPr>
          <a:lstStyle/>
          <a:p>
            <a:pPr algn="ctr"/>
            <a:r>
              <a:rPr lang="en-US" sz="6600" b="1" dirty="0">
                <a:solidFill>
                  <a:srgbClr val="FFFF00"/>
                </a:solidFill>
              </a:rPr>
              <a:t>MISC. ISSUES</a:t>
            </a:r>
            <a:endParaRPr lang="en-US" sz="6600" dirty="0"/>
          </a:p>
        </p:txBody>
      </p:sp>
    </p:spTree>
    <p:extLst>
      <p:ext uri="{BB962C8B-B14F-4D97-AF65-F5344CB8AC3E}">
        <p14:creationId xmlns:p14="http://schemas.microsoft.com/office/powerpoint/2010/main" val="310663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RIGHT TO COUNSEL DENIED</a:t>
            </a:r>
          </a:p>
        </p:txBody>
      </p:sp>
      <p:sp>
        <p:nvSpPr>
          <p:cNvPr id="3" name="Content Placeholder 2"/>
          <p:cNvSpPr>
            <a:spLocks noGrp="1"/>
          </p:cNvSpPr>
          <p:nvPr>
            <p:ph idx="1"/>
          </p:nvPr>
        </p:nvSpPr>
        <p:spPr>
          <a:xfrm>
            <a:off x="150812" y="1752600"/>
            <a:ext cx="11887200" cy="4953000"/>
          </a:xfrm>
        </p:spPr>
        <p:txBody>
          <a:bodyPr>
            <a:normAutofit fontScale="92500" lnSpcReduction="20000"/>
          </a:bodyPr>
          <a:lstStyle/>
          <a:p>
            <a:r>
              <a:rPr lang="en-US" sz="4400" b="1" i="1" dirty="0">
                <a:latin typeface="Arial" panose="020B0604020202020204" pitchFamily="34" charset="0"/>
                <a:cs typeface="Arial" panose="020B0604020202020204" pitchFamily="34" charset="0"/>
              </a:rPr>
              <a:t>State v. </a:t>
            </a:r>
            <a:r>
              <a:rPr lang="en-US" sz="4400" b="1" i="1" dirty="0" err="1">
                <a:latin typeface="Arial" panose="020B0604020202020204" pitchFamily="34" charset="0"/>
                <a:cs typeface="Arial" panose="020B0604020202020204" pitchFamily="34" charset="0"/>
              </a:rPr>
              <a:t>Degan</a:t>
            </a:r>
            <a:r>
              <a:rPr lang="en-US" sz="4400" b="1" dirty="0">
                <a:latin typeface="Arial" panose="020B0604020202020204" pitchFamily="34" charset="0"/>
                <a:cs typeface="Arial" panose="020B0604020202020204" pitchFamily="34" charset="0"/>
              </a:rPr>
              <a:t>, 305 S.C. 369, 409 S.E.2d 346 (1991)</a:t>
            </a:r>
          </a:p>
          <a:p>
            <a:r>
              <a:rPr lang="en-US" sz="4400" dirty="0">
                <a:latin typeface="Arial" panose="020B0604020202020204" pitchFamily="34" charset="0"/>
                <a:cs typeface="Arial" panose="020B0604020202020204" pitchFamily="34" charset="0"/>
              </a:rPr>
              <a:t>A driver arrested for (DUI) was </a:t>
            </a:r>
            <a:r>
              <a:rPr lang="en-US" sz="4400" u="sng" dirty="0">
                <a:latin typeface="Arial" panose="020B0604020202020204" pitchFamily="34" charset="0"/>
                <a:cs typeface="Arial" panose="020B0604020202020204" pitchFamily="34" charset="0"/>
              </a:rPr>
              <a:t>not</a:t>
            </a:r>
            <a:r>
              <a:rPr lang="en-US" sz="4400" dirty="0">
                <a:latin typeface="Arial" panose="020B0604020202020204" pitchFamily="34" charset="0"/>
                <a:cs typeface="Arial" panose="020B0604020202020204" pitchFamily="34" charset="0"/>
              </a:rPr>
              <a:t> entitled to consult her attorney prior to deciding whether to take a breathalyzer test since the administration of the test is not a critical stage of the DUI proceeding and, since a defendant has no constitutional right to refuse to submit to chemical analysis, under the implied consent law she had consented to the test.</a:t>
            </a:r>
          </a:p>
        </p:txBody>
      </p:sp>
    </p:spTree>
    <p:extLst>
      <p:ext uri="{BB962C8B-B14F-4D97-AF65-F5344CB8AC3E}">
        <p14:creationId xmlns:p14="http://schemas.microsoft.com/office/powerpoint/2010/main" val="32274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FAAF-C318-92BC-65AA-868FFFDEC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722D3-5F82-A013-04E6-343292F91BD7}"/>
              </a:ext>
            </a:extLst>
          </p:cNvPr>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RULE 4, </a:t>
            </a:r>
            <a:r>
              <a:rPr lang="en-US" sz="4800" b="1" dirty="0" err="1">
                <a:solidFill>
                  <a:srgbClr val="FFFF00"/>
                </a:solidFill>
              </a:rPr>
              <a:t>SCRCrimP</a:t>
            </a:r>
            <a:endParaRPr lang="en-US" sz="4800" b="1" dirty="0">
              <a:solidFill>
                <a:srgbClr val="FFFF00"/>
              </a:solidFill>
            </a:endParaRPr>
          </a:p>
        </p:txBody>
      </p:sp>
      <p:sp>
        <p:nvSpPr>
          <p:cNvPr id="3" name="Content Placeholder 2">
            <a:extLst>
              <a:ext uri="{FF2B5EF4-FFF2-40B4-BE49-F238E27FC236}">
                <a16:creationId xmlns:a16="http://schemas.microsoft.com/office/drawing/2014/main" id="{6B27C960-33C2-F031-ACC0-C7C2F592A889}"/>
              </a:ext>
            </a:extLst>
          </p:cNvPr>
          <p:cNvSpPr>
            <a:spLocks noGrp="1"/>
          </p:cNvSpPr>
          <p:nvPr>
            <p:ph idx="1"/>
          </p:nvPr>
        </p:nvSpPr>
        <p:spPr>
          <a:xfrm>
            <a:off x="455612" y="1828800"/>
            <a:ext cx="11353800" cy="4800600"/>
          </a:xfrm>
        </p:spPr>
        <p:txBody>
          <a:bodyPr>
            <a:normAutofit lnSpcReduction="10000"/>
          </a:bodyPr>
          <a:lstStyle/>
          <a:p>
            <a:pPr>
              <a:buFont typeface="Wingdings" panose="05000000000000000000" pitchFamily="2" charset="2"/>
              <a:buChar char="§"/>
            </a:pPr>
            <a:r>
              <a:rPr lang="en-US" sz="4400" b="1" dirty="0"/>
              <a:t>(b) Subsequent Applications for Order After Refusal. </a:t>
            </a:r>
            <a:r>
              <a:rPr lang="en-US" sz="4400" dirty="0"/>
              <a:t>If any motion be made to any judge and be denied, in whole or in part, or be granted conditionally, no subsequent motion upon the same set of facts shall be made to any other judge in that action. If upon such subsequent motion any order be made, it shall be void.</a:t>
            </a:r>
          </a:p>
        </p:txBody>
      </p:sp>
    </p:spTree>
    <p:extLst>
      <p:ext uri="{BB962C8B-B14F-4D97-AF65-F5344CB8AC3E}">
        <p14:creationId xmlns:p14="http://schemas.microsoft.com/office/powerpoint/2010/main" val="28003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ARREST</a:t>
            </a:r>
          </a:p>
        </p:txBody>
      </p:sp>
      <p:sp>
        <p:nvSpPr>
          <p:cNvPr id="3" name="Content Placeholder 2"/>
          <p:cNvSpPr>
            <a:spLocks noGrp="1"/>
          </p:cNvSpPr>
          <p:nvPr>
            <p:ph idx="1"/>
          </p:nvPr>
        </p:nvSpPr>
        <p:spPr>
          <a:xfrm>
            <a:off x="150812" y="1752600"/>
            <a:ext cx="11887200" cy="4953000"/>
          </a:xfrm>
        </p:spPr>
        <p:txBody>
          <a:bodyPr>
            <a:normAutofit fontScale="85000" lnSpcReduction="10000"/>
          </a:bodyPr>
          <a:lstStyle/>
          <a:p>
            <a:r>
              <a:rPr lang="en-US" sz="4400" b="1" i="1" dirty="0">
                <a:latin typeface="Arial" panose="020B0604020202020204" pitchFamily="34" charset="0"/>
                <a:cs typeface="Arial" panose="020B0604020202020204" pitchFamily="34" charset="0"/>
              </a:rPr>
              <a:t>State v. Manning</a:t>
            </a:r>
            <a:r>
              <a:rPr lang="en-US" sz="4400" b="1" dirty="0">
                <a:latin typeface="Arial" panose="020B0604020202020204" pitchFamily="34" charset="0"/>
                <a:cs typeface="Arial" panose="020B0604020202020204" pitchFamily="34" charset="0"/>
              </a:rPr>
              <a:t>, 400 S.C. 257, 734 S.E.2d 314 (Ct. App. 2012)</a:t>
            </a:r>
          </a:p>
          <a:p>
            <a:r>
              <a:rPr lang="en-US" sz="4400" dirty="0">
                <a:latin typeface="Arial" panose="020B0604020202020204" pitchFamily="34" charset="0"/>
                <a:cs typeface="Arial" panose="020B0604020202020204" pitchFamily="34" charset="0"/>
              </a:rPr>
              <a:t>Officer who met defendant at hospital after defendant was transported from scene of single-car accident had probable cause to arrest defendant for felony (DUI), based on statement made to him by Highway Patrol officer indicating defendant was driver, his observations at hospital that defendant smelled of alcohol, and his observations that defendant sustained trauma consistent with having been in an accident.</a:t>
            </a:r>
          </a:p>
        </p:txBody>
      </p:sp>
    </p:spTree>
    <p:extLst>
      <p:ext uri="{BB962C8B-B14F-4D97-AF65-F5344CB8AC3E}">
        <p14:creationId xmlns:p14="http://schemas.microsoft.com/office/powerpoint/2010/main" val="36818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886"/>
            <a:ext cx="11658600" cy="1295400"/>
          </a:xfrm>
        </p:spPr>
        <p:txBody>
          <a:bodyPr>
            <a:noAutofit/>
          </a:bodyPr>
          <a:lstStyle/>
          <a:p>
            <a:pPr algn="ctr"/>
            <a:r>
              <a:rPr lang="en-US" sz="4800" b="1" dirty="0">
                <a:solidFill>
                  <a:srgbClr val="FFFF00"/>
                </a:solidFill>
              </a:rPr>
              <a:t>JURISDICTION:AUTHORITY TO DETAIN</a:t>
            </a:r>
          </a:p>
        </p:txBody>
      </p:sp>
      <p:sp>
        <p:nvSpPr>
          <p:cNvPr id="3" name="Content Placeholder 2"/>
          <p:cNvSpPr>
            <a:spLocks noGrp="1"/>
          </p:cNvSpPr>
          <p:nvPr>
            <p:ph idx="1"/>
          </p:nvPr>
        </p:nvSpPr>
        <p:spPr>
          <a:xfrm>
            <a:off x="150812" y="1752600"/>
            <a:ext cx="11887200" cy="4953000"/>
          </a:xfrm>
        </p:spPr>
        <p:txBody>
          <a:bodyPr>
            <a:normAutofit fontScale="85000" lnSpcReduction="10000"/>
          </a:bodyPr>
          <a:lstStyle/>
          <a:p>
            <a:r>
              <a:rPr lang="en-US" sz="3500" b="1" i="1" dirty="0">
                <a:latin typeface="Arial" panose="020B0604020202020204" pitchFamily="34" charset="0"/>
                <a:cs typeface="Arial" panose="020B0604020202020204" pitchFamily="34" charset="0"/>
              </a:rPr>
              <a:t>State v. Alexander</a:t>
            </a:r>
            <a:r>
              <a:rPr lang="en-US" sz="3500" b="1" dirty="0">
                <a:latin typeface="Arial" panose="020B0604020202020204" pitchFamily="34" charset="0"/>
                <a:cs typeface="Arial" panose="020B0604020202020204" pitchFamily="34" charset="0"/>
              </a:rPr>
              <a:t>, 424 S.C. 270, 818 S.E.2d 455 (2018)</a:t>
            </a:r>
          </a:p>
          <a:p>
            <a:r>
              <a:rPr lang="en-US" sz="3000" dirty="0">
                <a:latin typeface="Arial" panose="020B0604020202020204" pitchFamily="34" charset="0"/>
                <a:cs typeface="Arial" panose="020B0604020202020204" pitchFamily="34" charset="0"/>
              </a:rPr>
              <a:t>Respondent was charged by the state trooper with Driving Under the Influence (DUI). The magistrate court granted Respondent’s motion to dismiss the case, finding the officer lacked authority to detain Respondent because the vehicle came to rest outside the municipality’s limits. </a:t>
            </a:r>
          </a:p>
          <a:p>
            <a:r>
              <a:rPr lang="en-US" sz="3000" dirty="0">
                <a:latin typeface="Arial" panose="020B0604020202020204" pitchFamily="34" charset="0"/>
                <a:cs typeface="Arial" panose="020B0604020202020204" pitchFamily="34" charset="0"/>
              </a:rPr>
              <a:t>On appeal, the State argued that the officer had the authority to detain Respondent pursuant to section 17-13-45 because it extends an officer’s authority when he is responding “to a distress call or a request for assistance in an adjacent jurisdiction.” S.C. Code Ann. § 17-13-45 (2014). </a:t>
            </a:r>
          </a:p>
          <a:p>
            <a:r>
              <a:rPr lang="en-US" sz="3000" dirty="0">
                <a:latin typeface="Arial" panose="020B0604020202020204" pitchFamily="34" charset="0"/>
                <a:cs typeface="Arial" panose="020B0604020202020204" pitchFamily="34" charset="0"/>
              </a:rPr>
              <a:t>We granted certiorari to review the court of appeals’ decision, which held the statute did not apply to this case. We reverse the court of appeals’ decision because section 17-13-45 provided the officer with authority to detain Respondent and we remand this case for further proceedings.</a:t>
            </a:r>
          </a:p>
        </p:txBody>
      </p:sp>
    </p:spTree>
    <p:extLst>
      <p:ext uri="{BB962C8B-B14F-4D97-AF65-F5344CB8AC3E}">
        <p14:creationId xmlns:p14="http://schemas.microsoft.com/office/powerpoint/2010/main" val="30904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JURY Q: CIRCUMSTANTIAL EVIDENCE</a:t>
            </a:r>
          </a:p>
        </p:txBody>
      </p:sp>
      <p:sp>
        <p:nvSpPr>
          <p:cNvPr id="3" name="Content Placeholder 2"/>
          <p:cNvSpPr>
            <a:spLocks noGrp="1"/>
          </p:cNvSpPr>
          <p:nvPr>
            <p:ph idx="1"/>
          </p:nvPr>
        </p:nvSpPr>
        <p:spPr>
          <a:xfrm>
            <a:off x="150812" y="1905000"/>
            <a:ext cx="11887200" cy="4800600"/>
          </a:xfrm>
        </p:spPr>
        <p:txBody>
          <a:bodyPr>
            <a:normAutofit/>
          </a:bodyPr>
          <a:lstStyle/>
          <a:p>
            <a:r>
              <a:rPr lang="en-US" sz="4300" b="1" i="1" dirty="0">
                <a:latin typeface="Arial" panose="020B0604020202020204" pitchFamily="34" charset="0"/>
                <a:cs typeface="Arial" panose="020B0604020202020204" pitchFamily="34" charset="0"/>
              </a:rPr>
              <a:t>State v. Russell</a:t>
            </a:r>
            <a:r>
              <a:rPr lang="en-US" sz="4300" b="1" dirty="0">
                <a:latin typeface="Arial" panose="020B0604020202020204" pitchFamily="34" charset="0"/>
                <a:cs typeface="Arial" panose="020B0604020202020204" pitchFamily="34" charset="0"/>
              </a:rPr>
              <a:t>, 345 S.C. 128, 546 S.E.2d 202 (Ct. App. 2001)</a:t>
            </a:r>
          </a:p>
          <a:p>
            <a:r>
              <a:rPr lang="en-US" sz="4400" dirty="0">
                <a:latin typeface="Arial" panose="020B0604020202020204" pitchFamily="34" charset="0"/>
                <a:cs typeface="Arial" panose="020B0604020202020204" pitchFamily="34" charset="0"/>
              </a:rPr>
              <a:t>Defendant's extra-judicial statements were sufficiently corroborated to be admissible to establish corpus delicti, and </a:t>
            </a:r>
          </a:p>
          <a:p>
            <a:r>
              <a:rPr lang="en-US" sz="4400" dirty="0">
                <a:latin typeface="Arial" panose="020B0604020202020204" pitchFamily="34" charset="0"/>
                <a:cs typeface="Arial" panose="020B0604020202020204" pitchFamily="34" charset="0"/>
              </a:rPr>
              <a:t>Whether Defendant was guilty was a question for the jury.</a:t>
            </a:r>
          </a:p>
        </p:txBody>
      </p:sp>
    </p:spTree>
    <p:extLst>
      <p:ext uri="{BB962C8B-B14F-4D97-AF65-F5344CB8AC3E}">
        <p14:creationId xmlns:p14="http://schemas.microsoft.com/office/powerpoint/2010/main" val="21638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LAY WITNESS TESTIMONY</a:t>
            </a:r>
          </a:p>
        </p:txBody>
      </p:sp>
      <p:sp>
        <p:nvSpPr>
          <p:cNvPr id="3" name="Content Placeholder 2"/>
          <p:cNvSpPr>
            <a:spLocks noGrp="1"/>
          </p:cNvSpPr>
          <p:nvPr>
            <p:ph idx="1"/>
          </p:nvPr>
        </p:nvSpPr>
        <p:spPr>
          <a:xfrm>
            <a:off x="150812" y="1905000"/>
            <a:ext cx="11887200" cy="4800600"/>
          </a:xfrm>
        </p:spPr>
        <p:txBody>
          <a:bodyPr>
            <a:normAutofit/>
          </a:bodyPr>
          <a:lstStyle/>
          <a:p>
            <a:r>
              <a:rPr lang="en-US" sz="4300" b="1" i="1" dirty="0">
                <a:latin typeface="Arial" panose="020B0604020202020204" pitchFamily="34" charset="0"/>
                <a:cs typeface="Arial" panose="020B0604020202020204" pitchFamily="34" charset="0"/>
              </a:rPr>
              <a:t>State v. Ramey</a:t>
            </a:r>
            <a:r>
              <a:rPr lang="en-US" sz="4300" b="1" dirty="0">
                <a:latin typeface="Arial" panose="020B0604020202020204" pitchFamily="34" charset="0"/>
                <a:cs typeface="Arial" panose="020B0604020202020204" pitchFamily="34" charset="0"/>
              </a:rPr>
              <a:t>, 221 S.C. 10, 68 S.E.2d 634 (Ct. App. 1952)</a:t>
            </a:r>
          </a:p>
          <a:p>
            <a:r>
              <a:rPr lang="en-US" sz="4400" dirty="0">
                <a:latin typeface="Arial" panose="020B0604020202020204" pitchFamily="34" charset="0"/>
                <a:cs typeface="Arial" panose="020B0604020202020204" pitchFamily="34" charset="0"/>
              </a:rPr>
              <a:t>A lay witness may testify whether in his opinion a person was drunk or sober on a given occasion on which witness observed such person. </a:t>
            </a:r>
          </a:p>
        </p:txBody>
      </p:sp>
    </p:spTree>
    <p:extLst>
      <p:ext uri="{BB962C8B-B14F-4D97-AF65-F5344CB8AC3E}">
        <p14:creationId xmlns:p14="http://schemas.microsoft.com/office/powerpoint/2010/main" val="284580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DIRECTED VERDICT</a:t>
            </a:r>
          </a:p>
        </p:txBody>
      </p:sp>
      <p:sp>
        <p:nvSpPr>
          <p:cNvPr id="3" name="Content Placeholder 2"/>
          <p:cNvSpPr>
            <a:spLocks noGrp="1"/>
          </p:cNvSpPr>
          <p:nvPr>
            <p:ph idx="1"/>
          </p:nvPr>
        </p:nvSpPr>
        <p:spPr>
          <a:xfrm>
            <a:off x="150812" y="1905000"/>
            <a:ext cx="11887200" cy="4800600"/>
          </a:xfrm>
        </p:spPr>
        <p:txBody>
          <a:bodyPr>
            <a:normAutofit fontScale="85000" lnSpcReduction="10000"/>
          </a:bodyPr>
          <a:lstStyle/>
          <a:p>
            <a:r>
              <a:rPr lang="en-US" sz="4300" b="1" i="1" dirty="0">
                <a:latin typeface="Arial" panose="020B0604020202020204" pitchFamily="34" charset="0"/>
                <a:cs typeface="Arial" panose="020B0604020202020204" pitchFamily="34" charset="0"/>
              </a:rPr>
              <a:t>State v. Breech</a:t>
            </a:r>
            <a:r>
              <a:rPr lang="en-US" sz="4300" b="1" dirty="0">
                <a:latin typeface="Arial" panose="020B0604020202020204" pitchFamily="34" charset="0"/>
                <a:cs typeface="Arial" panose="020B0604020202020204" pitchFamily="34" charset="0"/>
              </a:rPr>
              <a:t>, 308 S.C. 356, 417 S.E.2d 873 (1992)</a:t>
            </a:r>
          </a:p>
          <a:p>
            <a:r>
              <a:rPr lang="en-US" sz="4400" dirty="0">
                <a:latin typeface="Arial" panose="020B0604020202020204" pitchFamily="34" charset="0"/>
                <a:cs typeface="Arial" panose="020B0604020202020204" pitchFamily="34" charset="0"/>
              </a:rPr>
              <a:t>In a trial for driving under the influence of alcohol, sufficient evidence existed to withstand a motion for a directed verdict where the arresting officer testified that he (1) observed the defendant driving erratically, (2) stopped the defendant and noticed a strong smell of alcohol, and (3) administered several field sobriety tests, all of which indicated that the defendant was under the influence of alcohol.</a:t>
            </a:r>
          </a:p>
        </p:txBody>
      </p:sp>
    </p:spTree>
    <p:extLst>
      <p:ext uri="{BB962C8B-B14F-4D97-AF65-F5344CB8AC3E}">
        <p14:creationId xmlns:p14="http://schemas.microsoft.com/office/powerpoint/2010/main" val="313974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DIRECTED VERDICT</a:t>
            </a:r>
          </a:p>
        </p:txBody>
      </p:sp>
      <p:sp>
        <p:nvSpPr>
          <p:cNvPr id="3" name="Content Placeholder 2"/>
          <p:cNvSpPr>
            <a:spLocks noGrp="1"/>
          </p:cNvSpPr>
          <p:nvPr>
            <p:ph idx="1"/>
          </p:nvPr>
        </p:nvSpPr>
        <p:spPr>
          <a:xfrm>
            <a:off x="150812" y="1905000"/>
            <a:ext cx="11887200" cy="4800600"/>
          </a:xfrm>
        </p:spPr>
        <p:txBody>
          <a:bodyPr>
            <a:normAutofit fontScale="85000" lnSpcReduction="10000"/>
          </a:bodyPr>
          <a:lstStyle/>
          <a:p>
            <a:r>
              <a:rPr lang="en-US" sz="4300" b="1" i="1" dirty="0">
                <a:latin typeface="Arial" panose="020B0604020202020204" pitchFamily="34" charset="0"/>
                <a:cs typeface="Arial" panose="020B0604020202020204" pitchFamily="34" charset="0"/>
              </a:rPr>
              <a:t>State v. Gilliam</a:t>
            </a:r>
            <a:r>
              <a:rPr lang="en-US" sz="4300" b="1" dirty="0">
                <a:latin typeface="Arial" panose="020B0604020202020204" pitchFamily="34" charset="0"/>
                <a:cs typeface="Arial" panose="020B0604020202020204" pitchFamily="34" charset="0"/>
              </a:rPr>
              <a:t>, 270 S.C. 345, 242 S.E.2d 410 (1978)</a:t>
            </a:r>
          </a:p>
          <a:p>
            <a:r>
              <a:rPr lang="en-US" sz="4400" dirty="0">
                <a:latin typeface="Arial" panose="020B0604020202020204" pitchFamily="34" charset="0"/>
                <a:cs typeface="Arial" panose="020B0604020202020204" pitchFamily="34" charset="0"/>
              </a:rPr>
              <a:t>Evidence was sufficient to support submission of case to jury where (1) defendant, charged with driving under influence, was discovered alone on passenger side of wrecked automobile, (2) tow truck operator testified defendant appeared to be under influence, (3) defendant admitted driving automobile when interviewed at hospital, and (4) open bottle of alcoholic beverage was found in automobile.</a:t>
            </a:r>
          </a:p>
        </p:txBody>
      </p:sp>
    </p:spTree>
    <p:extLst>
      <p:ext uri="{BB962C8B-B14F-4D97-AF65-F5344CB8AC3E}">
        <p14:creationId xmlns:p14="http://schemas.microsoft.com/office/powerpoint/2010/main" val="29484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JURY Q: CIRCUMSTANTIAL EVIDENCE</a:t>
            </a:r>
          </a:p>
        </p:txBody>
      </p:sp>
      <p:sp>
        <p:nvSpPr>
          <p:cNvPr id="3" name="Content Placeholder 2"/>
          <p:cNvSpPr>
            <a:spLocks noGrp="1"/>
          </p:cNvSpPr>
          <p:nvPr>
            <p:ph idx="1"/>
          </p:nvPr>
        </p:nvSpPr>
        <p:spPr>
          <a:xfrm>
            <a:off x="150812" y="1905000"/>
            <a:ext cx="11887200" cy="4800600"/>
          </a:xfrm>
        </p:spPr>
        <p:txBody>
          <a:bodyPr>
            <a:normAutofit fontScale="92500" lnSpcReduction="20000"/>
          </a:bodyPr>
          <a:lstStyle/>
          <a:p>
            <a:r>
              <a:rPr lang="en-US" sz="4300" b="1" i="1" dirty="0">
                <a:latin typeface="Arial" panose="020B0604020202020204" pitchFamily="34" charset="0"/>
                <a:cs typeface="Arial" panose="020B0604020202020204" pitchFamily="34" charset="0"/>
              </a:rPr>
              <a:t>State v. Russell</a:t>
            </a:r>
            <a:r>
              <a:rPr lang="en-US" sz="4300" b="1" dirty="0">
                <a:latin typeface="Arial" panose="020B0604020202020204" pitchFamily="34" charset="0"/>
                <a:cs typeface="Arial" panose="020B0604020202020204" pitchFamily="34" charset="0"/>
              </a:rPr>
              <a:t>, 345 S.C. 128, 546 S.E.2d 202 (Ct. App. 2001)</a:t>
            </a:r>
          </a:p>
          <a:p>
            <a:r>
              <a:rPr lang="en-US" sz="4400" dirty="0">
                <a:latin typeface="Arial" panose="020B0604020202020204" pitchFamily="34" charset="0"/>
                <a:cs typeface="Arial" panose="020B0604020202020204" pitchFamily="34" charset="0"/>
              </a:rPr>
              <a:t>Whether defendant was guilty of (DUI) was a question of fact for the jury, as corpus delicti of crime was established by circumstantial evidence that the car was operated in the state, by defendant’s admission that he was highly intoxicated, and by his extra-judicial statements to police that he was driving, which were sufficiently corroborated by independent facts. </a:t>
            </a:r>
          </a:p>
        </p:txBody>
      </p:sp>
    </p:spTree>
    <p:extLst>
      <p:ext uri="{BB962C8B-B14F-4D97-AF65-F5344CB8AC3E}">
        <p14:creationId xmlns:p14="http://schemas.microsoft.com/office/powerpoint/2010/main" val="398351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10744200" cy="1295400"/>
          </a:xfrm>
        </p:spPr>
        <p:txBody>
          <a:bodyPr>
            <a:noAutofit/>
          </a:bodyPr>
          <a:lstStyle/>
          <a:p>
            <a:pPr algn="ctr"/>
            <a:r>
              <a:rPr lang="en-US" sz="4800" b="1" dirty="0">
                <a:solidFill>
                  <a:srgbClr val="FFFF00"/>
                </a:solidFill>
              </a:rPr>
              <a:t>OFFICER ALLOWED TO PROSECUTE AFTER LEAVING AGENCY</a:t>
            </a:r>
          </a:p>
        </p:txBody>
      </p:sp>
      <p:sp>
        <p:nvSpPr>
          <p:cNvPr id="3" name="Content Placeholder 2"/>
          <p:cNvSpPr>
            <a:spLocks noGrp="1"/>
          </p:cNvSpPr>
          <p:nvPr>
            <p:ph idx="1"/>
          </p:nvPr>
        </p:nvSpPr>
        <p:spPr>
          <a:xfrm>
            <a:off x="531812" y="1905000"/>
            <a:ext cx="11125200" cy="4800600"/>
          </a:xfrm>
        </p:spPr>
        <p:txBody>
          <a:bodyPr>
            <a:normAutofit fontScale="92500" lnSpcReduction="10000"/>
          </a:bodyPr>
          <a:lstStyle/>
          <a:p>
            <a:r>
              <a:rPr lang="en-US" sz="4400" b="1" i="1" dirty="0">
                <a:latin typeface="Arial" panose="020B0604020202020204" pitchFamily="34" charset="0"/>
                <a:cs typeface="Arial" panose="020B0604020202020204" pitchFamily="34" charset="0"/>
              </a:rPr>
              <a:t>State v. Rainwater</a:t>
            </a:r>
            <a:r>
              <a:rPr lang="en-US" sz="4400" b="1" dirty="0">
                <a:latin typeface="Arial" panose="020B0604020202020204" pitchFamily="34" charset="0"/>
                <a:cs typeface="Arial" panose="020B0604020202020204" pitchFamily="34" charset="0"/>
              </a:rPr>
              <a:t>, 376 S.C. 256, 657 S.E.2d 449 (2008)</a:t>
            </a:r>
          </a:p>
          <a:p>
            <a:r>
              <a:rPr lang="en-US" sz="4400" dirty="0"/>
              <a:t>Police officer was qualified to prosecute defendant’s driving (DUI) case in the magistrate court after the officer transferred to another law enforcement agency; officer was the arresting officer and the person able to testify regarding the events surrounding the arrest. </a:t>
            </a:r>
          </a:p>
        </p:txBody>
      </p:sp>
    </p:spTree>
    <p:extLst>
      <p:ext uri="{BB962C8B-B14F-4D97-AF65-F5344CB8AC3E}">
        <p14:creationId xmlns:p14="http://schemas.microsoft.com/office/powerpoint/2010/main" val="737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DUI ON PRIVATE PROPERTY</a:t>
            </a:r>
          </a:p>
        </p:txBody>
      </p:sp>
      <p:sp>
        <p:nvSpPr>
          <p:cNvPr id="3" name="Content Placeholder 2"/>
          <p:cNvSpPr>
            <a:spLocks noGrp="1"/>
          </p:cNvSpPr>
          <p:nvPr>
            <p:ph idx="1"/>
          </p:nvPr>
        </p:nvSpPr>
        <p:spPr>
          <a:xfrm>
            <a:off x="531812" y="1905000"/>
            <a:ext cx="11125200" cy="4800600"/>
          </a:xfrm>
        </p:spPr>
        <p:txBody>
          <a:bodyPr>
            <a:normAutofit lnSpcReduction="10000"/>
          </a:bodyPr>
          <a:lstStyle/>
          <a:p>
            <a:r>
              <a:rPr lang="en-US" sz="4400" i="1" dirty="0">
                <a:latin typeface="Arial" panose="020B0604020202020204" pitchFamily="34" charset="0"/>
                <a:cs typeface="Arial" panose="020B0604020202020204" pitchFamily="34" charset="0"/>
              </a:rPr>
              <a:t>State v. Allen</a:t>
            </a:r>
            <a:r>
              <a:rPr lang="en-US" sz="4400" dirty="0">
                <a:latin typeface="Arial" panose="020B0604020202020204" pitchFamily="34" charset="0"/>
                <a:cs typeface="Arial" panose="020B0604020202020204" pitchFamily="34" charset="0"/>
              </a:rPr>
              <a:t>, 314 S.C. 539, 431 S.E.2d 563 (1993)</a:t>
            </a:r>
          </a:p>
          <a:p>
            <a:r>
              <a:rPr lang="en-US" sz="4400" dirty="0"/>
              <a:t>Section 56-5-2930, prohibiting driving under the influence, applied to defendant who operated vehicle on private property since the DUI statute is not limited to public highways but applies to property anywhere within state boundaries. </a:t>
            </a:r>
          </a:p>
        </p:txBody>
      </p:sp>
    </p:spTree>
    <p:extLst>
      <p:ext uri="{BB962C8B-B14F-4D97-AF65-F5344CB8AC3E}">
        <p14:creationId xmlns:p14="http://schemas.microsoft.com/office/powerpoint/2010/main" val="319831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DUI ON PRIVATE PROPERTY: CONT.</a:t>
            </a:r>
          </a:p>
        </p:txBody>
      </p:sp>
      <p:sp>
        <p:nvSpPr>
          <p:cNvPr id="3" name="Content Placeholder 2"/>
          <p:cNvSpPr>
            <a:spLocks noGrp="1"/>
          </p:cNvSpPr>
          <p:nvPr>
            <p:ph idx="1"/>
          </p:nvPr>
        </p:nvSpPr>
        <p:spPr>
          <a:xfrm>
            <a:off x="531812" y="1905000"/>
            <a:ext cx="11125200" cy="4800600"/>
          </a:xfrm>
        </p:spPr>
        <p:txBody>
          <a:bodyPr>
            <a:normAutofit lnSpcReduction="10000"/>
          </a:bodyPr>
          <a:lstStyle/>
          <a:p>
            <a:r>
              <a:rPr lang="en-US" sz="4400" i="1" dirty="0">
                <a:latin typeface="Arial" panose="020B0604020202020204" pitchFamily="34" charset="0"/>
                <a:cs typeface="Arial" panose="020B0604020202020204" pitchFamily="34" charset="0"/>
              </a:rPr>
              <a:t>State v. Allen</a:t>
            </a:r>
            <a:r>
              <a:rPr lang="en-US" sz="4400" dirty="0">
                <a:latin typeface="Arial" panose="020B0604020202020204" pitchFamily="34" charset="0"/>
                <a:cs typeface="Arial" panose="020B0604020202020204" pitchFamily="34" charset="0"/>
              </a:rPr>
              <a:t>, 314 S.C. 539, 431 S.E.2d 563 (1993)</a:t>
            </a:r>
          </a:p>
          <a:p>
            <a:r>
              <a:rPr lang="en-US" sz="4400" dirty="0"/>
              <a:t>Statute prohibiting DUI applied to defendant who operated motor vehicle in driveway of private residence, regardless of whether property owner provided written consent to application of Uniform Act Regulating Traffic on driveway.</a:t>
            </a:r>
          </a:p>
        </p:txBody>
      </p:sp>
    </p:spTree>
    <p:extLst>
      <p:ext uri="{BB962C8B-B14F-4D97-AF65-F5344CB8AC3E}">
        <p14:creationId xmlns:p14="http://schemas.microsoft.com/office/powerpoint/2010/main" val="24213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IMPORTANT POINTS 1</a:t>
            </a:r>
          </a:p>
        </p:txBody>
      </p:sp>
      <p:sp>
        <p:nvSpPr>
          <p:cNvPr id="3" name="Content Placeholder 2"/>
          <p:cNvSpPr>
            <a:spLocks noGrp="1"/>
          </p:cNvSpPr>
          <p:nvPr>
            <p:ph idx="1"/>
          </p:nvPr>
        </p:nvSpPr>
        <p:spPr>
          <a:xfrm>
            <a:off x="303212" y="1905000"/>
            <a:ext cx="11506200" cy="4800600"/>
          </a:xfrm>
        </p:spPr>
        <p:txBody>
          <a:bodyPr>
            <a:normAutofit/>
          </a:bodyPr>
          <a:lstStyle/>
          <a:p>
            <a:pPr>
              <a:buFont typeface="Wingdings" panose="05000000000000000000" pitchFamily="2" charset="2"/>
              <a:buChar char="§"/>
            </a:pPr>
            <a:r>
              <a:rPr lang="en-US" sz="4400" b="1" u="sng" dirty="0"/>
              <a:t>No limit</a:t>
            </a:r>
            <a:r>
              <a:rPr lang="en-US" sz="4400" dirty="0"/>
              <a:t> to the number of motions you can argue (non-frivolous).</a:t>
            </a:r>
          </a:p>
          <a:p>
            <a:pPr marL="0" indent="0">
              <a:buNone/>
            </a:pPr>
            <a:endParaRPr lang="en-US" sz="2000" dirty="0"/>
          </a:p>
          <a:p>
            <a:pPr>
              <a:buFont typeface="Wingdings" panose="05000000000000000000" pitchFamily="2" charset="2"/>
              <a:buChar char="§"/>
            </a:pPr>
            <a:r>
              <a:rPr lang="en-US" sz="4400" b="1" u="sng" dirty="0"/>
              <a:t>Eliminate</a:t>
            </a:r>
            <a:r>
              <a:rPr lang="en-US" sz="4400" dirty="0"/>
              <a:t> legalese and unnecessary language.</a:t>
            </a:r>
          </a:p>
          <a:p>
            <a:pPr marL="0" indent="0">
              <a:buNone/>
            </a:pPr>
            <a:endParaRPr lang="en-US" sz="2000" dirty="0"/>
          </a:p>
          <a:p>
            <a:pPr>
              <a:buFont typeface="Wingdings" panose="05000000000000000000" pitchFamily="2" charset="2"/>
              <a:buChar char="§"/>
            </a:pPr>
            <a:r>
              <a:rPr lang="en-US" sz="4400" b="1" u="sng" dirty="0"/>
              <a:t>Argue</a:t>
            </a:r>
            <a:r>
              <a:rPr lang="en-US" sz="4400" b="1" dirty="0"/>
              <a:t> </a:t>
            </a:r>
            <a:r>
              <a:rPr lang="en-US" sz="4400" dirty="0"/>
              <a:t>main point &amp; requested relief quickly.</a:t>
            </a:r>
          </a:p>
          <a:p>
            <a:pPr marL="0" indent="0">
              <a:buNone/>
            </a:pPr>
            <a:endParaRPr lang="en-US" sz="4400" dirty="0"/>
          </a:p>
        </p:txBody>
      </p:sp>
    </p:spTree>
    <p:extLst>
      <p:ext uri="{BB962C8B-B14F-4D97-AF65-F5344CB8AC3E}">
        <p14:creationId xmlns:p14="http://schemas.microsoft.com/office/powerpoint/2010/main" val="41364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MOPED CAN BE MOTOR VEHICLE</a:t>
            </a:r>
          </a:p>
        </p:txBody>
      </p:sp>
      <p:sp>
        <p:nvSpPr>
          <p:cNvPr id="3" name="Content Placeholder 2"/>
          <p:cNvSpPr>
            <a:spLocks noGrp="1"/>
          </p:cNvSpPr>
          <p:nvPr>
            <p:ph idx="1"/>
          </p:nvPr>
        </p:nvSpPr>
        <p:spPr>
          <a:xfrm>
            <a:off x="531812" y="1905000"/>
            <a:ext cx="11125200" cy="4800600"/>
          </a:xfrm>
        </p:spPr>
        <p:txBody>
          <a:bodyPr>
            <a:normAutofit fontScale="92500" lnSpcReduction="20000"/>
          </a:bodyPr>
          <a:lstStyle/>
          <a:p>
            <a:r>
              <a:rPr lang="en-US" sz="4400" i="1" dirty="0">
                <a:latin typeface="Arial" panose="020B0604020202020204" pitchFamily="34" charset="0"/>
                <a:cs typeface="Arial" panose="020B0604020202020204" pitchFamily="34" charset="0"/>
              </a:rPr>
              <a:t>State v. Singleton</a:t>
            </a:r>
            <a:r>
              <a:rPr lang="en-US" sz="4400" dirty="0">
                <a:latin typeface="Arial" panose="020B0604020202020204" pitchFamily="34" charset="0"/>
                <a:cs typeface="Arial" panose="020B0604020202020204" pitchFamily="34" charset="0"/>
              </a:rPr>
              <a:t>, 319 S.C. 312, 460 S.E.2d 573 (1995)</a:t>
            </a:r>
          </a:p>
          <a:p>
            <a:r>
              <a:rPr lang="en-US" sz="4400" dirty="0"/>
              <a:t>Although mopeds are exempted from registration, licensing, and insurance requirements as vehicles, the General Assembly intended that the (DUI) statute, </a:t>
            </a:r>
            <a:r>
              <a:rPr lang="en-US" sz="4400" dirty="0">
                <a:latin typeface="Arial" panose="020B0604020202020204" pitchFamily="34" charset="0"/>
                <a:cs typeface="Arial" panose="020B0604020202020204" pitchFamily="34" charset="0"/>
              </a:rPr>
              <a:t>§ 56-5-2930</a:t>
            </a:r>
            <a:r>
              <a:rPr lang="en-US" sz="4400" dirty="0"/>
              <a:t>, embrace the driving of a moped, and thus the trial judge did not err in charging the jury that a moped is a vehicle as contemplated by the DUI statute.</a:t>
            </a:r>
          </a:p>
        </p:txBody>
      </p:sp>
    </p:spTree>
    <p:extLst>
      <p:ext uri="{BB962C8B-B14F-4D97-AF65-F5344CB8AC3E}">
        <p14:creationId xmlns:p14="http://schemas.microsoft.com/office/powerpoint/2010/main" val="39317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88259"/>
            <a:ext cx="10744200" cy="1295400"/>
          </a:xfrm>
        </p:spPr>
        <p:txBody>
          <a:bodyPr>
            <a:noAutofit/>
          </a:bodyPr>
          <a:lstStyle/>
          <a:p>
            <a:pPr algn="ctr"/>
            <a:r>
              <a:rPr lang="en-US" sz="4800" b="1" dirty="0">
                <a:solidFill>
                  <a:srgbClr val="FFFF00"/>
                </a:solidFill>
              </a:rPr>
              <a:t>NOT LESSER-INCLUDED OFFENSES</a:t>
            </a:r>
          </a:p>
        </p:txBody>
      </p:sp>
      <p:sp>
        <p:nvSpPr>
          <p:cNvPr id="3" name="Content Placeholder 2"/>
          <p:cNvSpPr>
            <a:spLocks noGrp="1"/>
          </p:cNvSpPr>
          <p:nvPr>
            <p:ph idx="1"/>
          </p:nvPr>
        </p:nvSpPr>
        <p:spPr>
          <a:xfrm>
            <a:off x="531812" y="1905000"/>
            <a:ext cx="11125200" cy="4800600"/>
          </a:xfrm>
        </p:spPr>
        <p:txBody>
          <a:bodyPr>
            <a:normAutofit fontScale="92500" lnSpcReduction="10000"/>
          </a:bodyPr>
          <a:lstStyle/>
          <a:p>
            <a:r>
              <a:rPr lang="en-US" sz="4400" i="1" dirty="0">
                <a:latin typeface="Arial" panose="020B0604020202020204" pitchFamily="34" charset="0"/>
                <a:cs typeface="Arial" panose="020B0604020202020204" pitchFamily="34" charset="0"/>
              </a:rPr>
              <a:t>State v. Cribb</a:t>
            </a:r>
            <a:r>
              <a:rPr lang="en-US" sz="4400" dirty="0">
                <a:latin typeface="Arial" panose="020B0604020202020204" pitchFamily="34" charset="0"/>
                <a:cs typeface="Arial" panose="020B0604020202020204" pitchFamily="34" charset="0"/>
              </a:rPr>
              <a:t>, 310 S.C. 518, 426 S.E.2d 306 (1992)</a:t>
            </a:r>
          </a:p>
          <a:p>
            <a:r>
              <a:rPr lang="en-US" sz="4400" dirty="0"/>
              <a:t>Reckless Driving, Reckless homicide, and involuntary manslaughter are not lesser included offenses of felony driving under the influence (DUI) since recklessness is not required to support a conviction for felony DUI, thus overruling prior case law to the contrary. </a:t>
            </a:r>
          </a:p>
        </p:txBody>
      </p:sp>
    </p:spTree>
    <p:extLst>
      <p:ext uri="{BB962C8B-B14F-4D97-AF65-F5344CB8AC3E}">
        <p14:creationId xmlns:p14="http://schemas.microsoft.com/office/powerpoint/2010/main" val="42581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SPEEDY TRIAL</a:t>
            </a:r>
          </a:p>
        </p:txBody>
      </p:sp>
      <p:sp>
        <p:nvSpPr>
          <p:cNvPr id="3" name="Content Placeholder 2"/>
          <p:cNvSpPr>
            <a:spLocks noGrp="1"/>
          </p:cNvSpPr>
          <p:nvPr>
            <p:ph idx="1"/>
          </p:nvPr>
        </p:nvSpPr>
        <p:spPr>
          <a:xfrm>
            <a:off x="493712" y="1828800"/>
            <a:ext cx="11544300" cy="4876800"/>
          </a:xfrm>
        </p:spPr>
        <p:txBody>
          <a:bodyPr>
            <a:normAutofit/>
          </a:bodyPr>
          <a:lstStyle/>
          <a:p>
            <a:r>
              <a:rPr lang="en-US" sz="4400" u="sng" dirty="0"/>
              <a:t>Barker v. </a:t>
            </a:r>
            <a:r>
              <a:rPr lang="en-US" sz="4400" u="sng" dirty="0" err="1"/>
              <a:t>Wingo</a:t>
            </a:r>
            <a:r>
              <a:rPr lang="en-US" sz="4400" dirty="0"/>
              <a:t>, </a:t>
            </a:r>
            <a:r>
              <a:rPr lang="en-US" sz="4400" dirty="0">
                <a:latin typeface="Times New Roman" panose="02020603050405020304" pitchFamily="18" charset="0"/>
                <a:cs typeface="Times New Roman" panose="02020603050405020304" pitchFamily="18" charset="0"/>
              </a:rPr>
              <a:t>407 U.S. 514 (1972)</a:t>
            </a:r>
            <a:endParaRPr lang="en-US" sz="4400" u="sng" dirty="0"/>
          </a:p>
          <a:p>
            <a:r>
              <a:rPr lang="en-US" sz="4400" u="sng" dirty="0"/>
              <a:t>State v. Langford</a:t>
            </a:r>
            <a:r>
              <a:rPr lang="en-US" sz="4400" dirty="0"/>
              <a:t>,</a:t>
            </a:r>
            <a:r>
              <a:rPr lang="en-US" sz="4400" dirty="0">
                <a:latin typeface="Times New Roman" panose="02020603050405020304" pitchFamily="18" charset="0"/>
                <a:cs typeface="Times New Roman" panose="02020603050405020304" pitchFamily="18" charset="0"/>
              </a:rPr>
              <a:t> 400 S.C. 421, 735 S.E.2d 471 (2012)</a:t>
            </a:r>
          </a:p>
          <a:p>
            <a:r>
              <a:rPr lang="en-US" sz="4400" dirty="0"/>
              <a:t>S.C. Code Ann. </a:t>
            </a:r>
            <a:r>
              <a:rPr lang="en-US" sz="4400" dirty="0">
                <a:latin typeface="Times New Roman" panose="02020603050405020304" pitchFamily="18" charset="0"/>
                <a:cs typeface="Times New Roman" panose="02020603050405020304" pitchFamily="18" charset="0"/>
              </a:rPr>
              <a:t>§</a:t>
            </a:r>
            <a:r>
              <a:rPr lang="en-US" sz="4400" dirty="0"/>
              <a:t> </a:t>
            </a:r>
            <a:r>
              <a:rPr lang="en-US" sz="4400" dirty="0">
                <a:latin typeface="Times New Roman" panose="02020603050405020304" pitchFamily="18" charset="0"/>
                <a:cs typeface="Times New Roman" panose="02020603050405020304" pitchFamily="18" charset="0"/>
              </a:rPr>
              <a:t>17-23-90</a:t>
            </a:r>
            <a:r>
              <a:rPr lang="en-US" sz="4400" dirty="0"/>
              <a:t> </a:t>
            </a:r>
          </a:p>
          <a:p>
            <a:r>
              <a:rPr lang="en-US" sz="4400" dirty="0"/>
              <a:t>Rules </a:t>
            </a:r>
            <a:r>
              <a:rPr lang="en-US" sz="4400" dirty="0">
                <a:latin typeface="Times New Roman" panose="02020603050405020304" pitchFamily="18" charset="0"/>
                <a:cs typeface="Times New Roman" panose="02020603050405020304" pitchFamily="18" charset="0"/>
              </a:rPr>
              <a:t>3</a:t>
            </a:r>
            <a:r>
              <a:rPr lang="en-US" sz="4400" dirty="0"/>
              <a:t>(c) and </a:t>
            </a:r>
            <a:r>
              <a:rPr lang="en-US" sz="4400" dirty="0">
                <a:latin typeface="Times New Roman" panose="02020603050405020304" pitchFamily="18" charset="0"/>
                <a:cs typeface="Times New Roman" panose="02020603050405020304" pitchFamily="18" charset="0"/>
              </a:rPr>
              <a:t>14</a:t>
            </a:r>
            <a:r>
              <a:rPr lang="en-US" sz="4400" dirty="0"/>
              <a:t>(c), </a:t>
            </a:r>
            <a:r>
              <a:rPr lang="en-US" sz="4400" dirty="0" err="1"/>
              <a:t>SCRCrimP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3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SPOLIATION OF EVIDENCE</a:t>
            </a:r>
          </a:p>
        </p:txBody>
      </p:sp>
      <p:sp>
        <p:nvSpPr>
          <p:cNvPr id="3" name="Content Placeholder 2"/>
          <p:cNvSpPr>
            <a:spLocks noGrp="1"/>
          </p:cNvSpPr>
          <p:nvPr>
            <p:ph idx="1"/>
          </p:nvPr>
        </p:nvSpPr>
        <p:spPr>
          <a:xfrm>
            <a:off x="646112" y="1905000"/>
            <a:ext cx="11125200" cy="4800600"/>
          </a:xfrm>
        </p:spPr>
        <p:txBody>
          <a:bodyPr>
            <a:normAutofit/>
          </a:bodyPr>
          <a:lstStyle/>
          <a:p>
            <a:r>
              <a:rPr lang="en-US" sz="4400" u="sng" dirty="0"/>
              <a:t>Arizona v. Youngblood</a:t>
            </a:r>
            <a:r>
              <a:rPr lang="en-US" sz="4400" dirty="0"/>
              <a:t>, </a:t>
            </a:r>
            <a:r>
              <a:rPr lang="en-US" sz="4400" dirty="0">
                <a:latin typeface="Times New Roman" panose="02020603050405020304" pitchFamily="18" charset="0"/>
                <a:cs typeface="Times New Roman" panose="02020603050405020304" pitchFamily="18" charset="0"/>
              </a:rPr>
              <a:t>488 U.S. 51, 58 (1988)</a:t>
            </a:r>
          </a:p>
          <a:p>
            <a:r>
              <a:rPr lang="en-US" sz="4400" u="sng" dirty="0"/>
              <a:t>State v. </a:t>
            </a:r>
            <a:r>
              <a:rPr lang="en-US" sz="4400" u="sng" dirty="0" err="1"/>
              <a:t>Cheeseboro</a:t>
            </a:r>
            <a:r>
              <a:rPr lang="en-US" sz="4400" dirty="0"/>
              <a:t>, </a:t>
            </a:r>
            <a:r>
              <a:rPr lang="en-US" sz="4400" dirty="0">
                <a:latin typeface="Times New Roman" panose="02020603050405020304" pitchFamily="18" charset="0"/>
                <a:cs typeface="Times New Roman" panose="02020603050405020304" pitchFamily="18" charset="0"/>
              </a:rPr>
              <a:t>346 S.C. 526, 538-39 (2001)</a:t>
            </a:r>
            <a:endParaRPr lang="en-US" sz="4400" b="1" u="sng" dirty="0">
              <a:latin typeface="Times New Roman" panose="02020603050405020304" pitchFamily="18" charset="0"/>
              <a:cs typeface="Times New Roman" panose="02020603050405020304" pitchFamily="18" charset="0"/>
            </a:endParaRPr>
          </a:p>
          <a:p>
            <a:r>
              <a:rPr lang="en-US" sz="4400" b="1" u="sng" dirty="0"/>
              <a:t>If denied</a:t>
            </a:r>
            <a:r>
              <a:rPr lang="en-US" sz="4400" dirty="0"/>
              <a:t>, move to suppress any testimony related to the evidence.</a:t>
            </a:r>
          </a:p>
        </p:txBody>
      </p:sp>
    </p:spTree>
    <p:extLst>
      <p:ext uri="{BB962C8B-B14F-4D97-AF65-F5344CB8AC3E}">
        <p14:creationId xmlns:p14="http://schemas.microsoft.com/office/powerpoint/2010/main" val="39489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1723"/>
            <a:ext cx="10744200" cy="1318009"/>
          </a:xfrm>
        </p:spPr>
        <p:txBody>
          <a:bodyPr>
            <a:noAutofit/>
          </a:bodyPr>
          <a:lstStyle/>
          <a:p>
            <a:pPr algn="ctr"/>
            <a:r>
              <a:rPr lang="en-US" sz="4800" b="1" dirty="0">
                <a:solidFill>
                  <a:srgbClr val="FFFF00"/>
                </a:solidFill>
              </a:rPr>
              <a:t>SEVERANCE OF CHARGES</a:t>
            </a:r>
          </a:p>
        </p:txBody>
      </p:sp>
      <p:sp>
        <p:nvSpPr>
          <p:cNvPr id="3" name="Content Placeholder 2"/>
          <p:cNvSpPr>
            <a:spLocks noGrp="1"/>
          </p:cNvSpPr>
          <p:nvPr>
            <p:ph idx="1"/>
          </p:nvPr>
        </p:nvSpPr>
        <p:spPr>
          <a:xfrm>
            <a:off x="989012" y="1905000"/>
            <a:ext cx="10439400" cy="4800600"/>
          </a:xfrm>
        </p:spPr>
        <p:txBody>
          <a:bodyPr>
            <a:normAutofit/>
          </a:bodyPr>
          <a:lstStyle/>
          <a:p>
            <a:pPr marL="617220" indent="-571500"/>
            <a:r>
              <a:rPr lang="en-US" sz="4400" dirty="0"/>
              <a:t>S.C. Code</a:t>
            </a:r>
            <a:r>
              <a:rPr lang="en-US" sz="4400" dirty="0">
                <a:latin typeface="Times New Roman" panose="02020603050405020304" pitchFamily="18" charset="0"/>
                <a:cs typeface="Times New Roman" panose="02020603050405020304" pitchFamily="18" charset="0"/>
              </a:rPr>
              <a:t> § 17-25-50</a:t>
            </a:r>
          </a:p>
          <a:p>
            <a:pPr marL="617220" indent="-571500"/>
            <a:r>
              <a:rPr lang="en-US" sz="4400" u="sng" dirty="0"/>
              <a:t>State v. Smith</a:t>
            </a:r>
            <a:r>
              <a:rPr lang="en-US" sz="4400" dirty="0"/>
              <a:t>, </a:t>
            </a:r>
            <a:r>
              <a:rPr lang="en-US" sz="4400" dirty="0">
                <a:latin typeface="Times New Roman" panose="02020603050405020304" pitchFamily="18" charset="0"/>
                <a:cs typeface="Times New Roman" panose="02020603050405020304" pitchFamily="18" charset="0"/>
              </a:rPr>
              <a:t>322 S.C. 107, 108, 470 S.E.2d 364, 365 (1996) </a:t>
            </a:r>
          </a:p>
          <a:p>
            <a:pPr marL="617220" indent="-571500"/>
            <a:r>
              <a:rPr lang="en-US" sz="4400" u="sng" dirty="0"/>
              <a:t>State v. Middleton</a:t>
            </a:r>
            <a:r>
              <a:rPr lang="en-US" sz="4400" dirty="0"/>
              <a:t>, </a:t>
            </a:r>
            <a:r>
              <a:rPr lang="en-US" sz="4400" dirty="0">
                <a:latin typeface="Times New Roman" panose="02020603050405020304" pitchFamily="18" charset="0"/>
                <a:cs typeface="Times New Roman" panose="02020603050405020304" pitchFamily="18" charset="0"/>
              </a:rPr>
              <a:t>288 S.C. 21, 339 S.E.2d 692 (1986)</a:t>
            </a:r>
          </a:p>
        </p:txBody>
      </p:sp>
    </p:spTree>
    <p:extLst>
      <p:ext uri="{BB962C8B-B14F-4D97-AF65-F5344CB8AC3E}">
        <p14:creationId xmlns:p14="http://schemas.microsoft.com/office/powerpoint/2010/main" val="97625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SEVERANCE OF JOINT TRIAL</a:t>
            </a:r>
          </a:p>
        </p:txBody>
      </p:sp>
      <p:sp>
        <p:nvSpPr>
          <p:cNvPr id="3" name="Content Placeholder 2"/>
          <p:cNvSpPr>
            <a:spLocks noGrp="1"/>
          </p:cNvSpPr>
          <p:nvPr>
            <p:ph idx="1"/>
          </p:nvPr>
        </p:nvSpPr>
        <p:spPr>
          <a:xfrm>
            <a:off x="989012" y="2051538"/>
            <a:ext cx="10896600" cy="4800600"/>
          </a:xfrm>
        </p:spPr>
        <p:txBody>
          <a:bodyPr>
            <a:normAutofit/>
          </a:bodyPr>
          <a:lstStyle/>
          <a:p>
            <a:pPr marL="617220" indent="-571500"/>
            <a:r>
              <a:rPr lang="en-US" sz="4400" u="sng" dirty="0" err="1"/>
              <a:t>Zafiro</a:t>
            </a:r>
            <a:r>
              <a:rPr lang="en-US" sz="4400" u="sng" dirty="0"/>
              <a:t> v. United States</a:t>
            </a:r>
            <a:r>
              <a:rPr lang="en-US" sz="4400" dirty="0"/>
              <a:t>, </a:t>
            </a:r>
            <a:r>
              <a:rPr lang="en-US" sz="4400" dirty="0">
                <a:latin typeface="Times New Roman" panose="02020603050405020304" pitchFamily="18" charset="0"/>
                <a:cs typeface="Times New Roman" panose="02020603050405020304" pitchFamily="18" charset="0"/>
              </a:rPr>
              <a:t>506 U.S. 534 (1993)</a:t>
            </a:r>
            <a:endParaRPr lang="en-US" sz="4400" u="sng" dirty="0">
              <a:latin typeface="Times New Roman" panose="02020603050405020304" pitchFamily="18" charset="0"/>
              <a:cs typeface="Times New Roman" panose="02020603050405020304" pitchFamily="18" charset="0"/>
            </a:endParaRPr>
          </a:p>
          <a:p>
            <a:pPr marL="617220" indent="-571500"/>
            <a:r>
              <a:rPr lang="en-US" sz="4400" u="sng" dirty="0"/>
              <a:t>State v. Dennis</a:t>
            </a:r>
            <a:r>
              <a:rPr lang="en-US" sz="4400" dirty="0"/>
              <a:t>, </a:t>
            </a:r>
            <a:r>
              <a:rPr lang="en-US" sz="4400" dirty="0">
                <a:latin typeface="Times New Roman" panose="02020603050405020304" pitchFamily="18" charset="0"/>
                <a:cs typeface="Times New Roman" panose="02020603050405020304" pitchFamily="18" charset="0"/>
              </a:rPr>
              <a:t>337 S.C. 275, 523 S.E.2d 173 (1999)</a:t>
            </a:r>
          </a:p>
          <a:p>
            <a:pPr marL="617220" indent="-571500"/>
            <a:r>
              <a:rPr lang="en-US" sz="4400" u="sng" dirty="0"/>
              <a:t>State v. Singleton</a:t>
            </a:r>
            <a:r>
              <a:rPr lang="en-US" sz="4400" dirty="0"/>
              <a:t>, </a:t>
            </a:r>
            <a:r>
              <a:rPr lang="en-US" sz="4400" dirty="0">
                <a:latin typeface="Times New Roman" panose="02020603050405020304" pitchFamily="18" charset="0"/>
                <a:cs typeface="Times New Roman" panose="02020603050405020304" pitchFamily="18" charset="0"/>
              </a:rPr>
              <a:t>303 S.C. 313, 315, 400 S.E.2d 487, 488 (1991)</a:t>
            </a:r>
          </a:p>
        </p:txBody>
      </p:sp>
    </p:spTree>
    <p:extLst>
      <p:ext uri="{BB962C8B-B14F-4D97-AF65-F5344CB8AC3E}">
        <p14:creationId xmlns:p14="http://schemas.microsoft.com/office/powerpoint/2010/main" val="787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MOTIONS </a:t>
            </a:r>
            <a:r>
              <a:rPr lang="en-US" sz="4800" b="1" i="1" dirty="0">
                <a:solidFill>
                  <a:srgbClr val="FFFF00"/>
                </a:solidFill>
              </a:rPr>
              <a:t>IN LIMINE</a:t>
            </a:r>
          </a:p>
        </p:txBody>
      </p:sp>
      <p:sp>
        <p:nvSpPr>
          <p:cNvPr id="3" name="Content Placeholder 2"/>
          <p:cNvSpPr>
            <a:spLocks noGrp="1"/>
          </p:cNvSpPr>
          <p:nvPr>
            <p:ph idx="1"/>
          </p:nvPr>
        </p:nvSpPr>
        <p:spPr>
          <a:xfrm>
            <a:off x="379412" y="1905000"/>
            <a:ext cx="11506200" cy="4800600"/>
          </a:xfrm>
        </p:spPr>
        <p:txBody>
          <a:bodyPr>
            <a:normAutofit/>
          </a:bodyPr>
          <a:lstStyle/>
          <a:p>
            <a:pPr algn="just"/>
            <a:r>
              <a:rPr lang="en-US" sz="4400" b="1" u="sng" dirty="0"/>
              <a:t>Purpose</a:t>
            </a:r>
            <a:r>
              <a:rPr lang="en-US" sz="4400" dirty="0"/>
              <a:t> of a motion </a:t>
            </a:r>
            <a:r>
              <a:rPr lang="en-US" sz="4400" i="1" dirty="0"/>
              <a:t>in </a:t>
            </a:r>
            <a:r>
              <a:rPr lang="en-US" sz="4400" i="1" dirty="0" err="1"/>
              <a:t>limine</a:t>
            </a:r>
            <a:r>
              <a:rPr lang="en-US" sz="4400" i="1" dirty="0"/>
              <a:t> </a:t>
            </a:r>
            <a:r>
              <a:rPr lang="en-US" sz="4400" dirty="0"/>
              <a:t>is to prevent disclosure of potentially prejudicial matter to the jury. </a:t>
            </a:r>
          </a:p>
          <a:p>
            <a:pPr algn="just"/>
            <a:r>
              <a:rPr lang="en-US" sz="4400" b="1" u="sng" dirty="0"/>
              <a:t>Ruling</a:t>
            </a:r>
            <a:r>
              <a:rPr lang="en-US" sz="4400" dirty="0"/>
              <a:t> on the motion is not a final ruling on the admissibility of evidence because the ruling is subject to change based upon developments during the trial.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26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MOTIONS TO SUPPRESS EVIDENCE</a:t>
            </a:r>
          </a:p>
        </p:txBody>
      </p:sp>
      <p:sp>
        <p:nvSpPr>
          <p:cNvPr id="3" name="Content Placeholder 2"/>
          <p:cNvSpPr>
            <a:spLocks noGrp="1"/>
          </p:cNvSpPr>
          <p:nvPr>
            <p:ph idx="1"/>
          </p:nvPr>
        </p:nvSpPr>
        <p:spPr>
          <a:xfrm>
            <a:off x="684212" y="1676400"/>
            <a:ext cx="10744200" cy="5029200"/>
          </a:xfrm>
        </p:spPr>
        <p:txBody>
          <a:bodyPr>
            <a:normAutofit/>
          </a:bodyPr>
          <a:lstStyle/>
          <a:p>
            <a:r>
              <a:rPr lang="en-US" sz="4400" dirty="0">
                <a:latin typeface="Times New Roman" panose="02020603050405020304" pitchFamily="18" charset="0"/>
                <a:cs typeface="Times New Roman" panose="02020603050405020304" pitchFamily="18" charset="0"/>
              </a:rPr>
              <a:t>Search and Seizure issues</a:t>
            </a:r>
          </a:p>
          <a:p>
            <a:pPr marL="0" indent="0">
              <a:buNone/>
            </a:pPr>
            <a:endParaRPr lang="en-US" sz="2000" dirty="0">
              <a:latin typeface="Times New Roman" panose="02020603050405020304" pitchFamily="18" charset="0"/>
              <a:cs typeface="Times New Roman" panose="02020603050405020304" pitchFamily="18" charset="0"/>
            </a:endParaRPr>
          </a:p>
          <a:p>
            <a:r>
              <a:rPr lang="en-US" sz="4400" u="sng" dirty="0" err="1">
                <a:latin typeface="Times New Roman" panose="02020603050405020304" pitchFamily="18" charset="0"/>
                <a:cs typeface="Times New Roman" panose="02020603050405020304" pitchFamily="18" charset="0"/>
              </a:rPr>
              <a:t>Denno</a:t>
            </a:r>
            <a:r>
              <a:rPr lang="en-US" sz="4400" dirty="0">
                <a:latin typeface="Times New Roman" panose="02020603050405020304" pitchFamily="18" charset="0"/>
                <a:cs typeface="Times New Roman" panose="02020603050405020304" pitchFamily="18" charset="0"/>
              </a:rPr>
              <a:t> Hearing – Involuntary Statements</a:t>
            </a:r>
          </a:p>
          <a:p>
            <a:pPr marL="0" indent="0">
              <a:buNone/>
            </a:pPr>
            <a:endParaRPr lang="en-US" sz="2000" dirty="0">
              <a:latin typeface="Times New Roman" panose="02020603050405020304" pitchFamily="18" charset="0"/>
              <a:cs typeface="Times New Roman" panose="02020603050405020304" pitchFamily="18" charset="0"/>
            </a:endParaRPr>
          </a:p>
          <a:p>
            <a:r>
              <a:rPr lang="en-US" sz="4400" u="sng" dirty="0">
                <a:latin typeface="Times New Roman" panose="02020603050405020304" pitchFamily="18" charset="0"/>
                <a:cs typeface="Times New Roman" panose="02020603050405020304" pitchFamily="18" charset="0"/>
              </a:rPr>
              <a:t>Biggers</a:t>
            </a:r>
            <a:r>
              <a:rPr lang="en-US" sz="4400" dirty="0">
                <a:latin typeface="Times New Roman" panose="02020603050405020304" pitchFamily="18" charset="0"/>
                <a:cs typeface="Times New Roman" panose="02020603050405020304" pitchFamily="18" charset="0"/>
              </a:rPr>
              <a:t> Hearing – Unreliable Identification</a:t>
            </a:r>
          </a:p>
          <a:p>
            <a:pPr marL="0" indent="0">
              <a:buNone/>
            </a:pPr>
            <a:endParaRPr lang="en-US" sz="20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Redactions</a:t>
            </a:r>
          </a:p>
        </p:txBody>
      </p:sp>
    </p:spTree>
    <p:extLst>
      <p:ext uri="{BB962C8B-B14F-4D97-AF65-F5344CB8AC3E}">
        <p14:creationId xmlns:p14="http://schemas.microsoft.com/office/powerpoint/2010/main" val="187149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SEARCH AND SEIZURE ISSUES</a:t>
            </a:r>
          </a:p>
        </p:txBody>
      </p:sp>
      <p:sp>
        <p:nvSpPr>
          <p:cNvPr id="3" name="Content Placeholder 2"/>
          <p:cNvSpPr>
            <a:spLocks noGrp="1"/>
          </p:cNvSpPr>
          <p:nvPr>
            <p:ph idx="1"/>
          </p:nvPr>
        </p:nvSpPr>
        <p:spPr>
          <a:xfrm>
            <a:off x="380205" y="1600200"/>
            <a:ext cx="11657013" cy="5029200"/>
          </a:xfrm>
        </p:spPr>
        <p:txBody>
          <a:bodyPr>
            <a:noAutofit/>
          </a:bodyPr>
          <a:lstStyle/>
          <a:p>
            <a:r>
              <a:rPr lang="en-US" sz="4000" b="1" dirty="0">
                <a:latin typeface="Times New Roman" panose="02020603050405020304" pitchFamily="18" charset="0"/>
                <a:cs typeface="Times New Roman" panose="02020603050405020304" pitchFamily="18" charset="0"/>
              </a:rPr>
              <a:t>Heightened Protection for Unreasonable Invasions of Privacy (More than the 4</a:t>
            </a:r>
            <a:r>
              <a:rPr lang="en-US" sz="4000" b="1" baseline="30000" dirty="0">
                <a:latin typeface="Times New Roman" panose="02020603050405020304" pitchFamily="18" charset="0"/>
                <a:cs typeface="Times New Roman" panose="02020603050405020304" pitchFamily="18" charset="0"/>
              </a:rPr>
              <a:t>th</a:t>
            </a:r>
            <a:r>
              <a:rPr lang="en-US" sz="4000" b="1" dirty="0">
                <a:latin typeface="Times New Roman" panose="02020603050405020304" pitchFamily="18" charset="0"/>
                <a:cs typeface="Times New Roman" panose="02020603050405020304" pitchFamily="18" charset="0"/>
              </a:rPr>
              <a:t> Amendment) </a:t>
            </a:r>
          </a:p>
          <a:p>
            <a:r>
              <a:rPr lang="en-US" sz="4000" u="sng" dirty="0">
                <a:latin typeface="Times New Roman" panose="02020603050405020304" pitchFamily="18" charset="0"/>
                <a:cs typeface="Times New Roman" panose="02020603050405020304" pitchFamily="18" charset="0"/>
              </a:rPr>
              <a:t>State v. Counts</a:t>
            </a:r>
            <a:r>
              <a:rPr lang="en-US" sz="4000" dirty="0">
                <a:latin typeface="Times New Roman" panose="02020603050405020304" pitchFamily="18" charset="0"/>
                <a:cs typeface="Times New Roman" panose="02020603050405020304" pitchFamily="18" charset="0"/>
              </a:rPr>
              <a:t>, 413 S.C. 153, 776 S.E.2d 59 (2015)</a:t>
            </a:r>
          </a:p>
          <a:p>
            <a:r>
              <a:rPr lang="en-US" sz="4000" dirty="0"/>
              <a:t>Created a new standard that law enforcement must have reasonable suspicion of illegal activity at a targeted residence prior to approaching the residence without a warrant under the heightened privacy protection afforded by the SC Constitution.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u="sng" dirty="0">
                <a:solidFill>
                  <a:srgbClr val="FFFF00"/>
                </a:solidFill>
              </a:rPr>
              <a:t>DENNO</a:t>
            </a:r>
            <a:r>
              <a:rPr lang="en-US" sz="4800" b="1" dirty="0">
                <a:solidFill>
                  <a:srgbClr val="FFFF00"/>
                </a:solidFill>
              </a:rPr>
              <a:t> HEARING</a:t>
            </a:r>
          </a:p>
        </p:txBody>
      </p:sp>
      <p:sp>
        <p:nvSpPr>
          <p:cNvPr id="3" name="Content Placeholder 2"/>
          <p:cNvSpPr>
            <a:spLocks noGrp="1"/>
          </p:cNvSpPr>
          <p:nvPr>
            <p:ph idx="1"/>
          </p:nvPr>
        </p:nvSpPr>
        <p:spPr>
          <a:xfrm>
            <a:off x="455612" y="1828800"/>
            <a:ext cx="11506200" cy="4800600"/>
          </a:xfrm>
        </p:spPr>
        <p:txBody>
          <a:bodyPr>
            <a:noAutofit/>
          </a:bodyPr>
          <a:lstStyle/>
          <a:p>
            <a:r>
              <a:rPr lang="en-US" sz="4400" b="1" u="sng" dirty="0"/>
              <a:t>Admissibility</a:t>
            </a:r>
            <a:r>
              <a:rPr lang="en-US" sz="4400" b="1" dirty="0"/>
              <a:t> of Statements by Defendant</a:t>
            </a:r>
          </a:p>
          <a:p>
            <a:r>
              <a:rPr lang="en-US" sz="4400" u="sng" dirty="0"/>
              <a:t>Jackson v. </a:t>
            </a:r>
            <a:r>
              <a:rPr lang="en-US" sz="4400" u="sng" dirty="0" err="1"/>
              <a:t>Denno</a:t>
            </a:r>
            <a:r>
              <a:rPr lang="en-US" sz="4400" dirty="0"/>
              <a:t>, </a:t>
            </a:r>
            <a:r>
              <a:rPr lang="en-US" sz="4400" dirty="0">
                <a:latin typeface="Times New Roman" panose="02020603050405020304" pitchFamily="18" charset="0"/>
                <a:cs typeface="Times New Roman" panose="02020603050405020304" pitchFamily="18" charset="0"/>
              </a:rPr>
              <a:t>378 U.S. 368 (1964)</a:t>
            </a:r>
            <a:r>
              <a:rPr lang="en-US" sz="4400" dirty="0"/>
              <a:t> (voluntariness of the statement).</a:t>
            </a:r>
            <a:endParaRPr lang="en-US" sz="4400" u="sng" dirty="0"/>
          </a:p>
          <a:p>
            <a:r>
              <a:rPr lang="en-US" sz="4400" u="sng" dirty="0"/>
              <a:t>Miranda v. Arizona</a:t>
            </a:r>
            <a:r>
              <a:rPr lang="en-US" sz="4400" dirty="0"/>
              <a:t>, </a:t>
            </a:r>
            <a:r>
              <a:rPr lang="en-US" sz="4400" dirty="0">
                <a:latin typeface="Times New Roman" panose="02020603050405020304" pitchFamily="18" charset="0"/>
                <a:cs typeface="Times New Roman" panose="02020603050405020304" pitchFamily="18" charset="0"/>
              </a:rPr>
              <a:t>384 U.S. 436 (1966)</a:t>
            </a:r>
          </a:p>
          <a:p>
            <a:r>
              <a:rPr lang="en-US" sz="4400" u="sng" dirty="0"/>
              <a:t>Edwards v. Arizona</a:t>
            </a:r>
            <a:r>
              <a:rPr lang="en-US" sz="4400" dirty="0"/>
              <a:t>, </a:t>
            </a:r>
            <a:r>
              <a:rPr lang="en-US" sz="4400" dirty="0">
                <a:latin typeface="Times New Roman" panose="02020603050405020304" pitchFamily="18" charset="0"/>
                <a:cs typeface="Times New Roman" panose="02020603050405020304" pitchFamily="18" charset="0"/>
              </a:rPr>
              <a:t>451 U.S. 477 (1981)</a:t>
            </a:r>
            <a:endParaRPr lang="en-US" sz="4400" dirty="0"/>
          </a:p>
          <a:p>
            <a:r>
              <a:rPr lang="en-US" sz="4400" u="sng" dirty="0"/>
              <a:t>Miranda</a:t>
            </a:r>
            <a:r>
              <a:rPr lang="en-US" sz="4400" dirty="0"/>
              <a:t> required when def. is in custody.</a:t>
            </a:r>
          </a:p>
        </p:txBody>
      </p:sp>
    </p:spTree>
    <p:extLst>
      <p:ext uri="{BB962C8B-B14F-4D97-AF65-F5344CB8AC3E}">
        <p14:creationId xmlns:p14="http://schemas.microsoft.com/office/powerpoint/2010/main" val="4760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IMPORTANT POINTS 2</a:t>
            </a:r>
          </a:p>
        </p:txBody>
      </p:sp>
      <p:sp>
        <p:nvSpPr>
          <p:cNvPr id="3" name="Content Placeholder 2"/>
          <p:cNvSpPr>
            <a:spLocks noGrp="1"/>
          </p:cNvSpPr>
          <p:nvPr>
            <p:ph idx="1"/>
          </p:nvPr>
        </p:nvSpPr>
        <p:spPr>
          <a:xfrm>
            <a:off x="455612" y="1905000"/>
            <a:ext cx="11353800" cy="4800600"/>
          </a:xfrm>
        </p:spPr>
        <p:txBody>
          <a:bodyPr>
            <a:normAutofit lnSpcReduction="10000"/>
          </a:bodyPr>
          <a:lstStyle/>
          <a:p>
            <a:pPr>
              <a:buFont typeface="Wingdings" panose="05000000000000000000" pitchFamily="2" charset="2"/>
              <a:buChar char="§"/>
            </a:pPr>
            <a:r>
              <a:rPr lang="en-US" sz="4400" dirty="0"/>
              <a:t>Put Judge and Solicitor on notice that you are prepared</a:t>
            </a:r>
            <a:r>
              <a:rPr lang="en-US" sz="1800" dirty="0"/>
              <a:t>.</a:t>
            </a:r>
            <a:endParaRPr lang="en-US" altLang="en-US" sz="4400" b="1" u="sng" dirty="0"/>
          </a:p>
          <a:p>
            <a:pPr marL="0" indent="0">
              <a:buNone/>
            </a:pPr>
            <a:endParaRPr lang="en-US" sz="4400" b="1" u="sng" dirty="0"/>
          </a:p>
          <a:p>
            <a:pPr>
              <a:buFont typeface="Wingdings" panose="05000000000000000000" pitchFamily="2" charset="2"/>
              <a:buChar char="§"/>
            </a:pPr>
            <a:r>
              <a:rPr lang="en-US" sz="4400" b="1" u="sng" dirty="0"/>
              <a:t>Slow and Confident</a:t>
            </a:r>
            <a:r>
              <a:rPr lang="en-US" sz="4400" b="1" dirty="0"/>
              <a:t>:</a:t>
            </a:r>
            <a:r>
              <a:rPr lang="en-US" sz="4400" dirty="0"/>
              <a:t> The judge (and court reporter) need understand your arguments.</a:t>
            </a:r>
            <a:endParaRPr lang="en-US" sz="1800" b="1" u="sng" dirty="0"/>
          </a:p>
          <a:p>
            <a:pPr marL="0" indent="0">
              <a:buNone/>
            </a:pPr>
            <a:endParaRPr lang="en-US" sz="2000" dirty="0"/>
          </a:p>
          <a:p>
            <a:pPr>
              <a:buFont typeface="Wingdings" panose="05000000000000000000" pitchFamily="2" charset="2"/>
              <a:buChar char="§"/>
            </a:pPr>
            <a:r>
              <a:rPr lang="en-US" sz="4400" b="1" u="sng" dirty="0"/>
              <a:t>Need</a:t>
            </a:r>
            <a:r>
              <a:rPr lang="en-US" sz="4400" dirty="0"/>
              <a:t> thick skin – cannot thrive on validation</a:t>
            </a:r>
          </a:p>
        </p:txBody>
      </p:sp>
    </p:spTree>
    <p:extLst>
      <p:ext uri="{BB962C8B-B14F-4D97-AF65-F5344CB8AC3E}">
        <p14:creationId xmlns:p14="http://schemas.microsoft.com/office/powerpoint/2010/main" val="239032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u="sng" dirty="0">
                <a:solidFill>
                  <a:srgbClr val="FFFF00"/>
                </a:solidFill>
              </a:rPr>
              <a:t>DENNO</a:t>
            </a:r>
            <a:r>
              <a:rPr lang="en-US" sz="4800" b="1" dirty="0">
                <a:solidFill>
                  <a:srgbClr val="FFFF00"/>
                </a:solidFill>
              </a:rPr>
              <a:t> HEARING</a:t>
            </a:r>
          </a:p>
        </p:txBody>
      </p:sp>
      <p:sp>
        <p:nvSpPr>
          <p:cNvPr id="3" name="Content Placeholder 2"/>
          <p:cNvSpPr>
            <a:spLocks noGrp="1"/>
          </p:cNvSpPr>
          <p:nvPr>
            <p:ph idx="1"/>
          </p:nvPr>
        </p:nvSpPr>
        <p:spPr>
          <a:xfrm>
            <a:off x="303212" y="1905000"/>
            <a:ext cx="11506200" cy="4800600"/>
          </a:xfrm>
        </p:spPr>
        <p:txBody>
          <a:bodyPr>
            <a:noAutofit/>
          </a:bodyPr>
          <a:lstStyle/>
          <a:p>
            <a:pPr algn="just"/>
            <a:r>
              <a:rPr lang="en-US" sz="4400" b="1" u="sng" dirty="0"/>
              <a:t>NOTE</a:t>
            </a:r>
            <a:r>
              <a:rPr lang="en-US" sz="4400" b="1" dirty="0"/>
              <a:t>: </a:t>
            </a:r>
            <a:r>
              <a:rPr lang="en-US" sz="4400" dirty="0"/>
              <a:t>Although the evidence is related, there is a difference between an </a:t>
            </a:r>
            <a:r>
              <a:rPr lang="en-US" sz="4400" i="1" dirty="0"/>
              <a:t>in camera </a:t>
            </a:r>
            <a:r>
              <a:rPr lang="en-US" sz="4400" dirty="0"/>
              <a:t>hearing to determine if a person was in custody and entitled to </a:t>
            </a:r>
            <a:r>
              <a:rPr lang="en-US" sz="4400" i="1" dirty="0"/>
              <a:t>Miranda </a:t>
            </a:r>
            <a:r>
              <a:rPr lang="en-US" sz="4400" dirty="0"/>
              <a:t>warnings and a </a:t>
            </a:r>
            <a:r>
              <a:rPr lang="en-US" sz="4400" u="sng" dirty="0"/>
              <a:t>Jackson v. </a:t>
            </a:r>
            <a:r>
              <a:rPr lang="en-US" sz="4400" u="sng" dirty="0" err="1"/>
              <a:t>Denno</a:t>
            </a:r>
            <a:r>
              <a:rPr lang="en-US" sz="4400" dirty="0"/>
              <a:t> hearing to determine whether a confession or statement was voluntary. </a:t>
            </a:r>
            <a:r>
              <a:rPr lang="en-US" sz="4400" u="sng" dirty="0"/>
              <a:t>State v. Silver</a:t>
            </a:r>
            <a:r>
              <a:rPr lang="en-US" sz="4400" dirty="0"/>
              <a:t>, </a:t>
            </a:r>
            <a:r>
              <a:rPr lang="en-US" sz="4400" dirty="0">
                <a:latin typeface="Times New Roman" panose="02020603050405020304" pitchFamily="18" charset="0"/>
                <a:cs typeface="Times New Roman" panose="02020603050405020304" pitchFamily="18" charset="0"/>
              </a:rPr>
              <a:t>314 S.C. 483, 431 S.E.2d 250 (1993).</a:t>
            </a:r>
            <a:endParaRPr lang="en-US" sz="4400" dirty="0"/>
          </a:p>
        </p:txBody>
      </p:sp>
    </p:spTree>
    <p:extLst>
      <p:ext uri="{BB962C8B-B14F-4D97-AF65-F5344CB8AC3E}">
        <p14:creationId xmlns:p14="http://schemas.microsoft.com/office/powerpoint/2010/main" val="81533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REDACTIONS</a:t>
            </a:r>
          </a:p>
        </p:txBody>
      </p:sp>
      <p:sp>
        <p:nvSpPr>
          <p:cNvPr id="3" name="Content Placeholder 2"/>
          <p:cNvSpPr>
            <a:spLocks noGrp="1"/>
          </p:cNvSpPr>
          <p:nvPr>
            <p:ph idx="1"/>
          </p:nvPr>
        </p:nvSpPr>
        <p:spPr>
          <a:xfrm>
            <a:off x="455612" y="2057400"/>
            <a:ext cx="11506200" cy="4648200"/>
          </a:xfrm>
        </p:spPr>
        <p:txBody>
          <a:bodyPr>
            <a:normAutofit/>
          </a:bodyPr>
          <a:lstStyle/>
          <a:p>
            <a:r>
              <a:rPr lang="en-US" sz="4400" b="1" dirty="0"/>
              <a:t>Documents, Audio, and Video:</a:t>
            </a:r>
          </a:p>
          <a:p>
            <a:pPr lvl="3"/>
            <a:r>
              <a:rPr lang="en-US" sz="4400" dirty="0"/>
              <a:t>Must comply with the Rules of Evidence</a:t>
            </a:r>
          </a:p>
          <a:p>
            <a:r>
              <a:rPr lang="en-US" sz="4400" b="1" dirty="0"/>
              <a:t>C0-defendant’s confessions in a joint trial:</a:t>
            </a:r>
          </a:p>
          <a:p>
            <a:pPr lvl="3"/>
            <a:r>
              <a:rPr lang="en-US" sz="4400" u="sng" dirty="0" err="1"/>
              <a:t>Bruton</a:t>
            </a:r>
            <a:r>
              <a:rPr lang="en-US" sz="4400" u="sng" dirty="0"/>
              <a:t> v. United States</a:t>
            </a:r>
            <a:r>
              <a:rPr lang="en-US" sz="4400" dirty="0"/>
              <a:t>, </a:t>
            </a:r>
            <a:r>
              <a:rPr lang="en-US" sz="4400" dirty="0">
                <a:latin typeface="Times New Roman" panose="02020603050405020304" pitchFamily="18" charset="0"/>
                <a:cs typeface="Times New Roman" panose="02020603050405020304" pitchFamily="18" charset="0"/>
              </a:rPr>
              <a:t>391 U.S. 123 (1968) </a:t>
            </a:r>
          </a:p>
          <a:p>
            <a:pPr lvl="3"/>
            <a:r>
              <a:rPr lang="en-US" sz="4400" u="sng" dirty="0">
                <a:cs typeface="Times New Roman" panose="02020603050405020304" pitchFamily="18" charset="0"/>
              </a:rPr>
              <a:t>State v. Jackson</a:t>
            </a:r>
            <a:r>
              <a:rPr lang="en-US" sz="4400" dirty="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410 S.C. 584, 765 S.E.2d 841 (Ct. App. 2014).</a:t>
            </a:r>
            <a:endParaRPr lang="en-US" sz="4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ADMISSIBILITY OF EVIDENCE</a:t>
            </a:r>
          </a:p>
        </p:txBody>
      </p:sp>
      <p:sp>
        <p:nvSpPr>
          <p:cNvPr id="3" name="Content Placeholder 2"/>
          <p:cNvSpPr>
            <a:spLocks noGrp="1"/>
          </p:cNvSpPr>
          <p:nvPr>
            <p:ph idx="1"/>
          </p:nvPr>
        </p:nvSpPr>
        <p:spPr>
          <a:xfrm>
            <a:off x="608012" y="1905000"/>
            <a:ext cx="10972800" cy="4800600"/>
          </a:xfrm>
        </p:spPr>
        <p:txBody>
          <a:bodyPr>
            <a:normAutofit/>
          </a:bodyPr>
          <a:lstStyle/>
          <a:p>
            <a:pPr marL="617220" indent="-571500"/>
            <a:r>
              <a:rPr lang="en-US" sz="4400" b="1" u="sng" dirty="0"/>
              <a:t>Cite</a:t>
            </a:r>
            <a:r>
              <a:rPr lang="en-US" sz="4400" dirty="0"/>
              <a:t> the applicable rule of evidence </a:t>
            </a:r>
          </a:p>
          <a:p>
            <a:pPr marL="1348740" lvl="3" indent="-571500"/>
            <a:r>
              <a:rPr lang="en-US" sz="4400" dirty="0"/>
              <a:t>Due Process is a companion argument.</a:t>
            </a:r>
          </a:p>
          <a:p>
            <a:pPr marL="617220" indent="-571500"/>
            <a:r>
              <a:rPr lang="en-US" sz="4400" b="1" u="sng" dirty="0"/>
              <a:t>Study</a:t>
            </a:r>
            <a:r>
              <a:rPr lang="en-US" sz="4400" dirty="0"/>
              <a:t> the Rules of Evidence</a:t>
            </a:r>
          </a:p>
          <a:p>
            <a:pPr marL="617220" indent="-571500"/>
            <a:r>
              <a:rPr lang="en-US" sz="4400" b="1" u="sng" dirty="0"/>
              <a:t>Must</a:t>
            </a:r>
            <a:r>
              <a:rPr lang="en-US" sz="4400" dirty="0"/>
              <a:t> read the cases dealing with these rules to fully understand how they are applied at trial.  </a:t>
            </a:r>
          </a:p>
        </p:txBody>
      </p:sp>
    </p:spTree>
    <p:extLst>
      <p:ext uri="{BB962C8B-B14F-4D97-AF65-F5344CB8AC3E}">
        <p14:creationId xmlns:p14="http://schemas.microsoft.com/office/powerpoint/2010/main" val="1654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28600"/>
            <a:ext cx="10744200" cy="1295400"/>
          </a:xfrm>
        </p:spPr>
        <p:txBody>
          <a:bodyPr>
            <a:noAutofit/>
          </a:bodyPr>
          <a:lstStyle/>
          <a:p>
            <a:pPr algn="ctr"/>
            <a:r>
              <a:rPr lang="en-US" sz="4800" b="1" dirty="0">
                <a:solidFill>
                  <a:srgbClr val="FFFF00"/>
                </a:solidFill>
              </a:rPr>
              <a:t>RULE 403, SCRE</a:t>
            </a:r>
            <a:br>
              <a:rPr lang="en-US" sz="4800" b="1" dirty="0">
                <a:solidFill>
                  <a:srgbClr val="FFFF00"/>
                </a:solidFill>
              </a:rPr>
            </a:br>
            <a:r>
              <a:rPr lang="en-US" sz="4800" b="1" dirty="0">
                <a:solidFill>
                  <a:srgbClr val="FFFF00"/>
                </a:solidFill>
              </a:rPr>
              <a:t>EXCLUSION OF RELEVANT EVIDENCE</a:t>
            </a:r>
          </a:p>
        </p:txBody>
      </p:sp>
      <p:sp>
        <p:nvSpPr>
          <p:cNvPr id="3" name="Content Placeholder 2"/>
          <p:cNvSpPr>
            <a:spLocks noGrp="1"/>
          </p:cNvSpPr>
          <p:nvPr>
            <p:ph idx="1"/>
          </p:nvPr>
        </p:nvSpPr>
        <p:spPr>
          <a:xfrm>
            <a:off x="303212" y="1905000"/>
            <a:ext cx="11658600" cy="4800600"/>
          </a:xfrm>
        </p:spPr>
        <p:txBody>
          <a:bodyPr>
            <a:normAutofit/>
          </a:bodyPr>
          <a:lstStyle/>
          <a:p>
            <a:pPr marL="617220" indent="-571500"/>
            <a:r>
              <a:rPr lang="en-US" sz="4400" b="1" u="sng" dirty="0"/>
              <a:t>More than prejudice</a:t>
            </a:r>
            <a:r>
              <a:rPr lang="en-US" sz="4400" b="1" dirty="0"/>
              <a:t>: </a:t>
            </a:r>
            <a:r>
              <a:rPr lang="en-US" sz="4400" dirty="0"/>
              <a:t>Confusion of the issues, misleading the jury, needless presentation of cumulative evidence.</a:t>
            </a:r>
          </a:p>
          <a:p>
            <a:pPr marL="617220" indent="-571500"/>
            <a:r>
              <a:rPr lang="en-US" sz="4400" b="1" u="sng" dirty="0"/>
              <a:t>Focus</a:t>
            </a:r>
            <a:r>
              <a:rPr lang="en-US" sz="4400" dirty="0"/>
              <a:t> on the actual probative value: Why is the Solicitor trying to admit this evidence?</a:t>
            </a:r>
          </a:p>
          <a:p>
            <a:pPr marL="617220" indent="-571500"/>
            <a:r>
              <a:rPr lang="en-US" sz="4400" dirty="0"/>
              <a:t>Photographs and Video</a:t>
            </a:r>
          </a:p>
        </p:txBody>
      </p:sp>
    </p:spTree>
    <p:extLst>
      <p:ext uri="{BB962C8B-B14F-4D97-AF65-F5344CB8AC3E}">
        <p14:creationId xmlns:p14="http://schemas.microsoft.com/office/powerpoint/2010/main" val="23073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2413" y="274638"/>
            <a:ext cx="9144000" cy="1020762"/>
          </a:xfrm>
        </p:spPr>
        <p:txBody>
          <a:bodyPr/>
          <a:lstStyle/>
          <a:p>
            <a:pPr algn="ctr" eaLnBrk="1" hangingPunct="1"/>
            <a:r>
              <a:rPr lang="en-US" altLang="en-US" sz="4400" b="1">
                <a:solidFill>
                  <a:srgbClr val="FFFF00"/>
                </a:solidFill>
              </a:rPr>
              <a:t>COMMON MISTAKES (TRIAL)</a:t>
            </a:r>
          </a:p>
        </p:txBody>
      </p:sp>
      <p:sp>
        <p:nvSpPr>
          <p:cNvPr id="25603" name="Content Placeholder 2"/>
          <p:cNvSpPr>
            <a:spLocks noGrp="1"/>
          </p:cNvSpPr>
          <p:nvPr>
            <p:ph idx="1"/>
          </p:nvPr>
        </p:nvSpPr>
        <p:spPr>
          <a:xfrm>
            <a:off x="303213" y="1905000"/>
            <a:ext cx="11658600" cy="4800600"/>
          </a:xfrm>
        </p:spPr>
        <p:txBody>
          <a:bodyPr>
            <a:normAutofit/>
          </a:bodyPr>
          <a:lstStyle/>
          <a:p>
            <a:pPr eaLnBrk="1" hangingPunct="1">
              <a:defRPr/>
            </a:pPr>
            <a:r>
              <a:rPr lang="en-US" altLang="en-US" sz="4000" b="1" u="sng" dirty="0"/>
              <a:t>Directed Verdict of Acquittal </a:t>
            </a:r>
            <a:r>
              <a:rPr lang="en-US" altLang="en-US" sz="4000" dirty="0"/>
              <a:t>– You must specify which element was not met AND renew at the end of the defendant’s case.</a:t>
            </a:r>
          </a:p>
          <a:p>
            <a:pPr marL="0" indent="0">
              <a:buNone/>
              <a:defRPr/>
            </a:pPr>
            <a:endParaRPr lang="en-US" altLang="en-US" sz="2000" b="1" u="sng" dirty="0"/>
          </a:p>
          <a:p>
            <a:pPr>
              <a:defRPr/>
            </a:pPr>
            <a:r>
              <a:rPr lang="en-US" altLang="en-US" sz="4000" b="1" u="sng" dirty="0"/>
              <a:t>Jury Instructions</a:t>
            </a:r>
            <a:r>
              <a:rPr lang="en-US" altLang="en-US" sz="4000" b="1" dirty="0"/>
              <a:t>: </a:t>
            </a:r>
            <a:r>
              <a:rPr lang="en-US" altLang="en-US" sz="4000" dirty="0"/>
              <a:t>If the court refuses to give a requested jury instruction, the excluded instruction must be marked as a court’s exhibit, specifically identified, and sufficiently argued. </a:t>
            </a:r>
          </a:p>
          <a:p>
            <a:pPr eaLnBrk="1" hangingPunct="1">
              <a:defRPr/>
            </a:pPr>
            <a:endParaRPr lang="en-US" altLang="en-US" sz="3300" dirty="0"/>
          </a:p>
        </p:txBody>
      </p:sp>
    </p:spTree>
    <p:extLst>
      <p:ext uri="{BB962C8B-B14F-4D97-AF65-F5344CB8AC3E}">
        <p14:creationId xmlns:p14="http://schemas.microsoft.com/office/powerpoint/2010/main" val="70344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2413" y="274638"/>
            <a:ext cx="9144000" cy="1020762"/>
          </a:xfrm>
        </p:spPr>
        <p:txBody>
          <a:bodyPr/>
          <a:lstStyle/>
          <a:p>
            <a:pPr algn="ctr"/>
            <a:r>
              <a:rPr lang="en-US" altLang="en-US" sz="4400" b="1">
                <a:solidFill>
                  <a:srgbClr val="FFFF00"/>
                </a:solidFill>
              </a:rPr>
              <a:t>COMMON MISTAKES (TRIAL)</a:t>
            </a:r>
            <a:endParaRPr lang="en-US" altLang="en-US" sz="4400">
              <a:solidFill>
                <a:srgbClr val="FFFF00"/>
              </a:solidFill>
            </a:endParaRPr>
          </a:p>
        </p:txBody>
      </p:sp>
      <p:sp>
        <p:nvSpPr>
          <p:cNvPr id="3" name="Content Placeholder 2"/>
          <p:cNvSpPr>
            <a:spLocks noGrp="1"/>
          </p:cNvSpPr>
          <p:nvPr>
            <p:ph idx="1"/>
          </p:nvPr>
        </p:nvSpPr>
        <p:spPr>
          <a:xfrm>
            <a:off x="303213" y="1905000"/>
            <a:ext cx="11658600" cy="4724400"/>
          </a:xfrm>
        </p:spPr>
        <p:txBody>
          <a:bodyPr>
            <a:normAutofit/>
          </a:bodyPr>
          <a:lstStyle/>
          <a:p>
            <a:pPr>
              <a:defRPr/>
            </a:pPr>
            <a:r>
              <a:rPr lang="en-US" altLang="en-US" sz="4000" b="1" u="sng" dirty="0"/>
              <a:t>Objections to jury instructions</a:t>
            </a:r>
            <a:r>
              <a:rPr lang="en-US" altLang="en-US" sz="4000" b="1" dirty="0"/>
              <a:t>: </a:t>
            </a:r>
            <a:r>
              <a:rPr lang="en-US" altLang="en-US" sz="4000" dirty="0"/>
              <a:t>You must object to the specific jury instruction (e.g., provide constitutional argument, it is not enough to say, “I object to numbers </a:t>
            </a:r>
            <a:r>
              <a:rPr lang="en-US" altLang="en-US" sz="4000" dirty="0">
                <a:latin typeface="Times New Roman" panose="02020603050405020304" pitchFamily="18" charset="0"/>
                <a:cs typeface="Times New Roman" panose="02020603050405020304" pitchFamily="18" charset="0"/>
              </a:rPr>
              <a:t>1, 3, 6”</a:t>
            </a:r>
            <a:r>
              <a:rPr lang="en-US" altLang="en-US" sz="4000" dirty="0"/>
              <a:t>).  Read out the entire instruction and argue why it should not be charged.</a:t>
            </a:r>
            <a:endParaRPr lang="en-US" altLang="en-US" sz="4000" b="1" u="sng" dirty="0"/>
          </a:p>
          <a:p>
            <a:pPr>
              <a:defRPr/>
            </a:pPr>
            <a:r>
              <a:rPr lang="en-US" altLang="en-US" sz="4000" b="1" u="sng" dirty="0"/>
              <a:t>Remember</a:t>
            </a:r>
            <a:r>
              <a:rPr lang="en-US" altLang="en-US" sz="4000" dirty="0"/>
              <a:t> to renew your objection(s) and/or request(s) after the court’s instructions to the jury. </a:t>
            </a:r>
          </a:p>
        </p:txBody>
      </p:sp>
    </p:spTree>
    <p:extLst>
      <p:ext uri="{BB962C8B-B14F-4D97-AF65-F5344CB8AC3E}">
        <p14:creationId xmlns:p14="http://schemas.microsoft.com/office/powerpoint/2010/main" val="344547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58B87A-F67F-47EE-968F-C459CDC471C9}"/>
              </a:ext>
            </a:extLst>
          </p:cNvPr>
          <p:cNvPicPr>
            <a:picLocks noChangeAspect="1"/>
          </p:cNvPicPr>
          <p:nvPr/>
        </p:nvPicPr>
        <p:blipFill>
          <a:blip r:embed="rId2"/>
          <a:stretch>
            <a:fillRect/>
          </a:stretch>
        </p:blipFill>
        <p:spPr>
          <a:xfrm>
            <a:off x="1598612" y="27178"/>
            <a:ext cx="8991600" cy="6803644"/>
          </a:xfrm>
          <a:prstGeom prst="rect">
            <a:avLst/>
          </a:prstGeom>
        </p:spPr>
      </p:pic>
    </p:spTree>
    <p:extLst>
      <p:ext uri="{BB962C8B-B14F-4D97-AF65-F5344CB8AC3E}">
        <p14:creationId xmlns:p14="http://schemas.microsoft.com/office/powerpoint/2010/main" val="168899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031BA9-4B80-4419-91A4-07AB305AD956}"/>
              </a:ext>
            </a:extLst>
          </p:cNvPr>
          <p:cNvPicPr>
            <a:picLocks noChangeAspect="1"/>
          </p:cNvPicPr>
          <p:nvPr/>
        </p:nvPicPr>
        <p:blipFill>
          <a:blip r:embed="rId2"/>
          <a:stretch>
            <a:fillRect/>
          </a:stretch>
        </p:blipFill>
        <p:spPr>
          <a:xfrm>
            <a:off x="379412" y="253019"/>
            <a:ext cx="11345918" cy="6351961"/>
          </a:xfrm>
          <a:prstGeom prst="rect">
            <a:avLst/>
          </a:prstGeom>
        </p:spPr>
      </p:pic>
    </p:spTree>
    <p:extLst>
      <p:ext uri="{BB962C8B-B14F-4D97-AF65-F5344CB8AC3E}">
        <p14:creationId xmlns:p14="http://schemas.microsoft.com/office/powerpoint/2010/main" val="366791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C6EB7-14FB-4716-AEC6-8F5D447CEC8C}"/>
              </a:ext>
            </a:extLst>
          </p:cNvPr>
          <p:cNvPicPr>
            <a:picLocks noChangeAspect="1"/>
          </p:cNvPicPr>
          <p:nvPr/>
        </p:nvPicPr>
        <p:blipFill>
          <a:blip r:embed="rId2"/>
          <a:stretch>
            <a:fillRect/>
          </a:stretch>
        </p:blipFill>
        <p:spPr>
          <a:xfrm>
            <a:off x="1903412" y="6283"/>
            <a:ext cx="7898231" cy="6851717"/>
          </a:xfrm>
          <a:prstGeom prst="rect">
            <a:avLst/>
          </a:prstGeom>
          <a:noFill/>
        </p:spPr>
      </p:pic>
    </p:spTree>
    <p:extLst>
      <p:ext uri="{BB962C8B-B14F-4D97-AF65-F5344CB8AC3E}">
        <p14:creationId xmlns:p14="http://schemas.microsoft.com/office/powerpoint/2010/main" val="152426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9B7B7-1D6C-4DA0-8902-79ACE9D063F6}"/>
              </a:ext>
            </a:extLst>
          </p:cNvPr>
          <p:cNvPicPr>
            <a:picLocks noChangeAspect="1"/>
          </p:cNvPicPr>
          <p:nvPr/>
        </p:nvPicPr>
        <p:blipFill>
          <a:blip r:embed="rId2"/>
          <a:stretch>
            <a:fillRect/>
          </a:stretch>
        </p:blipFill>
        <p:spPr>
          <a:xfrm>
            <a:off x="303212" y="282664"/>
            <a:ext cx="11549859" cy="6194336"/>
          </a:xfrm>
          <a:prstGeom prst="rect">
            <a:avLst/>
          </a:prstGeom>
        </p:spPr>
      </p:pic>
    </p:spTree>
    <p:extLst>
      <p:ext uri="{BB962C8B-B14F-4D97-AF65-F5344CB8AC3E}">
        <p14:creationId xmlns:p14="http://schemas.microsoft.com/office/powerpoint/2010/main" val="389160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13" y="274638"/>
            <a:ext cx="11049000" cy="1020762"/>
          </a:xfrm>
        </p:spPr>
        <p:txBody>
          <a:bodyPr/>
          <a:lstStyle/>
          <a:p>
            <a:pPr algn="ctr" eaLnBrk="1" hangingPunct="1"/>
            <a:r>
              <a:rPr lang="en-US" altLang="en-US" sz="4400" b="1">
                <a:solidFill>
                  <a:srgbClr val="FFFF00"/>
                </a:solidFill>
              </a:rPr>
              <a:t>FOUR ELEMENTS OF ISSUE PRESERVATION</a:t>
            </a:r>
          </a:p>
        </p:txBody>
      </p:sp>
      <p:sp>
        <p:nvSpPr>
          <p:cNvPr id="24579" name="Content Placeholder 2"/>
          <p:cNvSpPr>
            <a:spLocks noGrp="1"/>
          </p:cNvSpPr>
          <p:nvPr>
            <p:ph idx="1"/>
          </p:nvPr>
        </p:nvSpPr>
        <p:spPr>
          <a:xfrm>
            <a:off x="417513" y="1676400"/>
            <a:ext cx="11582400" cy="4800600"/>
          </a:xfrm>
        </p:spPr>
        <p:txBody>
          <a:bodyPr>
            <a:noAutofit/>
          </a:bodyPr>
          <a:lstStyle/>
          <a:p>
            <a:pPr marL="0" indent="0" algn="just">
              <a:buNone/>
            </a:pPr>
            <a:r>
              <a:rPr lang="en-US" altLang="en-US" sz="4000" b="1" dirty="0"/>
              <a:t>There are four basic requirements to preserving issues at trial for appellate review.  The issue must have been </a:t>
            </a:r>
          </a:p>
          <a:p>
            <a:pPr eaLnBrk="1" hangingPunct="1">
              <a:buFont typeface="Arial" panose="020B0604020202020204" pitchFamily="34" charset="0"/>
              <a:buNone/>
            </a:pPr>
            <a:r>
              <a:rPr lang="en-US" altLang="en-US" sz="4000" b="1" dirty="0"/>
              <a:t>(1)  </a:t>
            </a:r>
            <a:r>
              <a:rPr lang="en-US" altLang="en-US" sz="4000" dirty="0"/>
              <a:t>raised to and ruled upon by the trial court, </a:t>
            </a:r>
          </a:p>
          <a:p>
            <a:pPr eaLnBrk="1" hangingPunct="1">
              <a:buFont typeface="Arial" panose="020B0604020202020204" pitchFamily="34" charset="0"/>
              <a:buNone/>
            </a:pPr>
            <a:r>
              <a:rPr lang="en-US" altLang="en-US" sz="4000" b="1" dirty="0"/>
              <a:t>(2) </a:t>
            </a:r>
            <a:r>
              <a:rPr lang="en-US" altLang="en-US" sz="4000" dirty="0"/>
              <a:t>raised by the Appellant,</a:t>
            </a:r>
          </a:p>
          <a:p>
            <a:pPr eaLnBrk="1" hangingPunct="1">
              <a:buFont typeface="Arial" panose="020B0604020202020204" pitchFamily="34" charset="0"/>
              <a:buNone/>
            </a:pPr>
            <a:r>
              <a:rPr lang="en-US" altLang="en-US" sz="4000" b="1" dirty="0"/>
              <a:t>(3) </a:t>
            </a:r>
            <a:r>
              <a:rPr lang="en-US" altLang="en-US" sz="4000" dirty="0"/>
              <a:t>raised in a timely manner, and</a:t>
            </a:r>
          </a:p>
          <a:p>
            <a:pPr eaLnBrk="1" hangingPunct="1">
              <a:buFont typeface="Arial" panose="020B0604020202020204" pitchFamily="34" charset="0"/>
              <a:buNone/>
            </a:pPr>
            <a:r>
              <a:rPr lang="en-US" altLang="en-US" sz="4000" b="1" dirty="0"/>
              <a:t>(4) </a:t>
            </a:r>
            <a:r>
              <a:rPr lang="en-US" altLang="en-US" sz="4000" dirty="0"/>
              <a:t>raised to the trial court with sufficient specificity.</a:t>
            </a:r>
          </a:p>
        </p:txBody>
      </p:sp>
    </p:spTree>
    <p:extLst>
      <p:ext uri="{BB962C8B-B14F-4D97-AF65-F5344CB8AC3E}">
        <p14:creationId xmlns:p14="http://schemas.microsoft.com/office/powerpoint/2010/main" val="102204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0CCF9-9CB7-4EF9-A0B7-08E8F166A439}"/>
              </a:ext>
            </a:extLst>
          </p:cNvPr>
          <p:cNvPicPr>
            <a:picLocks noChangeAspect="1"/>
          </p:cNvPicPr>
          <p:nvPr/>
        </p:nvPicPr>
        <p:blipFill>
          <a:blip r:embed="rId2"/>
          <a:stretch>
            <a:fillRect/>
          </a:stretch>
        </p:blipFill>
        <p:spPr>
          <a:xfrm>
            <a:off x="3122612" y="-9364"/>
            <a:ext cx="5943600" cy="6876726"/>
          </a:xfrm>
          <a:prstGeom prst="rect">
            <a:avLst/>
          </a:prstGeom>
        </p:spPr>
      </p:pic>
    </p:spTree>
    <p:extLst>
      <p:ext uri="{BB962C8B-B14F-4D97-AF65-F5344CB8AC3E}">
        <p14:creationId xmlns:p14="http://schemas.microsoft.com/office/powerpoint/2010/main" val="264769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4659D6-4DAE-4350-ABF9-55C0362EFF9F}"/>
              </a:ext>
            </a:extLst>
          </p:cNvPr>
          <p:cNvPicPr>
            <a:picLocks noChangeAspect="1"/>
          </p:cNvPicPr>
          <p:nvPr/>
        </p:nvPicPr>
        <p:blipFill>
          <a:blip r:embed="rId2"/>
          <a:stretch>
            <a:fillRect/>
          </a:stretch>
        </p:blipFill>
        <p:spPr>
          <a:xfrm>
            <a:off x="2894012" y="-8468"/>
            <a:ext cx="6400800" cy="6874933"/>
          </a:xfrm>
          <a:prstGeom prst="rect">
            <a:avLst/>
          </a:prstGeom>
        </p:spPr>
      </p:pic>
    </p:spTree>
    <p:extLst>
      <p:ext uri="{BB962C8B-B14F-4D97-AF65-F5344CB8AC3E}">
        <p14:creationId xmlns:p14="http://schemas.microsoft.com/office/powerpoint/2010/main" val="105739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35E36-AE7F-4B87-A233-9A91D314A45D}"/>
              </a:ext>
            </a:extLst>
          </p:cNvPr>
          <p:cNvPicPr>
            <a:picLocks noChangeAspect="1"/>
          </p:cNvPicPr>
          <p:nvPr/>
        </p:nvPicPr>
        <p:blipFill>
          <a:blip r:embed="rId2"/>
          <a:stretch>
            <a:fillRect/>
          </a:stretch>
        </p:blipFill>
        <p:spPr>
          <a:xfrm>
            <a:off x="278033" y="914399"/>
            <a:ext cx="11683779" cy="5051257"/>
          </a:xfrm>
          <a:prstGeom prst="rect">
            <a:avLst/>
          </a:prstGeom>
        </p:spPr>
      </p:pic>
    </p:spTree>
    <p:extLst>
      <p:ext uri="{BB962C8B-B14F-4D97-AF65-F5344CB8AC3E}">
        <p14:creationId xmlns:p14="http://schemas.microsoft.com/office/powerpoint/2010/main" val="422952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1E9AF-BF1B-40FE-9A7A-E81C3489CA2C}"/>
              </a:ext>
            </a:extLst>
          </p:cNvPr>
          <p:cNvPicPr>
            <a:picLocks noChangeAspect="1"/>
          </p:cNvPicPr>
          <p:nvPr/>
        </p:nvPicPr>
        <p:blipFill>
          <a:blip r:embed="rId2"/>
          <a:stretch>
            <a:fillRect/>
          </a:stretch>
        </p:blipFill>
        <p:spPr>
          <a:xfrm>
            <a:off x="306496" y="836774"/>
            <a:ext cx="11579116" cy="5030626"/>
          </a:xfrm>
          <a:prstGeom prst="rect">
            <a:avLst/>
          </a:prstGeom>
        </p:spPr>
      </p:pic>
    </p:spTree>
    <p:extLst>
      <p:ext uri="{BB962C8B-B14F-4D97-AF65-F5344CB8AC3E}">
        <p14:creationId xmlns:p14="http://schemas.microsoft.com/office/powerpoint/2010/main" val="11344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9D4FA4-68D6-4FE8-A10B-5222121A845A}"/>
              </a:ext>
            </a:extLst>
          </p:cNvPr>
          <p:cNvPicPr>
            <a:picLocks noChangeAspect="1"/>
          </p:cNvPicPr>
          <p:nvPr/>
        </p:nvPicPr>
        <p:blipFill>
          <a:blip r:embed="rId2"/>
          <a:stretch>
            <a:fillRect/>
          </a:stretch>
        </p:blipFill>
        <p:spPr>
          <a:xfrm>
            <a:off x="353612" y="990600"/>
            <a:ext cx="11481600" cy="5105400"/>
          </a:xfrm>
          <a:prstGeom prst="rect">
            <a:avLst/>
          </a:prstGeom>
        </p:spPr>
      </p:pic>
    </p:spTree>
    <p:extLst>
      <p:ext uri="{BB962C8B-B14F-4D97-AF65-F5344CB8AC3E}">
        <p14:creationId xmlns:p14="http://schemas.microsoft.com/office/powerpoint/2010/main" val="20020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F26702-5C0C-47FD-AD05-9AE2F02AEDF4}"/>
              </a:ext>
            </a:extLst>
          </p:cNvPr>
          <p:cNvPicPr>
            <a:picLocks noChangeAspect="1"/>
          </p:cNvPicPr>
          <p:nvPr/>
        </p:nvPicPr>
        <p:blipFill>
          <a:blip r:embed="rId2"/>
          <a:stretch>
            <a:fillRect/>
          </a:stretch>
        </p:blipFill>
        <p:spPr>
          <a:xfrm>
            <a:off x="2208212" y="31878"/>
            <a:ext cx="7721698" cy="6749922"/>
          </a:xfrm>
          <a:prstGeom prst="rect">
            <a:avLst/>
          </a:prstGeom>
        </p:spPr>
      </p:pic>
    </p:spTree>
    <p:extLst>
      <p:ext uri="{BB962C8B-B14F-4D97-AF65-F5344CB8AC3E}">
        <p14:creationId xmlns:p14="http://schemas.microsoft.com/office/powerpoint/2010/main" val="30874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DD7B56-4E76-4CE4-A1C1-9D1B5AF57EE3}"/>
              </a:ext>
            </a:extLst>
          </p:cNvPr>
          <p:cNvPicPr>
            <a:picLocks noChangeAspect="1"/>
          </p:cNvPicPr>
          <p:nvPr/>
        </p:nvPicPr>
        <p:blipFill>
          <a:blip r:embed="rId2"/>
          <a:stretch>
            <a:fillRect/>
          </a:stretch>
        </p:blipFill>
        <p:spPr>
          <a:xfrm>
            <a:off x="1979611" y="48440"/>
            <a:ext cx="8195811" cy="6733360"/>
          </a:xfrm>
          <a:prstGeom prst="rect">
            <a:avLst/>
          </a:prstGeom>
        </p:spPr>
      </p:pic>
    </p:spTree>
    <p:extLst>
      <p:ext uri="{BB962C8B-B14F-4D97-AF65-F5344CB8AC3E}">
        <p14:creationId xmlns:p14="http://schemas.microsoft.com/office/powerpoint/2010/main" val="22877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E352C4-DC49-4348-83C9-211F08AA403B}"/>
              </a:ext>
            </a:extLst>
          </p:cNvPr>
          <p:cNvPicPr>
            <a:picLocks noChangeAspect="1"/>
          </p:cNvPicPr>
          <p:nvPr/>
        </p:nvPicPr>
        <p:blipFill>
          <a:blip r:embed="rId2"/>
          <a:stretch>
            <a:fillRect/>
          </a:stretch>
        </p:blipFill>
        <p:spPr>
          <a:xfrm>
            <a:off x="175110" y="1867460"/>
            <a:ext cx="11862902" cy="3009340"/>
          </a:xfrm>
          <a:prstGeom prst="rect">
            <a:avLst/>
          </a:prstGeom>
        </p:spPr>
      </p:pic>
    </p:spTree>
    <p:extLst>
      <p:ext uri="{BB962C8B-B14F-4D97-AF65-F5344CB8AC3E}">
        <p14:creationId xmlns:p14="http://schemas.microsoft.com/office/powerpoint/2010/main" val="35625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7D7686-0D0A-46DA-AFFB-11865B015C7A}"/>
              </a:ext>
            </a:extLst>
          </p:cNvPr>
          <p:cNvPicPr>
            <a:picLocks noChangeAspect="1"/>
          </p:cNvPicPr>
          <p:nvPr/>
        </p:nvPicPr>
        <p:blipFill>
          <a:blip r:embed="rId2"/>
          <a:stretch>
            <a:fillRect/>
          </a:stretch>
        </p:blipFill>
        <p:spPr>
          <a:xfrm>
            <a:off x="2055812" y="107146"/>
            <a:ext cx="8153400" cy="6706382"/>
          </a:xfrm>
          <a:prstGeom prst="rect">
            <a:avLst/>
          </a:prstGeom>
        </p:spPr>
      </p:pic>
    </p:spTree>
    <p:extLst>
      <p:ext uri="{BB962C8B-B14F-4D97-AF65-F5344CB8AC3E}">
        <p14:creationId xmlns:p14="http://schemas.microsoft.com/office/powerpoint/2010/main" val="36689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9807D-87C6-431E-A162-37D36DFCBA4A}"/>
              </a:ext>
            </a:extLst>
          </p:cNvPr>
          <p:cNvPicPr>
            <a:picLocks noChangeAspect="1"/>
          </p:cNvPicPr>
          <p:nvPr/>
        </p:nvPicPr>
        <p:blipFill>
          <a:blip r:embed="rId2"/>
          <a:stretch>
            <a:fillRect/>
          </a:stretch>
        </p:blipFill>
        <p:spPr>
          <a:xfrm>
            <a:off x="189799" y="838200"/>
            <a:ext cx="11809226" cy="5181600"/>
          </a:xfrm>
          <a:prstGeom prst="rect">
            <a:avLst/>
          </a:prstGeom>
        </p:spPr>
      </p:pic>
    </p:spTree>
    <p:extLst>
      <p:ext uri="{BB962C8B-B14F-4D97-AF65-F5344CB8AC3E}">
        <p14:creationId xmlns:p14="http://schemas.microsoft.com/office/powerpoint/2010/main" val="16169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ion...Overrul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44749" cy="6857999"/>
          </a:xfrm>
          <a:prstGeom prst="rect">
            <a:avLst/>
          </a:prstGeom>
        </p:spPr>
      </p:pic>
    </p:spTree>
    <p:extLst>
      <p:ext uri="{BB962C8B-B14F-4D97-AF65-F5344CB8AC3E}">
        <p14:creationId xmlns:p14="http://schemas.microsoft.com/office/powerpoint/2010/main" val="185063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12188825" cy="1020762"/>
          </a:xfrm>
        </p:spPr>
        <p:txBody>
          <a:bodyPr>
            <a:normAutofit/>
          </a:bodyPr>
          <a:lstStyle/>
          <a:p>
            <a:pPr algn="ctr" eaLnBrk="1" hangingPunct="1"/>
            <a:r>
              <a:rPr lang="en-US" altLang="en-US" sz="6000" b="1" dirty="0">
                <a:solidFill>
                  <a:srgbClr val="FFFF00"/>
                </a:solidFill>
              </a:rPr>
              <a:t>QUESTIONS?</a:t>
            </a:r>
          </a:p>
        </p:txBody>
      </p:sp>
      <p:sp>
        <p:nvSpPr>
          <p:cNvPr id="46083" name="Content Placeholder 2"/>
          <p:cNvSpPr>
            <a:spLocks noGrp="1"/>
          </p:cNvSpPr>
          <p:nvPr>
            <p:ph idx="1"/>
          </p:nvPr>
        </p:nvSpPr>
        <p:spPr>
          <a:xfrm>
            <a:off x="227012" y="1828800"/>
            <a:ext cx="11811001" cy="4800600"/>
          </a:xfrm>
        </p:spPr>
        <p:txBody>
          <a:bodyPr/>
          <a:lstStyle/>
          <a:p>
            <a:pPr marL="36576" indent="0" algn="ctr">
              <a:buNone/>
            </a:pPr>
            <a:r>
              <a:rPr lang="en-US" sz="5400" b="1" dirty="0"/>
              <a:t>DAYNE PHILLIPS</a:t>
            </a:r>
          </a:p>
          <a:p>
            <a:pPr marL="36576" indent="0" algn="ctr">
              <a:buNone/>
            </a:pPr>
            <a:endParaRPr lang="en-US" sz="1600" b="1" dirty="0"/>
          </a:p>
          <a:p>
            <a:pPr marL="36576" indent="0" algn="ctr">
              <a:buNone/>
            </a:pPr>
            <a:r>
              <a:rPr lang="en-US" sz="3600" dirty="0"/>
              <a:t>PRICE BENOWITZ LLP</a:t>
            </a:r>
          </a:p>
          <a:p>
            <a:pPr marL="36576" indent="0" algn="ctr">
              <a:buNone/>
            </a:pPr>
            <a:r>
              <a:rPr lang="en-US" sz="3600" dirty="0"/>
              <a:t>Cell - </a:t>
            </a:r>
            <a:r>
              <a:rPr lang="en-US" sz="3600" dirty="0">
                <a:latin typeface="Times New Roman" panose="02020603050405020304" pitchFamily="18" charset="0"/>
                <a:cs typeface="Times New Roman" panose="02020603050405020304" pitchFamily="18" charset="0"/>
              </a:rPr>
              <a:t>(803) 807-0234</a:t>
            </a:r>
          </a:p>
          <a:p>
            <a:pPr marL="36576" indent="0" algn="ctr">
              <a:buNone/>
            </a:pPr>
            <a:r>
              <a:rPr lang="en-US" sz="3600" dirty="0"/>
              <a:t>dayne</a:t>
            </a:r>
            <a:r>
              <a:rPr lang="en-US" sz="2800" dirty="0">
                <a:latin typeface="Arial" panose="020B0604020202020204" pitchFamily="34" charset="0"/>
                <a:cs typeface="Arial" panose="020B0604020202020204" pitchFamily="34" charset="0"/>
              </a:rPr>
              <a:t>@</a:t>
            </a:r>
            <a:r>
              <a:rPr lang="en-US" sz="3600" dirty="0"/>
              <a:t>pricebenowitz.com</a:t>
            </a:r>
          </a:p>
          <a:p>
            <a:pPr marL="36576" indent="0" algn="ctr">
              <a:buNone/>
            </a:pPr>
            <a:r>
              <a:rPr lang="en-US" sz="3600" dirty="0"/>
              <a:t>www.SCCriminalLaws.com</a:t>
            </a:r>
            <a:endParaRPr lang="en-US" sz="4000" dirty="0"/>
          </a:p>
          <a:p>
            <a:pPr eaLnBrk="1" hangingPunct="1"/>
            <a:endParaRPr lang="en-US" alt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8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0"/>
            <a:ext cx="1036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53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PRE-TRIAL MOTIONS</a:t>
            </a:r>
          </a:p>
        </p:txBody>
      </p:sp>
      <p:sp>
        <p:nvSpPr>
          <p:cNvPr id="3" name="Content Placeholder 2"/>
          <p:cNvSpPr>
            <a:spLocks noGrp="1"/>
          </p:cNvSpPr>
          <p:nvPr>
            <p:ph idx="1"/>
          </p:nvPr>
        </p:nvSpPr>
        <p:spPr>
          <a:xfrm>
            <a:off x="608012" y="1676400"/>
            <a:ext cx="11698043" cy="5029200"/>
          </a:xfrm>
        </p:spPr>
        <p:txBody>
          <a:bodyPr numCol="2">
            <a:normAutofit/>
          </a:bodyPr>
          <a:lstStyle/>
          <a:p>
            <a:r>
              <a:rPr lang="en-US" sz="4400" dirty="0">
                <a:latin typeface="Times New Roman" panose="02020603050405020304" pitchFamily="18" charset="0"/>
                <a:cs typeface="Times New Roman" panose="02020603050405020304" pitchFamily="18" charset="0"/>
              </a:rPr>
              <a:t>Discovery Issues</a:t>
            </a:r>
          </a:p>
          <a:p>
            <a:r>
              <a:rPr lang="en-US" sz="4400" dirty="0">
                <a:latin typeface="Times New Roman" panose="02020603050405020304" pitchFamily="18" charset="0"/>
                <a:cs typeface="Times New Roman" panose="02020603050405020304" pitchFamily="18" charset="0"/>
              </a:rPr>
              <a:t>Jury Selection</a:t>
            </a:r>
          </a:p>
          <a:p>
            <a:r>
              <a:rPr lang="en-US" sz="4400" dirty="0">
                <a:latin typeface="Times New Roman" panose="02020603050405020304" pitchFamily="18" charset="0"/>
                <a:cs typeface="Times New Roman" panose="02020603050405020304" pitchFamily="18" charset="0"/>
              </a:rPr>
              <a:t>Sequestration of Witnesses</a:t>
            </a:r>
          </a:p>
          <a:p>
            <a:r>
              <a:rPr lang="en-US" sz="4400" dirty="0">
                <a:latin typeface="Times New Roman" panose="02020603050405020304" pitchFamily="18" charset="0"/>
                <a:cs typeface="Times New Roman" panose="02020603050405020304" pitchFamily="18" charset="0"/>
              </a:rPr>
              <a:t>Amend Indictment</a:t>
            </a:r>
          </a:p>
          <a:p>
            <a:r>
              <a:rPr lang="en-US" sz="4400" dirty="0">
                <a:latin typeface="Times New Roman" panose="02020603050405020304" pitchFamily="18" charset="0"/>
                <a:cs typeface="Times New Roman" panose="02020603050405020304" pitchFamily="18" charset="0"/>
              </a:rPr>
              <a:t>Severance / Elect</a:t>
            </a:r>
          </a:p>
          <a:p>
            <a:r>
              <a:rPr lang="en-US" sz="4400" dirty="0">
                <a:latin typeface="Times New Roman" panose="02020603050405020304" pitchFamily="18" charset="0"/>
                <a:cs typeface="Times New Roman" panose="02020603050405020304" pitchFamily="18" charset="0"/>
              </a:rPr>
              <a:t>Motions </a:t>
            </a:r>
            <a:r>
              <a:rPr lang="en-US" sz="4400" i="1" dirty="0">
                <a:latin typeface="Times New Roman" panose="02020603050405020304" pitchFamily="18" charset="0"/>
                <a:cs typeface="Times New Roman" panose="02020603050405020304" pitchFamily="18" charset="0"/>
              </a:rPr>
              <a:t>In </a:t>
            </a:r>
            <a:r>
              <a:rPr lang="en-US" sz="4400" i="1" dirty="0" err="1">
                <a:latin typeface="Times New Roman" panose="02020603050405020304" pitchFamily="18" charset="0"/>
                <a:cs typeface="Times New Roman" panose="02020603050405020304" pitchFamily="18" charset="0"/>
              </a:rPr>
              <a:t>Limine</a:t>
            </a:r>
            <a:endParaRPr lang="en-US" sz="4400" i="1" dirty="0">
              <a:latin typeface="Times New Roman" panose="02020603050405020304" pitchFamily="18" charset="0"/>
              <a:cs typeface="Times New Roman" panose="02020603050405020304" pitchFamily="18" charset="0"/>
            </a:endParaRPr>
          </a:p>
          <a:p>
            <a:pPr lvl="3"/>
            <a:r>
              <a:rPr lang="en-US" sz="4400" dirty="0">
                <a:latin typeface="Times New Roman" panose="02020603050405020304" pitchFamily="18" charset="0"/>
                <a:cs typeface="Times New Roman" panose="02020603050405020304" pitchFamily="18" charset="0"/>
              </a:rPr>
              <a:t>Suppression</a:t>
            </a:r>
          </a:p>
          <a:p>
            <a:pPr lvl="3"/>
            <a:r>
              <a:rPr lang="en-US" sz="4400" dirty="0">
                <a:latin typeface="Times New Roman" panose="02020603050405020304" pitchFamily="18" charset="0"/>
                <a:cs typeface="Times New Roman" panose="02020603050405020304" pitchFamily="18" charset="0"/>
              </a:rPr>
              <a:t>Admissibility of Evidence</a:t>
            </a:r>
          </a:p>
        </p:txBody>
      </p:sp>
    </p:spTree>
    <p:extLst>
      <p:ext uri="{BB962C8B-B14F-4D97-AF65-F5344CB8AC3E}">
        <p14:creationId xmlns:p14="http://schemas.microsoft.com/office/powerpoint/2010/main" val="145033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TRIAL MOTIONS</a:t>
            </a:r>
          </a:p>
        </p:txBody>
      </p:sp>
      <p:sp>
        <p:nvSpPr>
          <p:cNvPr id="3" name="Content Placeholder 2"/>
          <p:cNvSpPr>
            <a:spLocks noGrp="1"/>
          </p:cNvSpPr>
          <p:nvPr>
            <p:ph idx="1"/>
          </p:nvPr>
        </p:nvSpPr>
        <p:spPr>
          <a:xfrm>
            <a:off x="227011" y="1905000"/>
            <a:ext cx="11961813" cy="4800600"/>
          </a:xfrm>
        </p:spPr>
        <p:txBody>
          <a:bodyPr numCol="2">
            <a:normAutofit/>
          </a:bodyPr>
          <a:lstStyle/>
          <a:p>
            <a:r>
              <a:rPr lang="en-US" sz="4200" dirty="0"/>
              <a:t>Confrontation Issues</a:t>
            </a:r>
          </a:p>
          <a:p>
            <a:r>
              <a:rPr lang="en-US" sz="4200" dirty="0"/>
              <a:t>Competency of a Witness</a:t>
            </a:r>
          </a:p>
          <a:p>
            <a:r>
              <a:rPr lang="en-US" sz="4200" dirty="0"/>
              <a:t>Curative Instruction</a:t>
            </a:r>
          </a:p>
          <a:p>
            <a:r>
              <a:rPr lang="en-US" sz="4200" dirty="0"/>
              <a:t>Directed Verdict</a:t>
            </a:r>
          </a:p>
          <a:p>
            <a:r>
              <a:rPr lang="en-US" sz="4200" dirty="0"/>
              <a:t>Compel Attendance of a Witness</a:t>
            </a:r>
            <a:endParaRPr lang="en-US" sz="4200" u="sng" dirty="0"/>
          </a:p>
          <a:p>
            <a:r>
              <a:rPr lang="en-US" sz="4200" dirty="0"/>
              <a:t>Jury Instructions</a:t>
            </a:r>
          </a:p>
          <a:p>
            <a:r>
              <a:rPr lang="en-US" sz="4200" u="sng" dirty="0"/>
              <a:t>Allen</a:t>
            </a:r>
            <a:r>
              <a:rPr lang="en-US" sz="4200" dirty="0"/>
              <a:t> Charge</a:t>
            </a:r>
          </a:p>
        </p:txBody>
      </p:sp>
    </p:spTree>
    <p:extLst>
      <p:ext uri="{BB962C8B-B14F-4D97-AF65-F5344CB8AC3E}">
        <p14:creationId xmlns:p14="http://schemas.microsoft.com/office/powerpoint/2010/main" val="292447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WHY FILE AND ARGUE MOTIONS</a:t>
            </a:r>
            <a:r>
              <a:rPr lang="en-US" sz="4800" b="1" dirty="0">
                <a:solidFill>
                  <a:srgbClr val="FFFF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455612" y="1905000"/>
            <a:ext cx="11430000" cy="4800600"/>
          </a:xfrm>
        </p:spPr>
        <p:txBody>
          <a:bodyPr>
            <a:normAutofit/>
          </a:bodyPr>
          <a:lstStyle/>
          <a:p>
            <a:pPr>
              <a:buFont typeface="Wingdings" panose="05000000000000000000" pitchFamily="2" charset="2"/>
              <a:buChar char="§"/>
            </a:pPr>
            <a:r>
              <a:rPr lang="en-US" sz="4400" b="1" u="sng" dirty="0"/>
              <a:t>Winners</a:t>
            </a:r>
            <a:r>
              <a:rPr lang="en-US" sz="4400" b="1" dirty="0"/>
              <a:t> </a:t>
            </a:r>
            <a:r>
              <a:rPr lang="en-US" sz="4400" dirty="0"/>
              <a:t>vs. losers </a:t>
            </a:r>
          </a:p>
          <a:p>
            <a:pPr marL="0" indent="0">
              <a:buNone/>
            </a:pPr>
            <a:endParaRPr lang="en-US" sz="2000" b="1" u="sng" dirty="0"/>
          </a:p>
          <a:p>
            <a:pPr>
              <a:buFont typeface="Wingdings" panose="05000000000000000000" pitchFamily="2" charset="2"/>
              <a:buChar char="§"/>
            </a:pPr>
            <a:r>
              <a:rPr lang="en-US" sz="4400" b="1" u="sng" dirty="0"/>
              <a:t>Expose / Create</a:t>
            </a:r>
            <a:r>
              <a:rPr lang="en-US" sz="4400" b="1" dirty="0"/>
              <a:t> </a:t>
            </a:r>
            <a:r>
              <a:rPr lang="en-US" sz="4400" dirty="0"/>
              <a:t>weaknesses in the State’s case.</a:t>
            </a:r>
          </a:p>
          <a:p>
            <a:pPr marL="0" indent="0">
              <a:buNone/>
            </a:pPr>
            <a:endParaRPr lang="en-US" sz="2000" b="1" u="sng" dirty="0"/>
          </a:p>
          <a:p>
            <a:pPr>
              <a:buFont typeface="Wingdings" panose="05000000000000000000" pitchFamily="2" charset="2"/>
              <a:buChar char="§"/>
            </a:pPr>
            <a:r>
              <a:rPr lang="en-US" sz="4400" b="1" u="sng" dirty="0"/>
              <a:t>Aid</a:t>
            </a:r>
            <a:r>
              <a:rPr lang="en-US" sz="4400" b="1" dirty="0"/>
              <a:t> </a:t>
            </a:r>
            <a:r>
              <a:rPr lang="en-US" sz="4400" dirty="0"/>
              <a:t>negotiations with the Prosecutor.</a:t>
            </a:r>
          </a:p>
          <a:p>
            <a:pPr>
              <a:buFont typeface="Wingdings" panose="05000000000000000000" pitchFamily="2" charset="2"/>
              <a:buChar char="§"/>
            </a:pPr>
            <a:endParaRPr lang="en-US" sz="4400" dirty="0"/>
          </a:p>
        </p:txBody>
      </p:sp>
    </p:spTree>
    <p:extLst>
      <p:ext uri="{BB962C8B-B14F-4D97-AF65-F5344CB8AC3E}">
        <p14:creationId xmlns:p14="http://schemas.microsoft.com/office/powerpoint/2010/main" val="5050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5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POST-TRIAL MOTIONS</a:t>
            </a:r>
          </a:p>
        </p:txBody>
      </p:sp>
      <p:sp>
        <p:nvSpPr>
          <p:cNvPr id="3" name="Content Placeholder 2"/>
          <p:cNvSpPr>
            <a:spLocks noGrp="1"/>
          </p:cNvSpPr>
          <p:nvPr>
            <p:ph idx="1"/>
          </p:nvPr>
        </p:nvSpPr>
        <p:spPr>
          <a:xfrm>
            <a:off x="379412" y="1752600"/>
            <a:ext cx="11582400" cy="4800600"/>
          </a:xfrm>
        </p:spPr>
        <p:txBody>
          <a:bodyPr>
            <a:normAutofit/>
          </a:bodyPr>
          <a:lstStyle/>
          <a:p>
            <a:r>
              <a:rPr lang="en-US" sz="4200" dirty="0"/>
              <a:t>Polling the Jury</a:t>
            </a:r>
          </a:p>
          <a:p>
            <a:r>
              <a:rPr lang="en-US" sz="4200" dirty="0"/>
              <a:t>New Trial – Rule </a:t>
            </a:r>
            <a:r>
              <a:rPr lang="en-US" sz="4200" dirty="0">
                <a:latin typeface="+mj-lt"/>
              </a:rPr>
              <a:t>29</a:t>
            </a:r>
            <a:r>
              <a:rPr lang="en-US" sz="4200" dirty="0"/>
              <a:t>, </a:t>
            </a:r>
            <a:r>
              <a:rPr lang="en-US" sz="4200" dirty="0" err="1"/>
              <a:t>SCRCrimP</a:t>
            </a:r>
            <a:endParaRPr lang="en-US" sz="4200" dirty="0"/>
          </a:p>
          <a:p>
            <a:r>
              <a:rPr lang="en-US" sz="4200" dirty="0"/>
              <a:t>Pre-sentencing Report and Affidavits</a:t>
            </a:r>
          </a:p>
          <a:p>
            <a:r>
              <a:rPr lang="en-US" sz="4200" dirty="0"/>
              <a:t>Reconsideration of the Sentence</a:t>
            </a:r>
          </a:p>
          <a:p>
            <a:r>
              <a:rPr lang="en-US" sz="4200" dirty="0"/>
              <a:t>Notice of Intent to Appeal</a:t>
            </a:r>
          </a:p>
          <a:p>
            <a:r>
              <a:rPr lang="en-US" sz="4200" dirty="0"/>
              <a:t>Appeal Bond</a:t>
            </a:r>
          </a:p>
        </p:txBody>
      </p:sp>
    </p:spTree>
    <p:extLst>
      <p:ext uri="{BB962C8B-B14F-4D97-AF65-F5344CB8AC3E}">
        <p14:creationId xmlns:p14="http://schemas.microsoft.com/office/powerpoint/2010/main" val="221221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FF00"/>
                </a:solidFill>
              </a:rPr>
              <a:t>MOTIONS FOR DISCOVERY</a:t>
            </a:r>
          </a:p>
        </p:txBody>
      </p:sp>
      <p:sp>
        <p:nvSpPr>
          <p:cNvPr id="3" name="Content Placeholder 2"/>
          <p:cNvSpPr>
            <a:spLocks noGrp="1"/>
          </p:cNvSpPr>
          <p:nvPr>
            <p:ph idx="1"/>
          </p:nvPr>
        </p:nvSpPr>
        <p:spPr>
          <a:xfrm>
            <a:off x="531812" y="1752600"/>
            <a:ext cx="11353800" cy="4953000"/>
          </a:xfrm>
        </p:spPr>
        <p:txBody>
          <a:bodyPr>
            <a:normAutofit/>
          </a:bodyPr>
          <a:lstStyle/>
          <a:p>
            <a:r>
              <a:rPr lang="en-US" sz="4400" dirty="0"/>
              <a:t>Motion for Discovery, Disclosure and Inspection of Evidence</a:t>
            </a:r>
          </a:p>
          <a:p>
            <a:r>
              <a:rPr lang="en-US" sz="4400" dirty="0"/>
              <a:t>Supplemental Motion for Discovery</a:t>
            </a:r>
          </a:p>
          <a:p>
            <a:r>
              <a:rPr lang="en-US" sz="4400" dirty="0"/>
              <a:t>Motion to Compel</a:t>
            </a:r>
          </a:p>
          <a:p>
            <a:r>
              <a:rPr lang="en-US" sz="4400" dirty="0"/>
              <a:t>Motion to Inspect, Examine, and Test Evidence</a:t>
            </a:r>
          </a:p>
          <a:p>
            <a:r>
              <a:rPr lang="en-US" sz="4400" dirty="0"/>
              <a:t>Motion to View the Scene</a:t>
            </a:r>
          </a:p>
        </p:txBody>
      </p:sp>
    </p:spTree>
    <p:extLst>
      <p:ext uri="{BB962C8B-B14F-4D97-AF65-F5344CB8AC3E}">
        <p14:creationId xmlns:p14="http://schemas.microsoft.com/office/powerpoint/2010/main" val="64771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0886"/>
            <a:ext cx="10439400" cy="1295400"/>
          </a:xfrm>
        </p:spPr>
        <p:txBody>
          <a:bodyPr>
            <a:noAutofit/>
          </a:bodyPr>
          <a:lstStyle/>
          <a:p>
            <a:pPr algn="ctr"/>
            <a:r>
              <a:rPr lang="en-US" sz="4400" b="1" dirty="0">
                <a:solidFill>
                  <a:srgbClr val="FFFF00"/>
                </a:solidFill>
              </a:rPr>
              <a:t>SUPPLEMENTAL MOTION FOR DISCOVERY</a:t>
            </a:r>
          </a:p>
        </p:txBody>
      </p:sp>
      <p:sp>
        <p:nvSpPr>
          <p:cNvPr id="3" name="Content Placeholder 2"/>
          <p:cNvSpPr>
            <a:spLocks noGrp="1"/>
          </p:cNvSpPr>
          <p:nvPr>
            <p:ph idx="1"/>
          </p:nvPr>
        </p:nvSpPr>
        <p:spPr>
          <a:xfrm>
            <a:off x="608012" y="1905000"/>
            <a:ext cx="11049000" cy="4800600"/>
          </a:xfrm>
        </p:spPr>
        <p:txBody>
          <a:bodyPr>
            <a:normAutofit/>
          </a:bodyPr>
          <a:lstStyle/>
          <a:p>
            <a:pPr marL="274320" lvl="1">
              <a:spcBef>
                <a:spcPts val="1800"/>
              </a:spcBef>
              <a:buFont typeface="Arial" pitchFamily="34" charset="0"/>
              <a:buChar char="▪"/>
            </a:pPr>
            <a:r>
              <a:rPr lang="en-US" sz="4400" b="1" u="sng" dirty="0"/>
              <a:t>Two reasons</a:t>
            </a:r>
            <a:r>
              <a:rPr lang="en-US" sz="4400" b="1" dirty="0"/>
              <a:t>: </a:t>
            </a:r>
            <a:r>
              <a:rPr lang="en-US" sz="4400" dirty="0"/>
              <a:t>(1) Non-compliance with initial discovery request, or </a:t>
            </a:r>
          </a:p>
          <a:p>
            <a:pPr marL="0" lvl="1" indent="0">
              <a:spcBef>
                <a:spcPts val="1800"/>
              </a:spcBef>
              <a:buNone/>
            </a:pPr>
            <a:r>
              <a:rPr lang="en-US" sz="4400" dirty="0"/>
              <a:t>   (2) Specific requests for discovery.</a:t>
            </a:r>
          </a:p>
          <a:p>
            <a:pPr marL="274320" lvl="1">
              <a:spcBef>
                <a:spcPts val="1800"/>
              </a:spcBef>
              <a:buFont typeface="Arial" pitchFamily="34" charset="0"/>
              <a:buChar char="▪"/>
            </a:pPr>
            <a:r>
              <a:rPr lang="en-US" sz="4400" b="1" u="sng" dirty="0"/>
              <a:t>Constitutional right</a:t>
            </a:r>
            <a:r>
              <a:rPr lang="en-US" sz="4400" dirty="0"/>
              <a:t> to Present a Complete Defense (i.e., information is necessary to prepare a defense).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65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400" b="1" dirty="0">
                <a:solidFill>
                  <a:srgbClr val="FFFF00"/>
                </a:solidFill>
              </a:rPr>
              <a:t>MOTION TO COMPEL DISCOVERY</a:t>
            </a:r>
          </a:p>
        </p:txBody>
      </p:sp>
      <p:sp>
        <p:nvSpPr>
          <p:cNvPr id="3" name="Content Placeholder 2"/>
          <p:cNvSpPr>
            <a:spLocks noGrp="1"/>
          </p:cNvSpPr>
          <p:nvPr>
            <p:ph idx="1"/>
          </p:nvPr>
        </p:nvSpPr>
        <p:spPr>
          <a:xfrm>
            <a:off x="836612" y="1828800"/>
            <a:ext cx="11506200" cy="4800600"/>
          </a:xfrm>
        </p:spPr>
        <p:txBody>
          <a:bodyPr>
            <a:normAutofit/>
          </a:bodyPr>
          <a:lstStyle/>
          <a:p>
            <a:r>
              <a:rPr lang="en-US" sz="4400" b="1" u="sng" dirty="0">
                <a:cs typeface="Times New Roman" panose="02020603050405020304" pitchFamily="18" charset="0"/>
              </a:rPr>
              <a:t>Request</a:t>
            </a:r>
            <a:r>
              <a:rPr lang="en-US" sz="4400" dirty="0">
                <a:cs typeface="Times New Roman" panose="02020603050405020304" pitchFamily="18" charset="0"/>
              </a:rPr>
              <a:t> a hearing if you have not received discovery after filing the initial and supplemental motions for discovery.</a:t>
            </a:r>
          </a:p>
          <a:p>
            <a:r>
              <a:rPr lang="en-US" sz="4400" b="1" u="sng" dirty="0">
                <a:cs typeface="Times New Roman" panose="02020603050405020304" pitchFamily="18" charset="0"/>
              </a:rPr>
              <a:t>Move</a:t>
            </a:r>
            <a:r>
              <a:rPr lang="en-US" sz="4400" dirty="0">
                <a:cs typeface="Times New Roman" panose="02020603050405020304" pitchFamily="18" charset="0"/>
              </a:rPr>
              <a:t> for the Court to order the State to produce the requested discovery.</a:t>
            </a:r>
          </a:p>
        </p:txBody>
      </p:sp>
    </p:spTree>
    <p:extLst>
      <p:ext uri="{BB962C8B-B14F-4D97-AF65-F5344CB8AC3E}">
        <p14:creationId xmlns:p14="http://schemas.microsoft.com/office/powerpoint/2010/main" val="27281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228600"/>
            <a:ext cx="10668000" cy="1295400"/>
          </a:xfrm>
        </p:spPr>
        <p:txBody>
          <a:bodyPr>
            <a:noAutofit/>
          </a:bodyPr>
          <a:lstStyle/>
          <a:p>
            <a:pPr algn="ctr"/>
            <a:r>
              <a:rPr lang="en-US" sz="4400" b="1" dirty="0">
                <a:solidFill>
                  <a:srgbClr val="FFFF00"/>
                </a:solidFill>
              </a:rPr>
              <a:t>MOTION TO INSPECT, EXAMINE, </a:t>
            </a:r>
            <a:br>
              <a:rPr lang="en-US" sz="4400" b="1" dirty="0">
                <a:solidFill>
                  <a:srgbClr val="FFFF00"/>
                </a:solidFill>
              </a:rPr>
            </a:br>
            <a:r>
              <a:rPr lang="en-US" sz="4400" b="1" dirty="0">
                <a:solidFill>
                  <a:srgbClr val="FFFF00"/>
                </a:solidFill>
              </a:rPr>
              <a:t>&amp; TEST EVIDENCE</a:t>
            </a:r>
          </a:p>
        </p:txBody>
      </p:sp>
      <p:sp>
        <p:nvSpPr>
          <p:cNvPr id="3" name="Content Placeholder 2"/>
          <p:cNvSpPr>
            <a:spLocks noGrp="1"/>
          </p:cNvSpPr>
          <p:nvPr>
            <p:ph idx="1"/>
          </p:nvPr>
        </p:nvSpPr>
        <p:spPr>
          <a:xfrm>
            <a:off x="760412" y="1905000"/>
            <a:ext cx="10896600" cy="4800600"/>
          </a:xfrm>
        </p:spPr>
        <p:txBody>
          <a:bodyPr>
            <a:normAutofit/>
          </a:bodyPr>
          <a:lstStyle/>
          <a:p>
            <a:r>
              <a:rPr lang="en-US" sz="4800" u="sng" dirty="0">
                <a:latin typeface="Times New Roman" panose="02020603050405020304" pitchFamily="18" charset="0"/>
                <a:cs typeface="Times New Roman" panose="02020603050405020304" pitchFamily="18" charset="0"/>
              </a:rPr>
              <a:t>Scientific evidence</a:t>
            </a:r>
            <a:r>
              <a:rPr lang="en-US" sz="4800" dirty="0">
                <a:latin typeface="Times New Roman" panose="02020603050405020304" pitchFamily="18" charset="0"/>
                <a:cs typeface="Times New Roman" panose="02020603050405020304" pitchFamily="18" charset="0"/>
              </a:rPr>
              <a:t> </a:t>
            </a:r>
          </a:p>
          <a:p>
            <a:pPr lvl="3"/>
            <a:r>
              <a:rPr lang="en-US" sz="4400" dirty="0">
                <a:latin typeface="Times New Roman" panose="02020603050405020304" pitchFamily="18" charset="0"/>
                <a:cs typeface="Times New Roman" panose="02020603050405020304" pitchFamily="18" charset="0"/>
              </a:rPr>
              <a:t>Independent testing by an expert witness</a:t>
            </a:r>
          </a:p>
          <a:p>
            <a:r>
              <a:rPr lang="en-US" sz="4800" u="sng" dirty="0">
                <a:latin typeface="Times New Roman" panose="02020603050405020304" pitchFamily="18" charset="0"/>
                <a:cs typeface="Times New Roman" panose="02020603050405020304" pitchFamily="18" charset="0"/>
              </a:rPr>
              <a:t>Physical evidence</a:t>
            </a:r>
            <a:r>
              <a:rPr lang="en-US" sz="4800" dirty="0">
                <a:latin typeface="Times New Roman" panose="02020603050405020304" pitchFamily="18" charset="0"/>
                <a:cs typeface="Times New Roman" panose="02020603050405020304" pitchFamily="18" charset="0"/>
              </a:rPr>
              <a:t> </a:t>
            </a:r>
          </a:p>
          <a:p>
            <a:pPr lvl="3"/>
            <a:r>
              <a:rPr lang="en-US" sz="4400" dirty="0">
                <a:latin typeface="Times New Roman" panose="02020603050405020304" pitchFamily="18" charset="0"/>
                <a:cs typeface="Times New Roman" panose="02020603050405020304" pitchFamily="18" charset="0"/>
              </a:rPr>
              <a:t>Personal observation could help you argue for or against it at trial.</a:t>
            </a:r>
          </a:p>
        </p:txBody>
      </p:sp>
    </p:spTree>
    <p:extLst>
      <p:ext uri="{BB962C8B-B14F-4D97-AF65-F5344CB8AC3E}">
        <p14:creationId xmlns:p14="http://schemas.microsoft.com/office/powerpoint/2010/main" val="23144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88825" cy="1295400"/>
          </a:xfrm>
        </p:spPr>
        <p:txBody>
          <a:bodyPr>
            <a:noAutofit/>
          </a:bodyPr>
          <a:lstStyle/>
          <a:p>
            <a:pPr algn="ctr"/>
            <a:r>
              <a:rPr lang="en-US" sz="4800" b="1" dirty="0">
                <a:solidFill>
                  <a:srgbClr val="FFFF00"/>
                </a:solidFill>
              </a:rPr>
              <a:t>MOTION FOR CONTINUANCE: </a:t>
            </a:r>
            <a:br>
              <a:rPr lang="en-US" sz="4800" b="1" dirty="0">
                <a:solidFill>
                  <a:srgbClr val="FFFF00"/>
                </a:solidFill>
              </a:rPr>
            </a:br>
            <a:r>
              <a:rPr lang="en-US" sz="4800" b="1" dirty="0">
                <a:solidFill>
                  <a:srgbClr val="FFFF00"/>
                </a:solidFill>
              </a:rPr>
              <a:t>RULE 7, SCRCRIMP</a:t>
            </a:r>
          </a:p>
        </p:txBody>
      </p:sp>
      <p:sp>
        <p:nvSpPr>
          <p:cNvPr id="3" name="Content Placeholder 2"/>
          <p:cNvSpPr>
            <a:spLocks noGrp="1"/>
          </p:cNvSpPr>
          <p:nvPr>
            <p:ph idx="1"/>
          </p:nvPr>
        </p:nvSpPr>
        <p:spPr>
          <a:xfrm>
            <a:off x="531812" y="1905000"/>
            <a:ext cx="11430000" cy="4800600"/>
          </a:xfrm>
        </p:spPr>
        <p:txBody>
          <a:bodyPr>
            <a:normAutofit/>
          </a:bodyPr>
          <a:lstStyle/>
          <a:p>
            <a:r>
              <a:rPr lang="en-US" sz="4400" b="1" u="sng" dirty="0">
                <a:cs typeface="Times New Roman" panose="02020603050405020304" pitchFamily="18" charset="0"/>
              </a:rPr>
              <a:t>Not</a:t>
            </a:r>
            <a:r>
              <a:rPr lang="en-US" sz="4400" dirty="0">
                <a:cs typeface="Times New Roman" panose="02020603050405020304" pitchFamily="18" charset="0"/>
              </a:rPr>
              <a:t> for purposes of delay, but necessary to preserve the defendant’s constitutional rights.</a:t>
            </a:r>
            <a:endParaRPr lang="en-US" dirty="0"/>
          </a:p>
          <a:p>
            <a:r>
              <a:rPr lang="en-US" sz="4400" b="1" u="sng" dirty="0">
                <a:cs typeface="Times New Roman" panose="02020603050405020304" pitchFamily="18" charset="0"/>
              </a:rPr>
              <a:t>State v. Tanner</a:t>
            </a:r>
            <a:r>
              <a:rPr lang="en-US" sz="4400" dirty="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299 S.C. 459, 385 S.E.2d 832 (1989)</a:t>
            </a:r>
            <a:r>
              <a:rPr lang="en-US" sz="4400" dirty="0"/>
              <a:t> (Continuance should be granted when the State fails to disclose evidence until the eve of trial, and the defendant shows that testing the new evidence has exculpatory value.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56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MOTION TO QUASH WARRANT/INDICTMENT</a:t>
            </a:r>
          </a:p>
        </p:txBody>
      </p:sp>
      <p:sp>
        <p:nvSpPr>
          <p:cNvPr id="3" name="Content Placeholder 2"/>
          <p:cNvSpPr>
            <a:spLocks noGrp="1"/>
          </p:cNvSpPr>
          <p:nvPr>
            <p:ph idx="1"/>
          </p:nvPr>
        </p:nvSpPr>
        <p:spPr>
          <a:xfrm>
            <a:off x="760412" y="1828800"/>
            <a:ext cx="10896600" cy="4800600"/>
          </a:xfrm>
        </p:spPr>
        <p:txBody>
          <a:bodyPr>
            <a:normAutofit/>
          </a:bodyPr>
          <a:lstStyle/>
          <a:p>
            <a:pPr marL="274320" lvl="2" indent="-274320">
              <a:spcBef>
                <a:spcPts val="1800"/>
              </a:spcBef>
            </a:pPr>
            <a:r>
              <a:rPr lang="en-US" sz="4400" u="sng" dirty="0">
                <a:latin typeface="Times New Roman" panose="02020603050405020304" pitchFamily="18" charset="0"/>
                <a:cs typeface="Times New Roman" panose="02020603050405020304" pitchFamily="18" charset="0"/>
              </a:rPr>
              <a:t>Must</a:t>
            </a:r>
            <a:r>
              <a:rPr lang="en-US" sz="4400" b="1" u="sng" dirty="0">
                <a:latin typeface="Times New Roman" panose="02020603050405020304" pitchFamily="18" charset="0"/>
                <a:cs typeface="Times New Roman" panose="02020603050405020304" pitchFamily="18" charset="0"/>
              </a:rPr>
              <a:t> be done</a:t>
            </a:r>
            <a:r>
              <a:rPr lang="en-US" sz="4400" dirty="0">
                <a:latin typeface="Times New Roman" panose="02020603050405020304" pitchFamily="18" charset="0"/>
                <a:cs typeface="Times New Roman" panose="02020603050405020304" pitchFamily="18" charset="0"/>
              </a:rPr>
              <a:t> before the jury is sworn</a:t>
            </a:r>
            <a:endParaRPr lang="en-US" sz="4400" dirty="0">
              <a:cs typeface="Times New Roman" panose="02020603050405020304" pitchFamily="18" charset="0"/>
            </a:endParaRPr>
          </a:p>
          <a:p>
            <a:pPr marL="274320" lvl="2" indent="-274320">
              <a:spcBef>
                <a:spcPts val="1800"/>
              </a:spcBef>
            </a:pPr>
            <a:r>
              <a:rPr lang="en-US" sz="4400" dirty="0">
                <a:cs typeface="Times New Roman" panose="02020603050405020304" pitchFamily="18" charset="0"/>
              </a:rPr>
              <a:t>S.C. Const. art. I, § </a:t>
            </a:r>
            <a:r>
              <a:rPr lang="en-US" sz="4400" dirty="0">
                <a:latin typeface="Times New Roman" panose="02020603050405020304" pitchFamily="18" charset="0"/>
                <a:cs typeface="Times New Roman" panose="02020603050405020304" pitchFamily="18" charset="0"/>
              </a:rPr>
              <a:t>11</a:t>
            </a:r>
          </a:p>
          <a:p>
            <a:pPr marL="274320" lvl="2" indent="-274320">
              <a:spcBef>
                <a:spcPts val="1800"/>
              </a:spcBef>
            </a:pPr>
            <a:r>
              <a:rPr lang="en-US" sz="4400" dirty="0">
                <a:cs typeface="Times New Roman" panose="02020603050405020304" pitchFamily="18" charset="0"/>
              </a:rPr>
              <a:t>S.C. Code §§ </a:t>
            </a:r>
            <a:r>
              <a:rPr lang="en-US" sz="4400" dirty="0">
                <a:latin typeface="Times New Roman" panose="02020603050405020304" pitchFamily="18" charset="0"/>
                <a:cs typeface="Times New Roman" panose="02020603050405020304" pitchFamily="18" charset="0"/>
              </a:rPr>
              <a:t>17-19-10 and 90</a:t>
            </a:r>
          </a:p>
          <a:p>
            <a:pPr marL="274320" lvl="2" indent="-274320">
              <a:spcBef>
                <a:spcPts val="1800"/>
              </a:spcBef>
            </a:pPr>
            <a:r>
              <a:rPr lang="en-US" sz="4400" u="sng" dirty="0">
                <a:cs typeface="Times New Roman" panose="02020603050405020304" pitchFamily="18" charset="0"/>
              </a:rPr>
              <a:t>State v. Gentry</a:t>
            </a:r>
            <a:r>
              <a:rPr lang="en-US" sz="4400" dirty="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363 S.C. 93, 610 S.E.2d 494 (2005) (notice document).</a:t>
            </a:r>
          </a:p>
        </p:txBody>
      </p:sp>
    </p:spTree>
    <p:extLst>
      <p:ext uri="{BB962C8B-B14F-4D97-AF65-F5344CB8AC3E}">
        <p14:creationId xmlns:p14="http://schemas.microsoft.com/office/powerpoint/2010/main" val="39467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MOTIONS TO DISMISS</a:t>
            </a:r>
          </a:p>
        </p:txBody>
      </p:sp>
      <p:sp>
        <p:nvSpPr>
          <p:cNvPr id="3" name="Content Placeholder 2"/>
          <p:cNvSpPr>
            <a:spLocks noGrp="1"/>
          </p:cNvSpPr>
          <p:nvPr>
            <p:ph idx="1"/>
          </p:nvPr>
        </p:nvSpPr>
        <p:spPr>
          <a:xfrm>
            <a:off x="531812" y="1905000"/>
            <a:ext cx="11277600" cy="4800600"/>
          </a:xfrm>
        </p:spPr>
        <p:txBody>
          <a:bodyPr numCol="2">
            <a:normAutofit/>
          </a:bodyPr>
          <a:lstStyle/>
          <a:p>
            <a:r>
              <a:rPr lang="en-US" sz="4400" dirty="0">
                <a:latin typeface="Times New Roman" panose="02020603050405020304" pitchFamily="18" charset="0"/>
                <a:cs typeface="Times New Roman" panose="02020603050405020304" pitchFamily="18" charset="0"/>
              </a:rPr>
              <a:t>Unlawful arrest</a:t>
            </a:r>
          </a:p>
          <a:p>
            <a:r>
              <a:rPr lang="en-US" sz="4400" dirty="0">
                <a:latin typeface="Times New Roman" panose="02020603050405020304" pitchFamily="18" charset="0"/>
                <a:cs typeface="Times New Roman" panose="02020603050405020304" pitchFamily="18" charset="0"/>
              </a:rPr>
              <a:t>Quash Indictment </a:t>
            </a:r>
          </a:p>
          <a:p>
            <a:r>
              <a:rPr lang="en-US" sz="4400" dirty="0">
                <a:latin typeface="Times New Roman" panose="02020603050405020304" pitchFamily="18" charset="0"/>
                <a:cs typeface="Times New Roman" panose="02020603050405020304" pitchFamily="18" charset="0"/>
              </a:rPr>
              <a:t>Discovery violation</a:t>
            </a:r>
          </a:p>
          <a:p>
            <a:r>
              <a:rPr lang="en-US" sz="4400" dirty="0">
                <a:latin typeface="Times New Roman" panose="02020603050405020304" pitchFamily="18" charset="0"/>
                <a:cs typeface="Times New Roman" panose="02020603050405020304" pitchFamily="18" charset="0"/>
              </a:rPr>
              <a:t>Pre-indictment delay</a:t>
            </a:r>
          </a:p>
          <a:p>
            <a:pPr marL="0" indent="0">
              <a:buNone/>
            </a:pP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Speedy Trial</a:t>
            </a:r>
          </a:p>
          <a:p>
            <a:r>
              <a:rPr lang="en-US" sz="4400" dirty="0">
                <a:latin typeface="Times New Roman" panose="02020603050405020304" pitchFamily="18" charset="0"/>
                <a:cs typeface="Times New Roman" panose="02020603050405020304" pitchFamily="18" charset="0"/>
              </a:rPr>
              <a:t>Failure to Prosecute</a:t>
            </a:r>
          </a:p>
          <a:p>
            <a:r>
              <a:rPr lang="en-US" sz="4400" dirty="0">
                <a:latin typeface="Times New Roman" panose="02020603050405020304" pitchFamily="18" charset="0"/>
                <a:cs typeface="Times New Roman" panose="02020603050405020304" pitchFamily="18" charset="0"/>
              </a:rPr>
              <a:t>Spoliation of Evidence</a:t>
            </a:r>
          </a:p>
        </p:txBody>
      </p:sp>
    </p:spTree>
    <p:extLst>
      <p:ext uri="{BB962C8B-B14F-4D97-AF65-F5344CB8AC3E}">
        <p14:creationId xmlns:p14="http://schemas.microsoft.com/office/powerpoint/2010/main" val="18758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UNLAWFUL ARREST</a:t>
            </a:r>
          </a:p>
        </p:txBody>
      </p:sp>
      <p:sp>
        <p:nvSpPr>
          <p:cNvPr id="3" name="Content Placeholder 2"/>
          <p:cNvSpPr>
            <a:spLocks noGrp="1"/>
          </p:cNvSpPr>
          <p:nvPr>
            <p:ph idx="1"/>
          </p:nvPr>
        </p:nvSpPr>
        <p:spPr>
          <a:xfrm>
            <a:off x="912812" y="2209800"/>
            <a:ext cx="10896600" cy="4800600"/>
          </a:xfrm>
        </p:spPr>
        <p:txBody>
          <a:bodyPr>
            <a:normAutofit/>
          </a:bodyPr>
          <a:lstStyle/>
          <a:p>
            <a:r>
              <a:rPr lang="en-US" sz="4400" b="1" u="sng" dirty="0">
                <a:cs typeface="Times New Roman" panose="02020603050405020304" pitchFamily="18" charset="0"/>
              </a:rPr>
              <a:t>Arrest</a:t>
            </a:r>
            <a:r>
              <a:rPr lang="en-US" sz="4400" dirty="0">
                <a:cs typeface="Times New Roman" panose="02020603050405020304" pitchFamily="18" charset="0"/>
              </a:rPr>
              <a:t> must be supported by probable cause.</a:t>
            </a:r>
          </a:p>
          <a:p>
            <a:pPr marL="274320" lvl="2" indent="-274320">
              <a:spcBef>
                <a:spcPts val="1800"/>
              </a:spcBef>
            </a:pPr>
            <a:r>
              <a:rPr lang="en-US" sz="4400" u="sng" dirty="0"/>
              <a:t>Tennessee v. Garner</a:t>
            </a:r>
            <a:r>
              <a:rPr lang="en-US" sz="4400" dirty="0"/>
              <a:t>, </a:t>
            </a:r>
            <a:r>
              <a:rPr lang="en-US" sz="4400" dirty="0">
                <a:latin typeface="Times New Roman" panose="02020603050405020304" pitchFamily="18" charset="0"/>
                <a:cs typeface="Times New Roman" panose="02020603050405020304" pitchFamily="18" charset="0"/>
              </a:rPr>
              <a:t>471 U.S. 1 </a:t>
            </a:r>
            <a:r>
              <a:rPr lang="en-US" sz="4400" dirty="0"/>
              <a:t>(</a:t>
            </a:r>
            <a:r>
              <a:rPr lang="en-US" sz="4400" dirty="0">
                <a:latin typeface="Times New Roman" panose="02020603050405020304" pitchFamily="18" charset="0"/>
                <a:cs typeface="Times New Roman" panose="02020603050405020304" pitchFamily="18" charset="0"/>
              </a:rPr>
              <a:t>1985</a:t>
            </a:r>
            <a:r>
              <a:rPr lang="en-US" sz="4400" dirty="0"/>
              <a:t>) </a:t>
            </a:r>
          </a:p>
          <a:p>
            <a:pPr marL="274320" lvl="2" indent="-274320">
              <a:spcBef>
                <a:spcPts val="1800"/>
              </a:spcBef>
            </a:pPr>
            <a:r>
              <a:rPr lang="en-US" sz="4400" u="sng" dirty="0"/>
              <a:t>Gerstein v. Pugh</a:t>
            </a:r>
            <a:r>
              <a:rPr lang="en-US" sz="4400" dirty="0"/>
              <a:t>, </a:t>
            </a:r>
            <a:r>
              <a:rPr lang="en-US" sz="4400" dirty="0">
                <a:latin typeface="Times New Roman" panose="02020603050405020304" pitchFamily="18" charset="0"/>
                <a:cs typeface="Times New Roman" panose="02020603050405020304" pitchFamily="18" charset="0"/>
              </a:rPr>
              <a:t>420 U.S. 103 </a:t>
            </a:r>
            <a:r>
              <a:rPr lang="en-US" sz="4400" dirty="0"/>
              <a:t>(</a:t>
            </a:r>
            <a:r>
              <a:rPr lang="en-US" sz="4400" dirty="0">
                <a:latin typeface="Times New Roman" panose="02020603050405020304" pitchFamily="18" charset="0"/>
                <a:cs typeface="Times New Roman" panose="02020603050405020304" pitchFamily="18" charset="0"/>
              </a:rPr>
              <a:t>1975</a:t>
            </a:r>
            <a:r>
              <a:rPr lang="en-US" sz="4400" dirty="0"/>
              <a:t>)</a:t>
            </a:r>
            <a:endParaRPr lang="en-US" sz="4400" dirty="0">
              <a:cs typeface="Times New Roman" panose="02020603050405020304" pitchFamily="18" charset="0"/>
            </a:endParaRPr>
          </a:p>
        </p:txBody>
      </p:sp>
    </p:spTree>
    <p:extLst>
      <p:ext uri="{BB962C8B-B14F-4D97-AF65-F5344CB8AC3E}">
        <p14:creationId xmlns:p14="http://schemas.microsoft.com/office/powerpoint/2010/main" val="292092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WHY FILE AND ARGUE MOTIONS</a:t>
            </a:r>
            <a:r>
              <a:rPr lang="en-US" sz="4800" b="1" dirty="0">
                <a:solidFill>
                  <a:srgbClr val="FFFF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455612" y="1905000"/>
            <a:ext cx="11430000" cy="4800600"/>
          </a:xfrm>
        </p:spPr>
        <p:txBody>
          <a:bodyPr>
            <a:normAutofit/>
          </a:bodyPr>
          <a:lstStyle/>
          <a:p>
            <a:pPr>
              <a:buFont typeface="Wingdings" panose="05000000000000000000" pitchFamily="2" charset="2"/>
              <a:buChar char="§"/>
            </a:pPr>
            <a:r>
              <a:rPr lang="en-US" sz="4400" b="1" u="sng" dirty="0"/>
              <a:t>Ensure</a:t>
            </a:r>
            <a:r>
              <a:rPr lang="en-US" sz="4400" dirty="0"/>
              <a:t> the accused’s right to Due Process,  effective assistance of counsel, and preserve issues for appellate review.</a:t>
            </a:r>
            <a:endParaRPr lang="en-US" sz="2000" b="1" u="sng" dirty="0"/>
          </a:p>
          <a:p>
            <a:pPr marL="0" indent="0">
              <a:buNone/>
            </a:pPr>
            <a:endParaRPr lang="en-US" sz="2000" b="1" u="sng" dirty="0"/>
          </a:p>
          <a:p>
            <a:pPr>
              <a:buFont typeface="Wingdings" panose="05000000000000000000" pitchFamily="2" charset="2"/>
              <a:buChar char="§"/>
            </a:pPr>
            <a:r>
              <a:rPr lang="en-US" sz="4400" b="1" u="sng" dirty="0"/>
              <a:t>Make</a:t>
            </a:r>
            <a:r>
              <a:rPr lang="en-US" sz="4400" dirty="0"/>
              <a:t> chicken salad out of . . . .</a:t>
            </a:r>
          </a:p>
          <a:p>
            <a:pPr marL="0" indent="0">
              <a:buNone/>
            </a:pPr>
            <a:endParaRPr lang="en-US" sz="2000" dirty="0"/>
          </a:p>
          <a:p>
            <a:pPr>
              <a:buFont typeface="Wingdings" panose="05000000000000000000" pitchFamily="2" charset="2"/>
              <a:buChar char="§"/>
            </a:pPr>
            <a:r>
              <a:rPr lang="en-US" sz="4400" b="1" u="sng" dirty="0"/>
              <a:t>Builds</a:t>
            </a:r>
            <a:r>
              <a:rPr lang="en-US" sz="4400" dirty="0"/>
              <a:t> trust with your Client.</a:t>
            </a:r>
          </a:p>
        </p:txBody>
      </p:sp>
    </p:spTree>
    <p:extLst>
      <p:ext uri="{BB962C8B-B14F-4D97-AF65-F5344CB8AC3E}">
        <p14:creationId xmlns:p14="http://schemas.microsoft.com/office/powerpoint/2010/main" val="299051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SEARCH AND SEIZURE ISSUES</a:t>
            </a:r>
          </a:p>
        </p:txBody>
      </p:sp>
      <p:sp>
        <p:nvSpPr>
          <p:cNvPr id="3" name="Content Placeholder 2"/>
          <p:cNvSpPr>
            <a:spLocks noGrp="1"/>
          </p:cNvSpPr>
          <p:nvPr>
            <p:ph idx="1"/>
          </p:nvPr>
        </p:nvSpPr>
        <p:spPr>
          <a:xfrm>
            <a:off x="531812" y="1752600"/>
            <a:ext cx="11277600" cy="5029200"/>
          </a:xfrm>
        </p:spPr>
        <p:txBody>
          <a:bodyPr>
            <a:normAutofit/>
          </a:bodyPr>
          <a:lstStyle/>
          <a:p>
            <a:r>
              <a:rPr lang="en-US" sz="4400" dirty="0">
                <a:latin typeface="Times New Roman" panose="02020603050405020304" pitchFamily="18" charset="0"/>
                <a:cs typeface="Times New Roman" panose="02020603050405020304" pitchFamily="18" charset="0"/>
              </a:rPr>
              <a:t>S.C. Const. Art. I, § 10.</a:t>
            </a:r>
          </a:p>
          <a:p>
            <a:r>
              <a:rPr lang="en-US" sz="4400" dirty="0">
                <a:latin typeface="Times New Roman" panose="02020603050405020304" pitchFamily="18" charset="0"/>
                <a:cs typeface="Times New Roman" panose="02020603050405020304" pitchFamily="18" charset="0"/>
              </a:rPr>
              <a:t>Warrantless Searches vs. Search Warrants</a:t>
            </a:r>
          </a:p>
          <a:p>
            <a:r>
              <a:rPr lang="en-US" sz="4400" dirty="0">
                <a:latin typeface="Times New Roman" panose="02020603050405020304" pitchFamily="18" charset="0"/>
                <a:cs typeface="Times New Roman" panose="02020603050405020304" pitchFamily="18" charset="0"/>
              </a:rPr>
              <a:t>Unlawful detention</a:t>
            </a:r>
          </a:p>
          <a:p>
            <a:r>
              <a:rPr lang="en-US" sz="4400" u="sng" dirty="0"/>
              <a:t>Wong Sun v. United States</a:t>
            </a:r>
            <a:r>
              <a:rPr lang="en-US" sz="4400" dirty="0"/>
              <a:t>, </a:t>
            </a:r>
            <a:r>
              <a:rPr lang="en-US" sz="4400" dirty="0">
                <a:latin typeface="Times New Roman" panose="02020603050405020304" pitchFamily="18" charset="0"/>
                <a:cs typeface="Times New Roman" panose="02020603050405020304" pitchFamily="18" charset="0"/>
              </a:rPr>
              <a:t>371 U.S. 471, 484 (1963)</a:t>
            </a:r>
          </a:p>
          <a:p>
            <a:r>
              <a:rPr lang="en-US" sz="4400" dirty="0">
                <a:cs typeface="Times New Roman" panose="02020603050405020304" pitchFamily="18" charset="0"/>
              </a:rPr>
              <a:t> </a:t>
            </a:r>
            <a:r>
              <a:rPr lang="en-US" sz="4400" u="sng" dirty="0">
                <a:cs typeface="Times New Roman" panose="02020603050405020304" pitchFamily="18" charset="0"/>
              </a:rPr>
              <a:t>Mapp v. Ohio</a:t>
            </a:r>
            <a:r>
              <a:rPr lang="en-US" sz="4400" dirty="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367 U.S. 643 (1961)</a:t>
            </a:r>
          </a:p>
        </p:txBody>
      </p:sp>
    </p:spTree>
    <p:extLst>
      <p:ext uri="{BB962C8B-B14F-4D97-AF65-F5344CB8AC3E}">
        <p14:creationId xmlns:p14="http://schemas.microsoft.com/office/powerpoint/2010/main" val="258575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2057400"/>
            <a:ext cx="11961813" cy="1020762"/>
          </a:xfrm>
        </p:spPr>
        <p:txBody>
          <a:bodyPr>
            <a:noAutofit/>
          </a:bodyPr>
          <a:lstStyle/>
          <a:p>
            <a:pPr algn="ctr"/>
            <a:r>
              <a:rPr lang="en-US" sz="6600" b="1" i="1" dirty="0">
                <a:solidFill>
                  <a:srgbClr val="FFFF00"/>
                </a:solidFill>
              </a:rPr>
              <a:t>CORPUS DELICTI</a:t>
            </a:r>
            <a:r>
              <a:rPr lang="en-US" sz="6600" b="1" dirty="0">
                <a:solidFill>
                  <a:srgbClr val="FFFF00"/>
                </a:solidFill>
              </a:rPr>
              <a:t> </a:t>
            </a:r>
            <a:br>
              <a:rPr lang="en-US" sz="6600" b="1" dirty="0">
                <a:solidFill>
                  <a:srgbClr val="FFFF00"/>
                </a:solidFill>
              </a:rPr>
            </a:br>
            <a:br>
              <a:rPr lang="en-US" sz="6600" b="1" dirty="0">
                <a:solidFill>
                  <a:srgbClr val="FFFF00"/>
                </a:solidFill>
              </a:rPr>
            </a:br>
            <a:r>
              <a:rPr lang="en-US" sz="6600" b="1" dirty="0">
                <a:solidFill>
                  <a:srgbClr val="FFFF00"/>
                </a:solidFill>
              </a:rPr>
              <a:t>DUI</a:t>
            </a:r>
            <a:endParaRPr lang="en-US" sz="6600" dirty="0"/>
          </a:p>
        </p:txBody>
      </p:sp>
    </p:spTree>
    <p:extLst>
      <p:ext uri="{BB962C8B-B14F-4D97-AF65-F5344CB8AC3E}">
        <p14:creationId xmlns:p14="http://schemas.microsoft.com/office/powerpoint/2010/main" val="13610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DUI: ELEMENTS OF THE OFFENSE</a:t>
            </a:r>
          </a:p>
        </p:txBody>
      </p:sp>
      <p:sp>
        <p:nvSpPr>
          <p:cNvPr id="3" name="Content Placeholder 2"/>
          <p:cNvSpPr>
            <a:spLocks noGrp="1"/>
          </p:cNvSpPr>
          <p:nvPr>
            <p:ph idx="1"/>
          </p:nvPr>
        </p:nvSpPr>
        <p:spPr>
          <a:xfrm>
            <a:off x="150812" y="1905000"/>
            <a:ext cx="11887200" cy="4800600"/>
          </a:xfrm>
        </p:spPr>
        <p:txBody>
          <a:bodyPr>
            <a:normAutofit fontScale="92500" lnSpcReduction="10000"/>
          </a:bodyPr>
          <a:lstStyle/>
          <a:p>
            <a:r>
              <a:rPr lang="en-US" sz="4400" dirty="0">
                <a:latin typeface="Arial" panose="020B0604020202020204" pitchFamily="34" charset="0"/>
                <a:cs typeface="Arial" panose="020B0604020202020204" pitchFamily="34" charset="0"/>
              </a:rPr>
              <a:t>The corpus delicti of (DUI): </a:t>
            </a:r>
          </a:p>
          <a:p>
            <a:pPr marL="742950" indent="-742950">
              <a:buAutoNum type="arabicParenBoth"/>
            </a:pPr>
            <a:r>
              <a:rPr lang="en-US" sz="4400" dirty="0">
                <a:latin typeface="Arial" panose="020B0604020202020204" pitchFamily="34" charset="0"/>
                <a:cs typeface="Arial" panose="020B0604020202020204" pitchFamily="34" charset="0"/>
              </a:rPr>
              <a:t>Driving  </a:t>
            </a:r>
          </a:p>
          <a:p>
            <a:pPr marL="742950" indent="-742950">
              <a:buAutoNum type="arabicParenBoth"/>
            </a:pPr>
            <a:r>
              <a:rPr lang="en-US" sz="4400" dirty="0">
                <a:latin typeface="Arial" panose="020B0604020202020204" pitchFamily="34" charset="0"/>
                <a:cs typeface="Arial" panose="020B0604020202020204" pitchFamily="34" charset="0"/>
              </a:rPr>
              <a:t>Motor vehicle; </a:t>
            </a:r>
          </a:p>
          <a:p>
            <a:pPr marL="0" indent="0">
              <a:buNone/>
            </a:pPr>
            <a:r>
              <a:rPr lang="en-US" sz="4400" dirty="0">
                <a:latin typeface="Arial" panose="020B0604020202020204" pitchFamily="34" charset="0"/>
                <a:cs typeface="Arial" panose="020B0604020202020204" pitchFamily="34" charset="0"/>
              </a:rPr>
              <a:t>(3) Within this state; </a:t>
            </a:r>
          </a:p>
          <a:p>
            <a:pPr marL="0" indent="0">
              <a:buNone/>
            </a:pPr>
            <a:r>
              <a:rPr lang="en-US" sz="4400" dirty="0">
                <a:latin typeface="Arial" panose="020B0604020202020204" pitchFamily="34" charset="0"/>
                <a:cs typeface="Arial" panose="020B0604020202020204" pitchFamily="34" charset="0"/>
              </a:rPr>
              <a:t>(4) While under the influence of alcohol/drugs;</a:t>
            </a:r>
          </a:p>
          <a:p>
            <a:pPr marL="0" indent="0">
              <a:buNone/>
            </a:pPr>
            <a:r>
              <a:rPr lang="en-US" sz="4400" dirty="0">
                <a:latin typeface="Arial" panose="020B0604020202020204" pitchFamily="34" charset="0"/>
                <a:cs typeface="Arial" panose="020B0604020202020204" pitchFamily="34" charset="0"/>
              </a:rPr>
              <a:t>(5) To the extent that the person’s faculties to drive are materially and appreciably impaired.</a:t>
            </a:r>
          </a:p>
        </p:txBody>
      </p:sp>
    </p:spTree>
    <p:extLst>
      <p:ext uri="{BB962C8B-B14F-4D97-AF65-F5344CB8AC3E}">
        <p14:creationId xmlns:p14="http://schemas.microsoft.com/office/powerpoint/2010/main" val="38820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DRIVING</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fontScale="92500" lnSpcReduction="20000"/>
          </a:bodyPr>
          <a:lstStyle/>
          <a:p>
            <a:r>
              <a:rPr lang="en-US" sz="4400" b="1" i="1" dirty="0">
                <a:latin typeface="Arial" panose="020B0604020202020204" pitchFamily="34" charset="0"/>
                <a:cs typeface="Arial" panose="020B0604020202020204" pitchFamily="34" charset="0"/>
              </a:rPr>
              <a:t>State v. Graves</a:t>
            </a:r>
            <a:r>
              <a:rPr lang="en-US" sz="4400" b="1" dirty="0">
                <a:latin typeface="Arial" panose="020B0604020202020204" pitchFamily="34" charset="0"/>
                <a:cs typeface="Arial" panose="020B0604020202020204" pitchFamily="34" charset="0"/>
              </a:rPr>
              <a:t>, 269 S.C. 356, 237 S.E.2d 584 (1997)</a:t>
            </a:r>
          </a:p>
          <a:p>
            <a:r>
              <a:rPr lang="en-US" sz="4400" dirty="0">
                <a:latin typeface="Arial" panose="020B0604020202020204" pitchFamily="34" charset="0"/>
                <a:cs typeface="Arial" panose="020B0604020202020204" pitchFamily="34" charset="0"/>
              </a:rPr>
              <a:t>Term “driving” is given stricter construction than term “operating”;  to be guilty of driving vehicle while intoxicated defendant must have had vehicle in motion at time in question, while operating has been more liberally construed to include starting engine or manipulating mechanical or electrical agencies of vehicle. </a:t>
            </a:r>
          </a:p>
        </p:txBody>
      </p:sp>
    </p:spTree>
    <p:extLst>
      <p:ext uri="{BB962C8B-B14F-4D97-AF65-F5344CB8AC3E}">
        <p14:creationId xmlns:p14="http://schemas.microsoft.com/office/powerpoint/2010/main" val="375146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DRIVING</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fontScale="92500" lnSpcReduction="20000"/>
          </a:bodyPr>
          <a:lstStyle/>
          <a:p>
            <a:r>
              <a:rPr lang="en-US" sz="4400" b="1" i="1" dirty="0">
                <a:latin typeface="Arial" panose="020B0604020202020204" pitchFamily="34" charset="0"/>
                <a:cs typeface="Arial" panose="020B0604020202020204" pitchFamily="34" charset="0"/>
              </a:rPr>
              <a:t>State v. Graves</a:t>
            </a:r>
            <a:r>
              <a:rPr lang="en-US" sz="4400" b="1" dirty="0">
                <a:latin typeface="Arial" panose="020B0604020202020204" pitchFamily="34" charset="0"/>
                <a:cs typeface="Arial" panose="020B0604020202020204" pitchFamily="34" charset="0"/>
              </a:rPr>
              <a:t>, 269 S.C. 356, 237 S.E.2d 584 (1997)</a:t>
            </a:r>
          </a:p>
          <a:p>
            <a:r>
              <a:rPr lang="en-US" sz="4400" dirty="0">
                <a:latin typeface="Arial" panose="020B0604020202020204" pitchFamily="34" charset="0"/>
                <a:cs typeface="Arial" panose="020B0604020202020204" pitchFamily="34" charset="0"/>
              </a:rPr>
              <a:t>Respondent was not driving vehicle within meaning of § 56-5-2930 where found by highway patrol officer in automobile with engine running and transmission in gear, since there was no showing by direct or circumstantial evidence that respondent had placed vehicle in motion while under influence of intoxicants.</a:t>
            </a:r>
          </a:p>
        </p:txBody>
      </p:sp>
    </p:spTree>
    <p:extLst>
      <p:ext uri="{BB962C8B-B14F-4D97-AF65-F5344CB8AC3E}">
        <p14:creationId xmlns:p14="http://schemas.microsoft.com/office/powerpoint/2010/main" val="321578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DRIVING</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a:bodyPr>
          <a:lstStyle/>
          <a:p>
            <a:r>
              <a:rPr lang="en-US" sz="4400" b="1" i="1" dirty="0">
                <a:latin typeface="Arial" panose="020B0604020202020204" pitchFamily="34" charset="0"/>
                <a:cs typeface="Arial" panose="020B0604020202020204" pitchFamily="34" charset="0"/>
              </a:rPr>
              <a:t>State v. Graves</a:t>
            </a:r>
            <a:r>
              <a:rPr lang="en-US" sz="4400" b="1" dirty="0">
                <a:latin typeface="Arial" panose="020B0604020202020204" pitchFamily="34" charset="0"/>
                <a:cs typeface="Arial" panose="020B0604020202020204" pitchFamily="34" charset="0"/>
              </a:rPr>
              <a:t>, 269 S.C. 356, 237 S.E.2d 584 (1997)</a:t>
            </a:r>
          </a:p>
          <a:p>
            <a:r>
              <a:rPr lang="en-US" sz="4400" dirty="0">
                <a:latin typeface="Arial" panose="020B0604020202020204" pitchFamily="34" charset="0"/>
                <a:cs typeface="Arial" panose="020B0604020202020204" pitchFamily="34" charset="0"/>
              </a:rPr>
              <a:t>Word “drive” under § 56-5-2930 requires vehicle be in motion to constitute offense, as shown by either direct or circumstantial evidence. </a:t>
            </a:r>
          </a:p>
        </p:txBody>
      </p:sp>
    </p:spTree>
    <p:extLst>
      <p:ext uri="{BB962C8B-B14F-4D97-AF65-F5344CB8AC3E}">
        <p14:creationId xmlns:p14="http://schemas.microsoft.com/office/powerpoint/2010/main" val="103176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8FF90-128E-62A5-2EF4-23500330F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40FA2-0DD0-682C-1D58-F67258363EBF}"/>
              </a:ext>
            </a:extLst>
          </p:cNvPr>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STATEMENTS</a:t>
            </a:r>
            <a:endParaRPr lang="en-US" sz="4800" b="1" i="1" dirty="0">
              <a:solidFill>
                <a:srgbClr val="FFFF00"/>
              </a:solidFill>
            </a:endParaRPr>
          </a:p>
        </p:txBody>
      </p:sp>
      <p:sp>
        <p:nvSpPr>
          <p:cNvPr id="3" name="Content Placeholder 2">
            <a:extLst>
              <a:ext uri="{FF2B5EF4-FFF2-40B4-BE49-F238E27FC236}">
                <a16:creationId xmlns:a16="http://schemas.microsoft.com/office/drawing/2014/main" id="{030820CA-F3E0-E96E-B406-E4AD45179FD9}"/>
              </a:ext>
            </a:extLst>
          </p:cNvPr>
          <p:cNvSpPr>
            <a:spLocks noGrp="1"/>
          </p:cNvSpPr>
          <p:nvPr>
            <p:ph idx="1"/>
          </p:nvPr>
        </p:nvSpPr>
        <p:spPr>
          <a:xfrm>
            <a:off x="150812" y="1905000"/>
            <a:ext cx="11887200" cy="4800600"/>
          </a:xfrm>
        </p:spPr>
        <p:txBody>
          <a:bodyPr>
            <a:normAutofit/>
          </a:bodyPr>
          <a:lstStyle/>
          <a:p>
            <a:r>
              <a:rPr lang="en-US" sz="4400" b="1" i="1" dirty="0">
                <a:latin typeface="Arial" panose="020B0604020202020204" pitchFamily="34" charset="0"/>
                <a:cs typeface="Arial" panose="020B0604020202020204" pitchFamily="34" charset="0"/>
              </a:rPr>
              <a:t>State v. Smith</a:t>
            </a:r>
            <a:r>
              <a:rPr lang="en-US" sz="4400" b="1" dirty="0">
                <a:latin typeface="Arial" panose="020B0604020202020204" pitchFamily="34" charset="0"/>
                <a:cs typeface="Arial" panose="020B0604020202020204" pitchFamily="34" charset="0"/>
              </a:rPr>
              <a:t>, 328 S.C. 622, 493 S.E.2d 506 (Ct. App. 1997)</a:t>
            </a:r>
          </a:p>
          <a:p>
            <a:r>
              <a:rPr lang="en-US" sz="4400" dirty="0">
                <a:latin typeface="Arial" panose="020B0604020202020204" pitchFamily="34" charset="0"/>
                <a:cs typeface="Arial" panose="020B0604020202020204" pitchFamily="34" charset="0"/>
              </a:rPr>
              <a:t>To sustain driving (DUI) conviction, there must be evidence, other than defendant’s extra-judicial statements, that someone, but not necessarily defendant, was driving while impaired. </a:t>
            </a:r>
          </a:p>
        </p:txBody>
      </p:sp>
    </p:spTree>
    <p:extLst>
      <p:ext uri="{BB962C8B-B14F-4D97-AF65-F5344CB8AC3E}">
        <p14:creationId xmlns:p14="http://schemas.microsoft.com/office/powerpoint/2010/main" val="535744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STATEMENTS</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a:bodyPr>
          <a:lstStyle/>
          <a:p>
            <a:r>
              <a:rPr lang="en-US" sz="4400" b="1" i="1" dirty="0">
                <a:latin typeface="Arial" panose="020B0604020202020204" pitchFamily="34" charset="0"/>
                <a:cs typeface="Arial" panose="020B0604020202020204" pitchFamily="34" charset="0"/>
              </a:rPr>
              <a:t>Anderson v. State</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442 S.C. 372, 898 S.E.2d 218 (Ct. App. 2024)</a:t>
            </a:r>
          </a:p>
          <a:p>
            <a:r>
              <a:rPr lang="en-US" sz="4400" b="1" dirty="0">
                <a:latin typeface="Arial" panose="020B0604020202020204" pitchFamily="34" charset="0"/>
                <a:cs typeface="Arial" panose="020B0604020202020204" pitchFamily="34" charset="0"/>
              </a:rPr>
              <a:t>Defendant's admission </a:t>
            </a:r>
            <a:r>
              <a:rPr lang="en-US" sz="4400" dirty="0">
                <a:latin typeface="Arial" panose="020B0604020202020204" pitchFamily="34" charset="0"/>
                <a:cs typeface="Arial" panose="020B0604020202020204" pitchFamily="34" charset="0"/>
              </a:rPr>
              <a:t>in encounter with deputy and trooper that he had been driving and that he was drunk was corroborated by substantial independent evidence, so as to satisfy corpus delicti rule.</a:t>
            </a:r>
          </a:p>
        </p:txBody>
      </p:sp>
    </p:spTree>
    <p:extLst>
      <p:ext uri="{BB962C8B-B14F-4D97-AF65-F5344CB8AC3E}">
        <p14:creationId xmlns:p14="http://schemas.microsoft.com/office/powerpoint/2010/main" val="37714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58EB-1733-EBD1-6C1B-2AE229B76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EFD94-2BC3-3077-64CB-22B806FC51B7}"/>
              </a:ext>
            </a:extLst>
          </p:cNvPr>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STATEMENTS</a:t>
            </a:r>
            <a:endParaRPr lang="en-US" sz="4800" b="1" i="1" dirty="0">
              <a:solidFill>
                <a:srgbClr val="FFFF00"/>
              </a:solidFill>
            </a:endParaRPr>
          </a:p>
        </p:txBody>
      </p:sp>
      <p:sp>
        <p:nvSpPr>
          <p:cNvPr id="3" name="Content Placeholder 2">
            <a:extLst>
              <a:ext uri="{FF2B5EF4-FFF2-40B4-BE49-F238E27FC236}">
                <a16:creationId xmlns:a16="http://schemas.microsoft.com/office/drawing/2014/main" id="{60D6FCE6-8A26-3045-5F9F-F7DA33B07E6D}"/>
              </a:ext>
            </a:extLst>
          </p:cNvPr>
          <p:cNvSpPr>
            <a:spLocks noGrp="1"/>
          </p:cNvSpPr>
          <p:nvPr>
            <p:ph idx="1"/>
          </p:nvPr>
        </p:nvSpPr>
        <p:spPr>
          <a:xfrm>
            <a:off x="150812" y="1905000"/>
            <a:ext cx="11887200" cy="4800600"/>
          </a:xfrm>
        </p:spPr>
        <p:txBody>
          <a:bodyPr>
            <a:normAutofit fontScale="85000" lnSpcReduction="10000"/>
          </a:bodyPr>
          <a:lstStyle/>
          <a:p>
            <a:r>
              <a:rPr lang="en-US" sz="4400" b="1" i="1" dirty="0">
                <a:latin typeface="Arial" panose="020B0604020202020204" pitchFamily="34" charset="0"/>
                <a:cs typeface="Arial" panose="020B0604020202020204" pitchFamily="34" charset="0"/>
              </a:rPr>
              <a:t>Anderson v. State</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442 S.C. 372, 898 S.E.2d 218 (Ct. App. 2024)</a:t>
            </a:r>
          </a:p>
          <a:p>
            <a:r>
              <a:rPr lang="en-US" sz="4400" dirty="0">
                <a:latin typeface="Arial" panose="020B0604020202020204" pitchFamily="34" charset="0"/>
                <a:cs typeface="Arial" panose="020B0604020202020204" pitchFamily="34" charset="0"/>
              </a:rPr>
              <a:t>Officer responded to a private residence in Greenwood County after someone reported a suspicious vehicle in the driveway. The private residence was not Anderson's home.</a:t>
            </a:r>
          </a:p>
          <a:p>
            <a:r>
              <a:rPr lang="en-US" sz="4400" dirty="0">
                <a:latin typeface="Arial" panose="020B0604020202020204" pitchFamily="34" charset="0"/>
                <a:cs typeface="Arial" panose="020B0604020202020204" pitchFamily="34" charset="0"/>
              </a:rPr>
              <a:t>Officer discovered Anderson passed out in the driver's seat with his foot on the brake, while the vehicle's engine was running with the transmission in drive.</a:t>
            </a:r>
          </a:p>
        </p:txBody>
      </p:sp>
    </p:spTree>
    <p:extLst>
      <p:ext uri="{BB962C8B-B14F-4D97-AF65-F5344CB8AC3E}">
        <p14:creationId xmlns:p14="http://schemas.microsoft.com/office/powerpoint/2010/main" val="2542713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99FC-32C8-511C-9AAB-E10DC0799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D52C5-4FCA-91E0-8F18-C6D7F31C5DB5}"/>
              </a:ext>
            </a:extLst>
          </p:cNvPr>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STATEMENTS</a:t>
            </a:r>
            <a:endParaRPr lang="en-US" sz="4800" b="1" i="1" dirty="0">
              <a:solidFill>
                <a:srgbClr val="FFFF00"/>
              </a:solidFill>
            </a:endParaRPr>
          </a:p>
        </p:txBody>
      </p:sp>
      <p:sp>
        <p:nvSpPr>
          <p:cNvPr id="3" name="Content Placeholder 2">
            <a:extLst>
              <a:ext uri="{FF2B5EF4-FFF2-40B4-BE49-F238E27FC236}">
                <a16:creationId xmlns:a16="http://schemas.microsoft.com/office/drawing/2014/main" id="{C8356F73-4E64-71E1-1A2F-E73C1D41FAEA}"/>
              </a:ext>
            </a:extLst>
          </p:cNvPr>
          <p:cNvSpPr>
            <a:spLocks noGrp="1"/>
          </p:cNvSpPr>
          <p:nvPr>
            <p:ph idx="1"/>
          </p:nvPr>
        </p:nvSpPr>
        <p:spPr>
          <a:xfrm>
            <a:off x="150812" y="1905000"/>
            <a:ext cx="11887200" cy="4800600"/>
          </a:xfrm>
        </p:spPr>
        <p:txBody>
          <a:bodyPr>
            <a:normAutofit fontScale="85000" lnSpcReduction="20000"/>
          </a:bodyPr>
          <a:lstStyle/>
          <a:p>
            <a:r>
              <a:rPr lang="en-US" sz="4400" b="1" i="1" dirty="0">
                <a:latin typeface="Arial" panose="020B0604020202020204" pitchFamily="34" charset="0"/>
                <a:cs typeface="Arial" panose="020B0604020202020204" pitchFamily="34" charset="0"/>
              </a:rPr>
              <a:t>Anderson v. State</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442 S.C. 372, 898 S.E.2d 218 (Ct. App. 2024)</a:t>
            </a:r>
          </a:p>
          <a:p>
            <a:r>
              <a:rPr lang="en-US" sz="4400" dirty="0">
                <a:latin typeface="Arial" panose="020B0604020202020204" pitchFamily="34" charset="0"/>
                <a:cs typeface="Arial" panose="020B0604020202020204" pitchFamily="34" charset="0"/>
              </a:rPr>
              <a:t>“the corroboration rule is satisfied if the State provides sufficient independent evidence which serves to corroborate the defendant's extra-judicial statements and, together with such statements, permits a reasonable belief that the crime occurred.”</a:t>
            </a:r>
          </a:p>
          <a:p>
            <a:r>
              <a:rPr lang="en-US" sz="4400" dirty="0">
                <a:latin typeface="Arial" panose="020B0604020202020204" pitchFamily="34" charset="0"/>
                <a:cs typeface="Arial" panose="020B0604020202020204" pitchFamily="34" charset="0"/>
              </a:rPr>
              <a:t>“the corroborative evidence need not be sufficient, independent of the statements, to establish the corpus delicti.”</a:t>
            </a:r>
          </a:p>
        </p:txBody>
      </p:sp>
    </p:spTree>
    <p:extLst>
      <p:ext uri="{BB962C8B-B14F-4D97-AF65-F5344CB8AC3E}">
        <p14:creationId xmlns:p14="http://schemas.microsoft.com/office/powerpoint/2010/main" val="4088830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Tree>
    <p:extLst>
      <p:ext uri="{BB962C8B-B14F-4D97-AF65-F5344CB8AC3E}">
        <p14:creationId xmlns:p14="http://schemas.microsoft.com/office/powerpoint/2010/main" val="42191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2401-51F7-9E8C-3D50-3C1EF393B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294B5-86BD-703C-4DCB-9C1F98534004}"/>
              </a:ext>
            </a:extLst>
          </p:cNvPr>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STATEMENTS</a:t>
            </a:r>
            <a:endParaRPr lang="en-US" sz="4800" b="1" i="1" dirty="0">
              <a:solidFill>
                <a:srgbClr val="FFFF00"/>
              </a:solidFill>
            </a:endParaRPr>
          </a:p>
        </p:txBody>
      </p:sp>
      <p:sp>
        <p:nvSpPr>
          <p:cNvPr id="3" name="Content Placeholder 2">
            <a:extLst>
              <a:ext uri="{FF2B5EF4-FFF2-40B4-BE49-F238E27FC236}">
                <a16:creationId xmlns:a16="http://schemas.microsoft.com/office/drawing/2014/main" id="{22B325E7-6DEA-F981-99AD-DE339B74697A}"/>
              </a:ext>
            </a:extLst>
          </p:cNvPr>
          <p:cNvSpPr>
            <a:spLocks noGrp="1"/>
          </p:cNvSpPr>
          <p:nvPr>
            <p:ph idx="1"/>
          </p:nvPr>
        </p:nvSpPr>
        <p:spPr>
          <a:xfrm>
            <a:off x="150812" y="1905000"/>
            <a:ext cx="11887200" cy="4800600"/>
          </a:xfrm>
        </p:spPr>
        <p:txBody>
          <a:bodyPr>
            <a:normAutofit/>
          </a:bodyPr>
          <a:lstStyle/>
          <a:p>
            <a:r>
              <a:rPr lang="en-US" sz="4400" b="1" i="1" dirty="0">
                <a:latin typeface="Arial" panose="020B0604020202020204" pitchFamily="34" charset="0"/>
                <a:cs typeface="Arial" panose="020B0604020202020204" pitchFamily="34" charset="0"/>
              </a:rPr>
              <a:t>Anderson v. State</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442 S.C. 372, 898 S.E.2d 218 (Ct. App. 2024)</a:t>
            </a:r>
          </a:p>
          <a:p>
            <a:r>
              <a:rPr lang="en-US" sz="4400" dirty="0">
                <a:latin typeface="Arial" panose="020B0604020202020204" pitchFamily="34" charset="0"/>
                <a:cs typeface="Arial" panose="020B0604020202020204" pitchFamily="34" charset="0"/>
              </a:rPr>
              <a:t>We acknowledge that at first blush, the facts of the present case may seem similar to those in Graves. However, the defendant in Graves never admitted to driving the vehicle *382 as Anderson did here.</a:t>
            </a:r>
          </a:p>
        </p:txBody>
      </p:sp>
    </p:spTree>
    <p:extLst>
      <p:ext uri="{BB962C8B-B14F-4D97-AF65-F5344CB8AC3E}">
        <p14:creationId xmlns:p14="http://schemas.microsoft.com/office/powerpoint/2010/main" val="2995354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CORPUS DELICTI</a:t>
            </a:r>
            <a:r>
              <a:rPr lang="en-US" sz="4800" b="1" dirty="0">
                <a:solidFill>
                  <a:srgbClr val="FFFF00"/>
                </a:solidFill>
              </a:rPr>
              <a:t>: CONFESSION</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fontScale="92500" lnSpcReduction="20000"/>
          </a:bodyPr>
          <a:lstStyle/>
          <a:p>
            <a:r>
              <a:rPr lang="en-US" sz="4400" b="1" i="1" dirty="0">
                <a:latin typeface="Arial" panose="020B0604020202020204" pitchFamily="34" charset="0"/>
                <a:cs typeface="Arial" panose="020B0604020202020204" pitchFamily="34" charset="0"/>
              </a:rPr>
              <a:t>State v. McCombs</a:t>
            </a:r>
            <a:r>
              <a:rPr lang="en-US" sz="4400" b="1" dirty="0">
                <a:latin typeface="Arial" panose="020B0604020202020204" pitchFamily="34" charset="0"/>
                <a:cs typeface="Arial" panose="020B0604020202020204" pitchFamily="34" charset="0"/>
              </a:rPr>
              <a:t>, 335 S.C. 123, 515 S.E.2d 547 (Ct. App. 1999)</a:t>
            </a:r>
          </a:p>
          <a:p>
            <a:r>
              <a:rPr lang="en-US" sz="4400" dirty="0">
                <a:latin typeface="Arial" panose="020B0604020202020204" pitchFamily="34" charset="0"/>
                <a:cs typeface="Arial" panose="020B0604020202020204" pitchFamily="34" charset="0"/>
              </a:rPr>
              <a:t>Proof of corpus delicti is not a prerequisite to the admission of an extra-judicial confession of a defendant; rather, </a:t>
            </a:r>
          </a:p>
          <a:p>
            <a:r>
              <a:rPr lang="en-US" sz="4400" dirty="0">
                <a:latin typeface="Arial" panose="020B0604020202020204" pitchFamily="34" charset="0"/>
                <a:cs typeface="Arial" panose="020B0604020202020204" pitchFamily="34" charset="0"/>
              </a:rPr>
              <a:t>If the state fails to prove the corpus delicti and the sole evidence of guilt is the defendant’s confession, then a directed verdict in favor of the defendant is required. </a:t>
            </a:r>
          </a:p>
        </p:txBody>
      </p:sp>
    </p:spTree>
    <p:extLst>
      <p:ext uri="{BB962C8B-B14F-4D97-AF65-F5344CB8AC3E}">
        <p14:creationId xmlns:p14="http://schemas.microsoft.com/office/powerpoint/2010/main" val="19218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0886"/>
            <a:ext cx="11963400" cy="1295400"/>
          </a:xfrm>
        </p:spPr>
        <p:txBody>
          <a:bodyPr>
            <a:noAutofit/>
          </a:bodyPr>
          <a:lstStyle/>
          <a:p>
            <a:pPr algn="ctr"/>
            <a:r>
              <a:rPr lang="en-US" sz="4800" b="1" i="1" dirty="0">
                <a:solidFill>
                  <a:srgbClr val="FFFF00"/>
                </a:solidFill>
              </a:rPr>
              <a:t>CORPUS DELICTI</a:t>
            </a:r>
            <a:r>
              <a:rPr lang="en-US" sz="4800" b="1" dirty="0">
                <a:solidFill>
                  <a:srgbClr val="FFFF00"/>
                </a:solidFill>
              </a:rPr>
              <a:t>: UNDER THE INFLUENCE</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fontScale="85000" lnSpcReduction="10000"/>
          </a:bodyPr>
          <a:lstStyle/>
          <a:p>
            <a:r>
              <a:rPr lang="en-US" sz="4000" b="1" i="1" dirty="0">
                <a:latin typeface="Arial" panose="020B0604020202020204" pitchFamily="34" charset="0"/>
                <a:cs typeface="Arial" panose="020B0604020202020204" pitchFamily="34" charset="0"/>
              </a:rPr>
              <a:t>Kennedy v. Griffin</a:t>
            </a:r>
            <a:r>
              <a:rPr lang="en-US" sz="4000" b="1" dirty="0">
                <a:latin typeface="Arial" panose="020B0604020202020204" pitchFamily="34" charset="0"/>
                <a:cs typeface="Arial" panose="020B0604020202020204" pitchFamily="34" charset="0"/>
              </a:rPr>
              <a:t>, 358 S.C. 122, 595 S.E.2d 248 (Ct. App. 2004)</a:t>
            </a:r>
          </a:p>
          <a:p>
            <a:r>
              <a:rPr lang="en-US" sz="4400" dirty="0">
                <a:latin typeface="Arial" panose="020B0604020202020204" pitchFamily="34" charset="0"/>
                <a:cs typeface="Arial" panose="020B0604020202020204" pitchFamily="34" charset="0"/>
              </a:rPr>
              <a:t>A driver is “under the influence,” for purposes of statute stating that it is unlawful to drive while under the influence of alcohol or drugs, when ingestion of drugs or alcohol results in the impairment of the driver’s faculties, impairs the driver’s ability to operate the vehicle with reasonable care, or impairs the driver’s ability to drive as a prudent driver would operate the vehicle. </a:t>
            </a:r>
          </a:p>
        </p:txBody>
      </p:sp>
    </p:spTree>
    <p:extLst>
      <p:ext uri="{BB962C8B-B14F-4D97-AF65-F5344CB8AC3E}">
        <p14:creationId xmlns:p14="http://schemas.microsoft.com/office/powerpoint/2010/main" val="391228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0886"/>
            <a:ext cx="11963400" cy="1295400"/>
          </a:xfrm>
        </p:spPr>
        <p:txBody>
          <a:bodyPr>
            <a:noAutofit/>
          </a:bodyPr>
          <a:lstStyle/>
          <a:p>
            <a:pPr algn="ctr"/>
            <a:r>
              <a:rPr lang="en-US" sz="4800" b="1" i="1" dirty="0">
                <a:solidFill>
                  <a:srgbClr val="FFFF00"/>
                </a:solidFill>
              </a:rPr>
              <a:t>CORPUS DELICTI</a:t>
            </a:r>
            <a:r>
              <a:rPr lang="en-US" sz="4800" b="1" dirty="0">
                <a:solidFill>
                  <a:srgbClr val="FFFF00"/>
                </a:solidFill>
              </a:rPr>
              <a:t>: UNDER THE INFLUENCE</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a:bodyPr>
          <a:lstStyle/>
          <a:p>
            <a:r>
              <a:rPr lang="en-US" sz="4000" b="1" i="1" dirty="0">
                <a:latin typeface="Arial" panose="020B0604020202020204" pitchFamily="34" charset="0"/>
                <a:cs typeface="Arial" panose="020B0604020202020204" pitchFamily="34" charset="0"/>
              </a:rPr>
              <a:t>State v. Kerr</a:t>
            </a:r>
            <a:r>
              <a:rPr lang="en-US" sz="4000" b="1" dirty="0">
                <a:latin typeface="Arial" panose="020B0604020202020204" pitchFamily="34" charset="0"/>
                <a:cs typeface="Arial" panose="020B0604020202020204" pitchFamily="34" charset="0"/>
              </a:rPr>
              <a:t>, 330 S.C. 132, 498 S.E.2d 212 (Ct. App. 1998)</a:t>
            </a:r>
          </a:p>
          <a:p>
            <a:r>
              <a:rPr lang="en-US" sz="4400" dirty="0">
                <a:latin typeface="Arial" panose="020B0604020202020204" pitchFamily="34" charset="0"/>
                <a:cs typeface="Arial" panose="020B0604020202020204" pitchFamily="34" charset="0"/>
              </a:rPr>
              <a:t>Motorist is “under the influence” when ingestion of one or more of substances listed in relevant statute has resulted in impairment of his faculties. </a:t>
            </a:r>
          </a:p>
        </p:txBody>
      </p:sp>
    </p:spTree>
    <p:extLst>
      <p:ext uri="{BB962C8B-B14F-4D97-AF65-F5344CB8AC3E}">
        <p14:creationId xmlns:p14="http://schemas.microsoft.com/office/powerpoint/2010/main" val="12473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0886"/>
            <a:ext cx="11963400" cy="1295400"/>
          </a:xfrm>
        </p:spPr>
        <p:txBody>
          <a:bodyPr>
            <a:noAutofit/>
          </a:bodyPr>
          <a:lstStyle/>
          <a:p>
            <a:pPr algn="ctr"/>
            <a:r>
              <a:rPr lang="en-US" sz="4800" b="1" i="1" dirty="0">
                <a:solidFill>
                  <a:srgbClr val="FFFF00"/>
                </a:solidFill>
              </a:rPr>
              <a:t>CORPUS DELICTI</a:t>
            </a:r>
            <a:r>
              <a:rPr lang="en-US" sz="4800" b="1" dirty="0">
                <a:solidFill>
                  <a:srgbClr val="FFFF00"/>
                </a:solidFill>
              </a:rPr>
              <a:t>: UNDER THE INFLUENCE</a:t>
            </a:r>
            <a:endParaRPr lang="en-US" sz="4800" b="1" i="1" dirty="0">
              <a:solidFill>
                <a:srgbClr val="FFFF00"/>
              </a:solidFill>
            </a:endParaRPr>
          </a:p>
        </p:txBody>
      </p:sp>
      <p:sp>
        <p:nvSpPr>
          <p:cNvPr id="3" name="Content Placeholder 2"/>
          <p:cNvSpPr>
            <a:spLocks noGrp="1"/>
          </p:cNvSpPr>
          <p:nvPr>
            <p:ph idx="1"/>
          </p:nvPr>
        </p:nvSpPr>
        <p:spPr>
          <a:xfrm>
            <a:off x="150812" y="1905000"/>
            <a:ext cx="11887200" cy="4800600"/>
          </a:xfrm>
        </p:spPr>
        <p:txBody>
          <a:bodyPr>
            <a:normAutofit/>
          </a:bodyPr>
          <a:lstStyle/>
          <a:p>
            <a:r>
              <a:rPr lang="en-US" sz="4000" b="1" i="1" dirty="0">
                <a:latin typeface="Arial" panose="020B0604020202020204" pitchFamily="34" charset="0"/>
                <a:cs typeface="Arial" panose="020B0604020202020204" pitchFamily="34" charset="0"/>
              </a:rPr>
              <a:t>State v. Kerr</a:t>
            </a:r>
            <a:r>
              <a:rPr lang="en-US" sz="4000" b="1" dirty="0">
                <a:latin typeface="Arial" panose="020B0604020202020204" pitchFamily="34" charset="0"/>
                <a:cs typeface="Arial" panose="020B0604020202020204" pitchFamily="34" charset="0"/>
              </a:rPr>
              <a:t>, 330 S.C. 132, 498 S.E.2d 212 (Ct. App. 1998)</a:t>
            </a:r>
          </a:p>
          <a:p>
            <a:r>
              <a:rPr lang="en-US" sz="4400" dirty="0">
                <a:latin typeface="Arial" panose="020B0604020202020204" pitchFamily="34" charset="0"/>
                <a:cs typeface="Arial" panose="020B0604020202020204" pitchFamily="34" charset="0"/>
              </a:rPr>
              <a:t>One violates driving under influence statute if he partakes of alcohol to extent that he cannot drive motor vehicle with reasonable care, or if he cannot drive as prudent driver would operate vehicle. </a:t>
            </a:r>
          </a:p>
        </p:txBody>
      </p:sp>
    </p:spTree>
    <p:extLst>
      <p:ext uri="{BB962C8B-B14F-4D97-AF65-F5344CB8AC3E}">
        <p14:creationId xmlns:p14="http://schemas.microsoft.com/office/powerpoint/2010/main" val="411699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12" y="2209800"/>
            <a:ext cx="12188825" cy="1020762"/>
          </a:xfrm>
        </p:spPr>
        <p:txBody>
          <a:bodyPr>
            <a:noAutofit/>
          </a:bodyPr>
          <a:lstStyle/>
          <a:p>
            <a:pPr algn="ctr"/>
            <a:r>
              <a:rPr lang="en-US" sz="6600" b="1" dirty="0">
                <a:solidFill>
                  <a:srgbClr val="FFFF00"/>
                </a:solidFill>
              </a:rPr>
              <a:t>DEFENDANT’S STATEMENTS</a:t>
            </a:r>
            <a:endParaRPr lang="en-US" sz="6600" dirty="0"/>
          </a:p>
        </p:txBody>
      </p:sp>
    </p:spTree>
    <p:extLst>
      <p:ext uri="{BB962C8B-B14F-4D97-AF65-F5344CB8AC3E}">
        <p14:creationId xmlns:p14="http://schemas.microsoft.com/office/powerpoint/2010/main" val="22608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0886"/>
            <a:ext cx="11201400" cy="1295400"/>
          </a:xfrm>
        </p:spPr>
        <p:txBody>
          <a:bodyPr>
            <a:noAutofit/>
          </a:bodyPr>
          <a:lstStyle/>
          <a:p>
            <a:pPr algn="ctr"/>
            <a:r>
              <a:rPr lang="en-US" sz="4800" b="1" dirty="0">
                <a:solidFill>
                  <a:srgbClr val="FFFF00"/>
                </a:solidFill>
              </a:rPr>
              <a:t>CUSTODIAL INTERROGATION: MIRANDA</a:t>
            </a:r>
          </a:p>
        </p:txBody>
      </p:sp>
      <p:sp>
        <p:nvSpPr>
          <p:cNvPr id="3" name="Content Placeholder 2"/>
          <p:cNvSpPr>
            <a:spLocks noGrp="1"/>
          </p:cNvSpPr>
          <p:nvPr>
            <p:ph idx="1"/>
          </p:nvPr>
        </p:nvSpPr>
        <p:spPr>
          <a:xfrm>
            <a:off x="150812" y="1905000"/>
            <a:ext cx="11887200" cy="4800600"/>
          </a:xfrm>
        </p:spPr>
        <p:txBody>
          <a:bodyPr>
            <a:normAutofit/>
          </a:bodyPr>
          <a:lstStyle/>
          <a:p>
            <a:r>
              <a:rPr lang="en-US" sz="4400" b="1" u="sng" dirty="0">
                <a:latin typeface="Arial" panose="020B0604020202020204" pitchFamily="34" charset="0"/>
                <a:cs typeface="Arial" panose="020B0604020202020204" pitchFamily="34" charset="0"/>
              </a:rPr>
              <a:t>State v. Lowery</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443 S.C. 473, 905 S.E.2d 361 (2024)</a:t>
            </a:r>
          </a:p>
          <a:p>
            <a:r>
              <a:rPr lang="en-US" sz="4400" b="1" u="sng" dirty="0">
                <a:latin typeface="Arial" panose="020B0604020202020204" pitchFamily="34" charset="0"/>
                <a:cs typeface="Arial" panose="020B0604020202020204" pitchFamily="34" charset="0"/>
              </a:rPr>
              <a:t>State </a:t>
            </a:r>
            <a:r>
              <a:rPr lang="en-US" sz="4400" dirty="0">
                <a:latin typeface="Arial" panose="020B0604020202020204" pitchFamily="34" charset="0"/>
                <a:cs typeface="Arial" panose="020B0604020202020204" pitchFamily="34" charset="0"/>
              </a:rPr>
              <a:t>had burden of proof on issues of custodial interrogation under </a:t>
            </a:r>
            <a:r>
              <a:rPr lang="en-US" sz="4400" i="1" dirty="0">
                <a:latin typeface="Arial" panose="020B0604020202020204" pitchFamily="34" charset="0"/>
                <a:cs typeface="Arial" panose="020B0604020202020204" pitchFamily="34" charset="0"/>
              </a:rPr>
              <a:t>Miranda</a:t>
            </a:r>
          </a:p>
          <a:p>
            <a:r>
              <a:rPr lang="en-US" sz="4400" dirty="0">
                <a:latin typeface="Arial" panose="020B0604020202020204" pitchFamily="34" charset="0"/>
                <a:cs typeface="Arial" panose="020B0604020202020204" pitchFamily="34" charset="0"/>
              </a:rPr>
              <a:t>Preponderance of the evidence</a:t>
            </a:r>
          </a:p>
        </p:txBody>
      </p:sp>
    </p:spTree>
    <p:extLst>
      <p:ext uri="{BB962C8B-B14F-4D97-AF65-F5344CB8AC3E}">
        <p14:creationId xmlns:p14="http://schemas.microsoft.com/office/powerpoint/2010/main" val="47102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26EF-E3C8-2B89-A2DF-5E336C192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480DB-A21A-F368-E064-29619D3B1675}"/>
              </a:ext>
            </a:extLst>
          </p:cNvPr>
          <p:cNvSpPr>
            <a:spLocks noGrp="1"/>
          </p:cNvSpPr>
          <p:nvPr>
            <p:ph type="title"/>
          </p:nvPr>
        </p:nvSpPr>
        <p:spPr>
          <a:xfrm>
            <a:off x="303212" y="10886"/>
            <a:ext cx="11734800" cy="1295400"/>
          </a:xfrm>
        </p:spPr>
        <p:txBody>
          <a:bodyPr>
            <a:noAutofit/>
          </a:bodyPr>
          <a:lstStyle/>
          <a:p>
            <a:pPr algn="ctr"/>
            <a:r>
              <a:rPr lang="en-US" sz="4800" b="1" dirty="0">
                <a:solidFill>
                  <a:srgbClr val="FFFF00"/>
                </a:solidFill>
              </a:rPr>
              <a:t>LOWERY: NOT A ROUTINE TRAFFIC STOP</a:t>
            </a:r>
          </a:p>
        </p:txBody>
      </p:sp>
      <p:sp>
        <p:nvSpPr>
          <p:cNvPr id="3" name="Content Placeholder 2">
            <a:extLst>
              <a:ext uri="{FF2B5EF4-FFF2-40B4-BE49-F238E27FC236}">
                <a16:creationId xmlns:a16="http://schemas.microsoft.com/office/drawing/2014/main" id="{EC1EC019-3563-7501-5A9F-70C0C0521873}"/>
              </a:ext>
            </a:extLst>
          </p:cNvPr>
          <p:cNvSpPr>
            <a:spLocks noGrp="1"/>
          </p:cNvSpPr>
          <p:nvPr>
            <p:ph idx="1"/>
          </p:nvPr>
        </p:nvSpPr>
        <p:spPr>
          <a:xfrm>
            <a:off x="150812" y="1905000"/>
            <a:ext cx="11887200" cy="4800600"/>
          </a:xfrm>
        </p:spPr>
        <p:txBody>
          <a:bodyPr>
            <a:normAutofit/>
          </a:bodyPr>
          <a:lstStyle/>
          <a:p>
            <a:r>
              <a:rPr lang="en-US" sz="4400" b="1" u="sng" dirty="0">
                <a:latin typeface="Arial" panose="020B0604020202020204" pitchFamily="34" charset="0"/>
                <a:cs typeface="Arial" panose="020B0604020202020204" pitchFamily="34" charset="0"/>
              </a:rPr>
              <a:t>State v. Lowery</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443 S.C. 473, 905 S.E.2d 361 (2024)</a:t>
            </a:r>
          </a:p>
          <a:p>
            <a:r>
              <a:rPr lang="en-US" sz="4400" b="1" u="sng" dirty="0">
                <a:latin typeface="Arial" panose="020B0604020202020204" pitchFamily="34" charset="0"/>
                <a:cs typeface="Arial" panose="020B0604020202020204" pitchFamily="34" charset="0"/>
              </a:rPr>
              <a:t>Scenario</a:t>
            </a:r>
            <a:r>
              <a:rPr lang="en-US" sz="4400" dirty="0">
                <a:latin typeface="Arial" panose="020B0604020202020204" pitchFamily="34" charset="0"/>
                <a:cs typeface="Arial" panose="020B0604020202020204" pitchFamily="34" charset="0"/>
              </a:rPr>
              <a:t> in which officers begin looking for an individual after being told a driver left the scene does not typically constitute a routine traffic stop. (Targeted Investigation)</a:t>
            </a:r>
          </a:p>
        </p:txBody>
      </p:sp>
    </p:spTree>
    <p:extLst>
      <p:ext uri="{BB962C8B-B14F-4D97-AF65-F5344CB8AC3E}">
        <p14:creationId xmlns:p14="http://schemas.microsoft.com/office/powerpoint/2010/main" val="3097606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23EA7-86BD-3A3C-3654-2AABA9E87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3F42B-D644-7CEC-D46C-05A4A25988AA}"/>
              </a:ext>
            </a:extLst>
          </p:cNvPr>
          <p:cNvSpPr>
            <a:spLocks noGrp="1"/>
          </p:cNvSpPr>
          <p:nvPr>
            <p:ph type="title"/>
          </p:nvPr>
        </p:nvSpPr>
        <p:spPr>
          <a:xfrm>
            <a:off x="303212" y="10886"/>
            <a:ext cx="11734800" cy="1295400"/>
          </a:xfrm>
        </p:spPr>
        <p:txBody>
          <a:bodyPr>
            <a:noAutofit/>
          </a:bodyPr>
          <a:lstStyle/>
          <a:p>
            <a:pPr algn="ctr"/>
            <a:r>
              <a:rPr lang="en-US" sz="4800" b="1" dirty="0">
                <a:solidFill>
                  <a:srgbClr val="FFFF00"/>
                </a:solidFill>
              </a:rPr>
              <a:t>LOWERY: INCRIMINATING RESPONSES</a:t>
            </a:r>
          </a:p>
        </p:txBody>
      </p:sp>
      <p:sp>
        <p:nvSpPr>
          <p:cNvPr id="3" name="Content Placeholder 2">
            <a:extLst>
              <a:ext uri="{FF2B5EF4-FFF2-40B4-BE49-F238E27FC236}">
                <a16:creationId xmlns:a16="http://schemas.microsoft.com/office/drawing/2014/main" id="{DAAAA7E2-734F-048B-5D90-96D3333B4869}"/>
              </a:ext>
            </a:extLst>
          </p:cNvPr>
          <p:cNvSpPr>
            <a:spLocks noGrp="1"/>
          </p:cNvSpPr>
          <p:nvPr>
            <p:ph idx="1"/>
          </p:nvPr>
        </p:nvSpPr>
        <p:spPr>
          <a:xfrm>
            <a:off x="150812" y="1905000"/>
            <a:ext cx="11887200" cy="4800600"/>
          </a:xfrm>
        </p:spPr>
        <p:txBody>
          <a:bodyPr>
            <a:normAutofit fontScale="85000" lnSpcReduction="10000"/>
          </a:bodyPr>
          <a:lstStyle/>
          <a:p>
            <a:r>
              <a:rPr lang="en-US" sz="4400" b="1" u="sng" dirty="0">
                <a:latin typeface="Arial" panose="020B0604020202020204" pitchFamily="34" charset="0"/>
                <a:cs typeface="Arial" panose="020B0604020202020204" pitchFamily="34" charset="0"/>
              </a:rPr>
              <a:t>State v. Lowery</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443 S.C. 473, 905 S.E.2d 361 (2024)</a:t>
            </a:r>
          </a:p>
          <a:p>
            <a:r>
              <a:rPr lang="en-US" sz="4400" dirty="0">
                <a:latin typeface="Arial" panose="020B0604020202020204" pitchFamily="34" charset="0"/>
                <a:cs typeface="Arial" panose="020B0604020202020204" pitchFamily="34" charset="0"/>
              </a:rPr>
              <a:t>During the first thirty-three seconds of the video, Trooper Vallin, without Mirandizing Lowery, questioned Lowery as to where he had been before arriving at the </a:t>
            </a:r>
            <a:r>
              <a:rPr lang="en-US" sz="4400" dirty="0" err="1">
                <a:latin typeface="Arial" panose="020B0604020202020204" pitchFamily="34" charset="0"/>
                <a:cs typeface="Arial" panose="020B0604020202020204" pitchFamily="34" charset="0"/>
              </a:rPr>
              <a:t>Spinx</a:t>
            </a:r>
            <a:r>
              <a:rPr lang="en-US" sz="4400" dirty="0">
                <a:latin typeface="Arial" panose="020B0604020202020204" pitchFamily="34" charset="0"/>
                <a:cs typeface="Arial" panose="020B0604020202020204" pitchFamily="34" charset="0"/>
              </a:rPr>
              <a:t> parking lot and how Lowery was able to drive with a flat tire. </a:t>
            </a:r>
          </a:p>
          <a:p>
            <a:r>
              <a:rPr lang="en-US" sz="4400" dirty="0">
                <a:latin typeface="Arial" panose="020B0604020202020204" pitchFamily="34" charset="0"/>
                <a:cs typeface="Arial" panose="020B0604020202020204" pitchFamily="34" charset="0"/>
              </a:rPr>
              <a:t>These questions were “interrogation,” as they were reasonably likely to elicit incriminating responses.</a:t>
            </a:r>
          </a:p>
        </p:txBody>
      </p:sp>
    </p:spTree>
    <p:extLst>
      <p:ext uri="{BB962C8B-B14F-4D97-AF65-F5344CB8AC3E}">
        <p14:creationId xmlns:p14="http://schemas.microsoft.com/office/powerpoint/2010/main" val="2895322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5BB5D-292B-5023-A0D7-C4111176C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B6518-424F-7754-19DD-B25859711B4A}"/>
              </a:ext>
            </a:extLst>
          </p:cNvPr>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MIRANDA </a:t>
            </a:r>
            <a:r>
              <a:rPr lang="en-US" sz="4800" b="1" dirty="0">
                <a:solidFill>
                  <a:srgbClr val="FFFF00"/>
                </a:solidFill>
              </a:rPr>
              <a:t>WARNINGS REQUIRED 1</a:t>
            </a:r>
            <a:endParaRPr lang="en-US" sz="4800" b="1" i="1" dirty="0">
              <a:solidFill>
                <a:srgbClr val="FFFF00"/>
              </a:solidFill>
            </a:endParaRPr>
          </a:p>
        </p:txBody>
      </p:sp>
      <p:sp>
        <p:nvSpPr>
          <p:cNvPr id="3" name="Content Placeholder 2">
            <a:extLst>
              <a:ext uri="{FF2B5EF4-FFF2-40B4-BE49-F238E27FC236}">
                <a16:creationId xmlns:a16="http://schemas.microsoft.com/office/drawing/2014/main" id="{9AC92FD9-F17C-0EB1-F8A5-3A215B14BF2A}"/>
              </a:ext>
            </a:extLst>
          </p:cNvPr>
          <p:cNvSpPr>
            <a:spLocks noGrp="1"/>
          </p:cNvSpPr>
          <p:nvPr>
            <p:ph idx="1"/>
          </p:nvPr>
        </p:nvSpPr>
        <p:spPr>
          <a:xfrm>
            <a:off x="150812" y="1905000"/>
            <a:ext cx="11887200" cy="4800600"/>
          </a:xfrm>
        </p:spPr>
        <p:txBody>
          <a:bodyPr>
            <a:normAutofit fontScale="70000" lnSpcReduction="20000"/>
          </a:bodyPr>
          <a:lstStyle/>
          <a:p>
            <a:r>
              <a:rPr lang="en-US" sz="4400" b="1" u="sng" dirty="0">
                <a:latin typeface="Arial" panose="020B0604020202020204" pitchFamily="34" charset="0"/>
                <a:cs typeface="Arial" panose="020B0604020202020204" pitchFamily="34" charset="0"/>
              </a:rPr>
              <a:t>State v. Medley</a:t>
            </a:r>
            <a:r>
              <a:rPr lang="en-US" sz="4400" b="1" dirty="0">
                <a:latin typeface="Arial" panose="020B0604020202020204" pitchFamily="34" charset="0"/>
                <a:cs typeface="Arial" panose="020B0604020202020204" pitchFamily="34" charset="0"/>
              </a:rPr>
              <a:t>, 417 S.C. 18, 787 S.E.2d 847 (Ct. App. 2016)</a:t>
            </a:r>
          </a:p>
          <a:p>
            <a:r>
              <a:rPr lang="en-US" sz="4400" dirty="0">
                <a:latin typeface="Arial" panose="020B0604020202020204" pitchFamily="34" charset="0"/>
                <a:cs typeface="Arial" panose="020B0604020202020204" pitchFamily="34" charset="0"/>
              </a:rPr>
              <a:t>Defendant was subject to custodial interrogation at the time he made the initial incriminating statement regarding his alcohol consumption, and thus, Miranda warnings were required;</a:t>
            </a:r>
          </a:p>
          <a:p>
            <a:r>
              <a:rPr lang="en-US" sz="4400" dirty="0">
                <a:latin typeface="Arial" panose="020B0604020202020204" pitchFamily="34" charset="0"/>
                <a:cs typeface="Arial" panose="020B0604020202020204" pitchFamily="34" charset="0"/>
              </a:rPr>
              <a:t>Defendant's incriminating statements, that he made in patrol car on way to detention center, were not direct product of the impermissible tactic of “</a:t>
            </a:r>
            <a:r>
              <a:rPr lang="en-US" sz="4400" b="1" dirty="0">
                <a:latin typeface="Arial" panose="020B0604020202020204" pitchFamily="34" charset="0"/>
                <a:cs typeface="Arial" panose="020B0604020202020204" pitchFamily="34" charset="0"/>
              </a:rPr>
              <a:t>question first, give Miranda rights later</a:t>
            </a:r>
            <a:r>
              <a:rPr lang="en-US" sz="4400" dirty="0">
                <a:latin typeface="Arial" panose="020B0604020202020204" pitchFamily="34" charset="0"/>
                <a:cs typeface="Arial" panose="020B0604020202020204" pitchFamily="34" charset="0"/>
              </a:rPr>
              <a:t>;” and</a:t>
            </a:r>
          </a:p>
          <a:p>
            <a:r>
              <a:rPr lang="en-US" sz="4400" dirty="0">
                <a:latin typeface="Arial" panose="020B0604020202020204" pitchFamily="34" charset="0"/>
                <a:cs typeface="Arial" panose="020B0604020202020204" pitchFamily="34" charset="0"/>
              </a:rPr>
              <a:t>Court's error in admitting defendant's custodial statements regarding his alcohol consumption, which were made prior to receiving Miranda warnings, was harmless.</a:t>
            </a:r>
          </a:p>
        </p:txBody>
      </p:sp>
    </p:spTree>
    <p:extLst>
      <p:ext uri="{BB962C8B-B14F-4D97-AF65-F5344CB8AC3E}">
        <p14:creationId xmlns:p14="http://schemas.microsoft.com/office/powerpoint/2010/main" val="284301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HOW TO FILE AND ARGUE MOTIONS</a:t>
            </a:r>
          </a:p>
        </p:txBody>
      </p:sp>
      <p:sp>
        <p:nvSpPr>
          <p:cNvPr id="3" name="Content Placeholder 2"/>
          <p:cNvSpPr>
            <a:spLocks noGrp="1"/>
          </p:cNvSpPr>
          <p:nvPr>
            <p:ph idx="1"/>
          </p:nvPr>
        </p:nvSpPr>
        <p:spPr>
          <a:xfrm>
            <a:off x="455612" y="1828800"/>
            <a:ext cx="11353800" cy="4800600"/>
          </a:xfrm>
        </p:spPr>
        <p:txBody>
          <a:bodyPr>
            <a:normAutofit/>
          </a:bodyPr>
          <a:lstStyle/>
          <a:p>
            <a:pPr>
              <a:buFont typeface="Wingdings" panose="05000000000000000000" pitchFamily="2" charset="2"/>
              <a:buChar char="§"/>
            </a:pPr>
            <a:r>
              <a:rPr lang="en-US" sz="4400" b="1" u="sng" dirty="0"/>
              <a:t>Read</a:t>
            </a:r>
            <a:r>
              <a:rPr lang="en-US" sz="4400" dirty="0"/>
              <a:t> the applicable statute(s) and case law.</a:t>
            </a:r>
          </a:p>
          <a:p>
            <a:pPr marL="0" indent="0">
              <a:buNone/>
            </a:pPr>
            <a:endParaRPr lang="en-US" sz="2000" dirty="0"/>
          </a:p>
          <a:p>
            <a:pPr>
              <a:buFont typeface="Wingdings" panose="05000000000000000000" pitchFamily="2" charset="2"/>
              <a:buChar char="§"/>
            </a:pPr>
            <a:r>
              <a:rPr lang="en-US" sz="4400" b="1" u="sng" dirty="0"/>
              <a:t>List</a:t>
            </a:r>
            <a:r>
              <a:rPr lang="en-US" sz="4400" dirty="0"/>
              <a:t> the applicable issues to your facts.</a:t>
            </a:r>
          </a:p>
          <a:p>
            <a:pPr marL="0" indent="0">
              <a:buNone/>
            </a:pPr>
            <a:endParaRPr lang="en-US" sz="2000" dirty="0"/>
          </a:p>
          <a:p>
            <a:pPr>
              <a:buFont typeface="Wingdings" panose="05000000000000000000" pitchFamily="2" charset="2"/>
              <a:buChar char="§"/>
            </a:pPr>
            <a:r>
              <a:rPr lang="en-US" sz="4400" b="1" u="sng" dirty="0"/>
              <a:t>Discuss</a:t>
            </a:r>
            <a:r>
              <a:rPr lang="en-US" sz="4400" dirty="0"/>
              <a:t> with your colleagues </a:t>
            </a:r>
          </a:p>
          <a:p>
            <a:pPr marL="0" indent="0">
              <a:buNone/>
            </a:pPr>
            <a:endParaRPr lang="en-US" sz="4400" dirty="0"/>
          </a:p>
        </p:txBody>
      </p:sp>
    </p:spTree>
    <p:extLst>
      <p:ext uri="{BB962C8B-B14F-4D97-AF65-F5344CB8AC3E}">
        <p14:creationId xmlns:p14="http://schemas.microsoft.com/office/powerpoint/2010/main" val="6543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972800" cy="1295400"/>
          </a:xfrm>
        </p:spPr>
        <p:txBody>
          <a:bodyPr>
            <a:noAutofit/>
          </a:bodyPr>
          <a:lstStyle/>
          <a:p>
            <a:pPr algn="ctr"/>
            <a:r>
              <a:rPr lang="en-US" sz="4800" b="1" i="1" dirty="0">
                <a:solidFill>
                  <a:srgbClr val="FFFF00"/>
                </a:solidFill>
              </a:rPr>
              <a:t>MIRANDA </a:t>
            </a:r>
            <a:r>
              <a:rPr lang="en-US" sz="4800" b="1" dirty="0">
                <a:solidFill>
                  <a:srgbClr val="FFFF00"/>
                </a:solidFill>
              </a:rPr>
              <a:t>WARNINGS REQUIRED 2</a:t>
            </a:r>
          </a:p>
        </p:txBody>
      </p:sp>
      <p:sp>
        <p:nvSpPr>
          <p:cNvPr id="3" name="Content Placeholder 2"/>
          <p:cNvSpPr>
            <a:spLocks noGrp="1"/>
          </p:cNvSpPr>
          <p:nvPr>
            <p:ph idx="1"/>
          </p:nvPr>
        </p:nvSpPr>
        <p:spPr>
          <a:xfrm>
            <a:off x="227012" y="1752600"/>
            <a:ext cx="11734800" cy="4800600"/>
          </a:xfrm>
        </p:spPr>
        <p:txBody>
          <a:bodyPr>
            <a:noAutofit/>
          </a:bodyPr>
          <a:lstStyle/>
          <a:p>
            <a:pPr algn="just"/>
            <a:r>
              <a:rPr lang="en-US" sz="3000" dirty="0">
                <a:latin typeface="Arial" panose="020B0604020202020204" pitchFamily="34" charset="0"/>
                <a:cs typeface="Arial" panose="020B0604020202020204" pitchFamily="34" charset="0"/>
              </a:rPr>
              <a:t>Defendant was subject to custodial interrogation at the time he made the initial incriminating statement regarding his alcohol consumption, </a:t>
            </a:r>
          </a:p>
          <a:p>
            <a:pPr algn="just"/>
            <a:r>
              <a:rPr lang="en-US" sz="3000" dirty="0">
                <a:latin typeface="Arial" panose="020B0604020202020204" pitchFamily="34" charset="0"/>
                <a:cs typeface="Arial" panose="020B0604020202020204" pitchFamily="34" charset="0"/>
              </a:rPr>
              <a:t>Defendant was in his parents’ front yard, officer had him handcuffed and pinned to the ground while asking the question that elicited the objectionable response and </a:t>
            </a:r>
          </a:p>
          <a:p>
            <a:pPr algn="just"/>
            <a:r>
              <a:rPr lang="en-US" sz="3000" dirty="0">
                <a:latin typeface="Arial" panose="020B0604020202020204" pitchFamily="34" charset="0"/>
                <a:cs typeface="Arial" panose="020B0604020202020204" pitchFamily="34" charset="0"/>
              </a:rPr>
              <a:t>given that the most important factual question in any DUI case was how much alcohol the suspect consumed prior to getting behind wheel, officer should have known his question was reasonably likely to elicit an incriminating response from defendant.</a:t>
            </a:r>
          </a:p>
        </p:txBody>
      </p:sp>
    </p:spTree>
    <p:extLst>
      <p:ext uri="{BB962C8B-B14F-4D97-AF65-F5344CB8AC3E}">
        <p14:creationId xmlns:p14="http://schemas.microsoft.com/office/powerpoint/2010/main" val="301845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i="1" dirty="0">
                <a:solidFill>
                  <a:srgbClr val="FFFF00"/>
                </a:solidFill>
              </a:rPr>
              <a:t>MIRANDA </a:t>
            </a:r>
            <a:r>
              <a:rPr lang="en-US" sz="4800" b="1" dirty="0">
                <a:solidFill>
                  <a:srgbClr val="FFFF00"/>
                </a:solidFill>
              </a:rPr>
              <a:t>WARNINGS REQUIRED 3</a:t>
            </a:r>
          </a:p>
        </p:txBody>
      </p:sp>
      <p:sp>
        <p:nvSpPr>
          <p:cNvPr id="3" name="Content Placeholder 2"/>
          <p:cNvSpPr>
            <a:spLocks noGrp="1"/>
          </p:cNvSpPr>
          <p:nvPr>
            <p:ph idx="1"/>
          </p:nvPr>
        </p:nvSpPr>
        <p:spPr>
          <a:xfrm>
            <a:off x="150812" y="1905000"/>
            <a:ext cx="11811000" cy="4800600"/>
          </a:xfrm>
        </p:spPr>
        <p:txBody>
          <a:bodyPr>
            <a:normAutofit/>
          </a:bodyPr>
          <a:lstStyle/>
          <a:p>
            <a:r>
              <a:rPr lang="en-US" sz="4400" dirty="0">
                <a:latin typeface="Arial" panose="020B0604020202020204" pitchFamily="34" charset="0"/>
                <a:cs typeface="Arial" panose="020B0604020202020204" pitchFamily="34" charset="0"/>
              </a:rPr>
              <a:t>Officer’s asking defendant how much he had to drink was irrelevant to the public’s safety, and </a:t>
            </a:r>
          </a:p>
          <a:p>
            <a:r>
              <a:rPr lang="en-US" sz="4400" dirty="0">
                <a:latin typeface="Arial" panose="020B0604020202020204" pitchFamily="34" charset="0"/>
                <a:cs typeface="Arial" panose="020B0604020202020204" pitchFamily="34" charset="0"/>
              </a:rPr>
              <a:t>thus, officer’s question did not fall within the public safety exception to </a:t>
            </a:r>
            <a:r>
              <a:rPr lang="en-US" sz="4400" i="1" dirty="0">
                <a:latin typeface="Arial" panose="020B0604020202020204" pitchFamily="34" charset="0"/>
                <a:cs typeface="Arial" panose="020B0604020202020204" pitchFamily="34" charset="0"/>
              </a:rPr>
              <a:t>Miranda</a:t>
            </a:r>
            <a:r>
              <a:rPr lang="en-US" sz="4400"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only purpose for asking such a question was to obtain evidence for DUI case. </a:t>
            </a:r>
          </a:p>
        </p:txBody>
      </p:sp>
    </p:spTree>
    <p:extLst>
      <p:ext uri="{BB962C8B-B14F-4D97-AF65-F5344CB8AC3E}">
        <p14:creationId xmlns:p14="http://schemas.microsoft.com/office/powerpoint/2010/main" val="6416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STATEMENT: DRIVING</a:t>
            </a:r>
          </a:p>
        </p:txBody>
      </p:sp>
      <p:sp>
        <p:nvSpPr>
          <p:cNvPr id="3" name="Content Placeholder 2"/>
          <p:cNvSpPr>
            <a:spLocks noGrp="1"/>
          </p:cNvSpPr>
          <p:nvPr>
            <p:ph idx="1"/>
          </p:nvPr>
        </p:nvSpPr>
        <p:spPr>
          <a:xfrm>
            <a:off x="150812" y="1905000"/>
            <a:ext cx="11887200" cy="4800600"/>
          </a:xfrm>
        </p:spPr>
        <p:txBody>
          <a:bodyPr>
            <a:normAutofit fontScale="85000" lnSpcReduction="20000"/>
          </a:bodyPr>
          <a:lstStyle/>
          <a:p>
            <a:r>
              <a:rPr lang="en-US" sz="4400" b="1" i="1" dirty="0">
                <a:latin typeface="Arial" panose="020B0604020202020204" pitchFamily="34" charset="0"/>
                <a:cs typeface="Arial" panose="020B0604020202020204" pitchFamily="34" charset="0"/>
              </a:rPr>
              <a:t>State v. Russell</a:t>
            </a:r>
            <a:r>
              <a:rPr lang="en-US" sz="4400" b="1" dirty="0">
                <a:latin typeface="Arial" panose="020B0604020202020204" pitchFamily="34" charset="0"/>
                <a:cs typeface="Arial" panose="020B0604020202020204" pitchFamily="34" charset="0"/>
              </a:rPr>
              <a:t>, 345 S.C. 128, 546 S.E.2d 202 (Ct. App. 2001)</a:t>
            </a:r>
          </a:p>
          <a:p>
            <a:r>
              <a:rPr lang="en-US" sz="4400" dirty="0">
                <a:latin typeface="Arial" panose="020B0604020202020204" pitchFamily="34" charset="0"/>
                <a:cs typeface="Arial" panose="020B0604020202020204" pitchFamily="34" charset="0"/>
              </a:rPr>
              <a:t>In prosecution for (DUI), defendant’s extra-judicial statements to police that he was driving were admissible to establish corpus delicti</a:t>
            </a:r>
            <a:r>
              <a:rPr lang="en-US" sz="4400">
                <a:latin typeface="Arial" panose="020B0604020202020204" pitchFamily="34" charset="0"/>
                <a:cs typeface="Arial" panose="020B0604020202020204" pitchFamily="34" charset="0"/>
              </a:rPr>
              <a:t>, </a:t>
            </a:r>
          </a:p>
          <a:p>
            <a:r>
              <a:rPr lang="en-US" sz="4400">
                <a:latin typeface="Arial" panose="020B0604020202020204" pitchFamily="34" charset="0"/>
                <a:cs typeface="Arial" panose="020B0604020202020204" pitchFamily="34" charset="0"/>
              </a:rPr>
              <a:t>as </a:t>
            </a:r>
            <a:r>
              <a:rPr lang="en-US" sz="4400" dirty="0">
                <a:latin typeface="Arial" panose="020B0604020202020204" pitchFamily="34" charset="0"/>
                <a:cs typeface="Arial" panose="020B0604020202020204" pitchFamily="34" charset="0"/>
              </a:rPr>
              <a:t>they were sufficiently corroborated by independent facts that he owned the car, that he was the only one present when police arrived, that the ignition key was in his pocket, and that the hood of the car was still warm.</a:t>
            </a:r>
          </a:p>
        </p:txBody>
      </p:sp>
    </p:spTree>
    <p:extLst>
      <p:ext uri="{BB962C8B-B14F-4D97-AF65-F5344CB8AC3E}">
        <p14:creationId xmlns:p14="http://schemas.microsoft.com/office/powerpoint/2010/main" val="20767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REFUSAL OF BREATH TEST</a:t>
            </a:r>
          </a:p>
        </p:txBody>
      </p:sp>
      <p:sp>
        <p:nvSpPr>
          <p:cNvPr id="3" name="Content Placeholder 2"/>
          <p:cNvSpPr>
            <a:spLocks noGrp="1"/>
          </p:cNvSpPr>
          <p:nvPr>
            <p:ph idx="1"/>
          </p:nvPr>
        </p:nvSpPr>
        <p:spPr>
          <a:xfrm>
            <a:off x="150812" y="1752600"/>
            <a:ext cx="11887200" cy="4953000"/>
          </a:xfrm>
        </p:spPr>
        <p:txBody>
          <a:bodyPr>
            <a:normAutofit/>
          </a:bodyPr>
          <a:lstStyle/>
          <a:p>
            <a:r>
              <a:rPr lang="en-US" sz="3900" b="1" i="1" dirty="0">
                <a:latin typeface="Arial" panose="020B0604020202020204" pitchFamily="34" charset="0"/>
                <a:cs typeface="Arial" panose="020B0604020202020204" pitchFamily="34" charset="0"/>
              </a:rPr>
              <a:t>State v. Kerr</a:t>
            </a:r>
            <a:r>
              <a:rPr lang="en-US" sz="3900" b="1" dirty="0">
                <a:latin typeface="Arial" panose="020B0604020202020204" pitchFamily="34" charset="0"/>
                <a:cs typeface="Arial" panose="020B0604020202020204" pitchFamily="34" charset="0"/>
              </a:rPr>
              <a:t>, 330 S.C. 132, 498 S.E.2d 212 (1998)</a:t>
            </a:r>
          </a:p>
          <a:p>
            <a:r>
              <a:rPr lang="en-US" sz="4400" dirty="0">
                <a:latin typeface="Arial" panose="020B0604020202020204" pitchFamily="34" charset="0"/>
                <a:cs typeface="Arial" panose="020B0604020202020204" pitchFamily="34" charset="0"/>
              </a:rPr>
              <a:t>Jury in prosecution for (DUI) could consider fact that defendant refused breath test as prosecutorial evidence against him. </a:t>
            </a:r>
          </a:p>
        </p:txBody>
      </p:sp>
    </p:spTree>
    <p:extLst>
      <p:ext uri="{BB962C8B-B14F-4D97-AF65-F5344CB8AC3E}">
        <p14:creationId xmlns:p14="http://schemas.microsoft.com/office/powerpoint/2010/main" val="294710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2057400"/>
            <a:ext cx="12188825" cy="1020762"/>
          </a:xfrm>
        </p:spPr>
        <p:txBody>
          <a:bodyPr>
            <a:noAutofit/>
          </a:bodyPr>
          <a:lstStyle/>
          <a:p>
            <a:pPr algn="ctr"/>
            <a:r>
              <a:rPr lang="en-US" sz="6600" b="1" dirty="0">
                <a:solidFill>
                  <a:srgbClr val="FFFF00"/>
                </a:solidFill>
              </a:rPr>
              <a:t>SEARCH AND SEIZURE</a:t>
            </a:r>
            <a:endParaRPr lang="en-US" sz="6600" dirty="0"/>
          </a:p>
        </p:txBody>
      </p:sp>
    </p:spTree>
    <p:extLst>
      <p:ext uri="{BB962C8B-B14F-4D97-AF65-F5344CB8AC3E}">
        <p14:creationId xmlns:p14="http://schemas.microsoft.com/office/powerpoint/2010/main" val="282863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WARRANTLESS SEARCH</a:t>
            </a:r>
          </a:p>
        </p:txBody>
      </p:sp>
      <p:sp>
        <p:nvSpPr>
          <p:cNvPr id="3" name="Content Placeholder 2"/>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Birchfield v. North Dakota</a:t>
            </a:r>
            <a:r>
              <a:rPr lang="en-US" sz="3600" b="1" dirty="0">
                <a:latin typeface="Arial" panose="020B0604020202020204" pitchFamily="34" charset="0"/>
                <a:cs typeface="Arial" panose="020B0604020202020204" pitchFamily="34" charset="0"/>
              </a:rPr>
              <a:t>, 136 S. Ct. 2160 (2016)</a:t>
            </a:r>
          </a:p>
          <a:p>
            <a:r>
              <a:rPr lang="en-US" sz="4000" dirty="0">
                <a:latin typeface="Arial" panose="020B0604020202020204" pitchFamily="34" charset="0"/>
                <a:cs typeface="Arial" panose="020B0604020202020204" pitchFamily="34" charset="0"/>
              </a:rPr>
              <a:t>holding a warrantless breath test, but not a blood test, is valid as a lawful search incident to arrest</a:t>
            </a: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8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07647-F273-C6A0-3235-AD4D899D1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559E1-4C2C-B202-8EF8-667AB672CD07}"/>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WARRANTLESS SEARCH</a:t>
            </a:r>
          </a:p>
        </p:txBody>
      </p:sp>
      <p:sp>
        <p:nvSpPr>
          <p:cNvPr id="3" name="Content Placeholder 2">
            <a:extLst>
              <a:ext uri="{FF2B5EF4-FFF2-40B4-BE49-F238E27FC236}">
                <a16:creationId xmlns:a16="http://schemas.microsoft.com/office/drawing/2014/main" id="{CA7F0117-B7B1-99E8-D4C4-07B513609AD8}"/>
              </a:ext>
            </a:extLst>
          </p:cNvPr>
          <p:cNvSpPr>
            <a:spLocks noGrp="1"/>
          </p:cNvSpPr>
          <p:nvPr>
            <p:ph idx="1"/>
          </p:nvPr>
        </p:nvSpPr>
        <p:spPr>
          <a:xfrm>
            <a:off x="150812" y="1752600"/>
            <a:ext cx="11887200" cy="4953000"/>
          </a:xfrm>
        </p:spPr>
        <p:txBody>
          <a:bodyPr>
            <a:normAutofit/>
          </a:bodyPr>
          <a:lstStyle/>
          <a:p>
            <a:r>
              <a:rPr lang="en-US" sz="3900" b="1" i="1" dirty="0">
                <a:latin typeface="Arial" panose="020B0604020202020204" pitchFamily="34" charset="0"/>
                <a:cs typeface="Arial" panose="020B0604020202020204" pitchFamily="34" charset="0"/>
              </a:rPr>
              <a:t>State v. German</a:t>
            </a:r>
            <a:r>
              <a:rPr lang="en-US" sz="3900" b="1" dirty="0">
                <a:latin typeface="Arial" panose="020B0604020202020204" pitchFamily="34" charset="0"/>
                <a:cs typeface="Arial" panose="020B0604020202020204" pitchFamily="34" charset="0"/>
              </a:rPr>
              <a:t>, </a:t>
            </a:r>
            <a:r>
              <a:rPr lang="en-US" sz="3900" dirty="0">
                <a:latin typeface="Arial" panose="020B0604020202020204" pitchFamily="34" charset="0"/>
                <a:cs typeface="Arial" panose="020B0604020202020204" pitchFamily="34" charset="0"/>
              </a:rPr>
              <a:t>439 S.C. 449, 887 S.E.2d 912 (2023) (warrantless search based on 56-5-2946)</a:t>
            </a:r>
            <a:endParaRPr lang="en-US" sz="3900" b="1"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Implied consent statute requiring submission to chemical testing violated Fourth Amendment as applied</a:t>
            </a:r>
          </a:p>
          <a:p>
            <a:r>
              <a:rPr lang="en-US" sz="4400" dirty="0">
                <a:latin typeface="Arial" panose="020B0604020202020204" pitchFamily="34" charset="0"/>
                <a:cs typeface="Arial" panose="020B0604020202020204" pitchFamily="34" charset="0"/>
              </a:rPr>
              <a:t>Implied consent statute did not facially violate Fourth Amendment.</a:t>
            </a:r>
          </a:p>
        </p:txBody>
      </p:sp>
    </p:spTree>
    <p:extLst>
      <p:ext uri="{BB962C8B-B14F-4D97-AF65-F5344CB8AC3E}">
        <p14:creationId xmlns:p14="http://schemas.microsoft.com/office/powerpoint/2010/main" val="3791382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WARRANTLESS SEARCH</a:t>
            </a:r>
          </a:p>
        </p:txBody>
      </p:sp>
      <p:sp>
        <p:nvSpPr>
          <p:cNvPr id="3" name="Content Placeholder 2"/>
          <p:cNvSpPr>
            <a:spLocks noGrp="1"/>
          </p:cNvSpPr>
          <p:nvPr>
            <p:ph idx="1"/>
          </p:nvPr>
        </p:nvSpPr>
        <p:spPr>
          <a:xfrm>
            <a:off x="150812" y="1752600"/>
            <a:ext cx="11887200" cy="4953000"/>
          </a:xfrm>
        </p:spPr>
        <p:txBody>
          <a:bodyPr>
            <a:normAutofit lnSpcReduction="10000"/>
          </a:bodyPr>
          <a:lstStyle/>
          <a:p>
            <a:r>
              <a:rPr lang="en-US" sz="3900" b="1" i="1" dirty="0">
                <a:latin typeface="Arial" panose="020B0604020202020204" pitchFamily="34" charset="0"/>
                <a:cs typeface="Arial" panose="020B0604020202020204" pitchFamily="34" charset="0"/>
              </a:rPr>
              <a:t>State v. German</a:t>
            </a:r>
            <a:r>
              <a:rPr lang="en-US" sz="3900" b="1" dirty="0">
                <a:latin typeface="Arial" panose="020B0604020202020204" pitchFamily="34" charset="0"/>
                <a:cs typeface="Arial" panose="020B0604020202020204" pitchFamily="34" charset="0"/>
              </a:rPr>
              <a:t>, </a:t>
            </a:r>
            <a:r>
              <a:rPr lang="en-US" sz="3900" dirty="0">
                <a:latin typeface="Arial" panose="020B0604020202020204" pitchFamily="34" charset="0"/>
                <a:cs typeface="Arial" panose="020B0604020202020204" pitchFamily="34" charset="0"/>
              </a:rPr>
              <a:t>439 S.C. 449, 887 S.E.2d 912 (2023) (warrantless search based on 56-5-2946)</a:t>
            </a:r>
            <a:endParaRPr lang="en-US" sz="3900" b="1"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Warrantless blood draw violated state constitutional right against unreasonable invasion of privacy</a:t>
            </a:r>
          </a:p>
          <a:p>
            <a:r>
              <a:rPr lang="en-US" sz="4400" dirty="0">
                <a:latin typeface="Arial" panose="020B0604020202020204" pitchFamily="34" charset="0"/>
                <a:cs typeface="Arial" panose="020B0604020202020204" pitchFamily="34" charset="0"/>
              </a:rPr>
              <a:t>Results of warrantless blood draw came within good-faith exception to exclusionary rule</a:t>
            </a:r>
          </a:p>
        </p:txBody>
      </p:sp>
    </p:spTree>
    <p:extLst>
      <p:ext uri="{BB962C8B-B14F-4D97-AF65-F5344CB8AC3E}">
        <p14:creationId xmlns:p14="http://schemas.microsoft.com/office/powerpoint/2010/main" val="4951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9EBE-357B-3B6E-8A49-F7C1FEC9F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886AD-3FD9-EECB-523B-CC4D6249F8DE}"/>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SEARCH WARRANT</a:t>
            </a:r>
          </a:p>
        </p:txBody>
      </p:sp>
      <p:sp>
        <p:nvSpPr>
          <p:cNvPr id="3" name="Content Placeholder 2">
            <a:extLst>
              <a:ext uri="{FF2B5EF4-FFF2-40B4-BE49-F238E27FC236}">
                <a16:creationId xmlns:a16="http://schemas.microsoft.com/office/drawing/2014/main" id="{B3600401-CCD5-5AEB-C042-80FD5731706B}"/>
              </a:ext>
            </a:extLst>
          </p:cNvPr>
          <p:cNvSpPr>
            <a:spLocks noGrp="1"/>
          </p:cNvSpPr>
          <p:nvPr>
            <p:ph idx="1"/>
          </p:nvPr>
        </p:nvSpPr>
        <p:spPr>
          <a:xfrm>
            <a:off x="150812" y="1752600"/>
            <a:ext cx="11887200" cy="4953000"/>
          </a:xfrm>
        </p:spPr>
        <p:txBody>
          <a:bodyPr>
            <a:normAutofit/>
          </a:bodyPr>
          <a:lstStyle/>
          <a:p>
            <a:r>
              <a:rPr lang="en-US" sz="3900" b="1" i="1" dirty="0">
                <a:latin typeface="Arial" panose="020B0604020202020204" pitchFamily="34" charset="0"/>
                <a:cs typeface="Arial" panose="020B0604020202020204" pitchFamily="34" charset="0"/>
              </a:rPr>
              <a:t>Missouri v. </a:t>
            </a:r>
            <a:r>
              <a:rPr lang="en-US" sz="3900" b="1" i="1" dirty="0" err="1">
                <a:latin typeface="Arial" panose="020B0604020202020204" pitchFamily="34" charset="0"/>
                <a:cs typeface="Arial" panose="020B0604020202020204" pitchFamily="34" charset="0"/>
              </a:rPr>
              <a:t>McNeeley</a:t>
            </a:r>
            <a:r>
              <a:rPr lang="en-US" sz="3900" b="1" dirty="0">
                <a:latin typeface="Arial" panose="020B0604020202020204" pitchFamily="34" charset="0"/>
                <a:cs typeface="Arial" panose="020B0604020202020204" pitchFamily="34" charset="0"/>
              </a:rPr>
              <a:t>, 569 U.S. 141 (2013)</a:t>
            </a:r>
          </a:p>
          <a:p>
            <a:r>
              <a:rPr lang="en-US" sz="4400" dirty="0">
                <a:latin typeface="Arial" panose="020B0604020202020204" pitchFamily="34" charset="0"/>
                <a:cs typeface="Arial" panose="020B0604020202020204" pitchFamily="34" charset="0"/>
              </a:rPr>
              <a:t>In drunk-driving investigations where police officers can reasonably obtain a warrant before a blood sample can be drawn without significantly undermining the efficacy of the search, the Fourth Amendment mandates that they do so.</a:t>
            </a:r>
          </a:p>
        </p:txBody>
      </p:sp>
    </p:spTree>
    <p:extLst>
      <p:ext uri="{BB962C8B-B14F-4D97-AF65-F5344CB8AC3E}">
        <p14:creationId xmlns:p14="http://schemas.microsoft.com/office/powerpoint/2010/main" val="3868011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SEARCH WARRANT</a:t>
            </a:r>
          </a:p>
        </p:txBody>
      </p:sp>
      <p:sp>
        <p:nvSpPr>
          <p:cNvPr id="3" name="Content Placeholder 2"/>
          <p:cNvSpPr>
            <a:spLocks noGrp="1"/>
          </p:cNvSpPr>
          <p:nvPr>
            <p:ph idx="1"/>
          </p:nvPr>
        </p:nvSpPr>
        <p:spPr>
          <a:xfrm>
            <a:off x="150812" y="1752600"/>
            <a:ext cx="11887200" cy="4953000"/>
          </a:xfrm>
        </p:spPr>
        <p:txBody>
          <a:bodyPr>
            <a:normAutofit fontScale="92500" lnSpcReduction="10000"/>
          </a:bodyPr>
          <a:lstStyle/>
          <a:p>
            <a:r>
              <a:rPr lang="en-US" sz="3900" b="1" i="1" dirty="0">
                <a:latin typeface="Arial" panose="020B0604020202020204" pitchFamily="34" charset="0"/>
                <a:cs typeface="Arial" panose="020B0604020202020204" pitchFamily="34" charset="0"/>
              </a:rPr>
              <a:t>Missouri v. </a:t>
            </a:r>
            <a:r>
              <a:rPr lang="en-US" sz="3900" b="1" i="1" dirty="0" err="1">
                <a:latin typeface="Arial" panose="020B0604020202020204" pitchFamily="34" charset="0"/>
                <a:cs typeface="Arial" panose="020B0604020202020204" pitchFamily="34" charset="0"/>
              </a:rPr>
              <a:t>McNeeley</a:t>
            </a:r>
            <a:r>
              <a:rPr lang="en-US" sz="3900" b="1" dirty="0">
                <a:latin typeface="Arial" panose="020B0604020202020204" pitchFamily="34" charset="0"/>
                <a:cs typeface="Arial" panose="020B0604020202020204" pitchFamily="34" charset="0"/>
              </a:rPr>
              <a:t>, 569 U.S. 141 (2013)</a:t>
            </a:r>
          </a:p>
          <a:p>
            <a:r>
              <a:rPr lang="en-US" sz="4400" dirty="0">
                <a:latin typeface="Arial" panose="020B0604020202020204" pitchFamily="34" charset="0"/>
                <a:cs typeface="Arial" panose="020B0604020202020204" pitchFamily="34" charset="0"/>
              </a:rPr>
              <a:t>The natural metabolization of alcohol in the bloodstream does </a:t>
            </a:r>
            <a:r>
              <a:rPr lang="en-US" sz="4400" u="sng" dirty="0">
                <a:latin typeface="Arial" panose="020B0604020202020204" pitchFamily="34" charset="0"/>
                <a:cs typeface="Arial" panose="020B0604020202020204" pitchFamily="34" charset="0"/>
              </a:rPr>
              <a:t>not</a:t>
            </a:r>
            <a:r>
              <a:rPr lang="en-US" sz="4400" dirty="0">
                <a:latin typeface="Arial" panose="020B0604020202020204" pitchFamily="34" charset="0"/>
                <a:cs typeface="Arial" panose="020B0604020202020204" pitchFamily="34" charset="0"/>
              </a:rPr>
              <a:t> present a </a:t>
            </a:r>
            <a:r>
              <a:rPr lang="en-US" sz="4400" i="1" dirty="0">
                <a:latin typeface="Arial" panose="020B0604020202020204" pitchFamily="34" charset="0"/>
                <a:cs typeface="Arial" panose="020B0604020202020204" pitchFamily="34" charset="0"/>
              </a:rPr>
              <a:t>per se </a:t>
            </a:r>
            <a:r>
              <a:rPr lang="en-US" sz="4400" dirty="0">
                <a:latin typeface="Arial" panose="020B0604020202020204" pitchFamily="34" charset="0"/>
                <a:cs typeface="Arial" panose="020B0604020202020204" pitchFamily="34" charset="0"/>
              </a:rPr>
              <a:t>exigency that justifies an exception to the Fourth Amendment’s search warrant requirement for nonconsensual blood testing in all drunk-driving cases, and instead, exigency in this context must be determined case-by-case based on the totality of the circumstances</a:t>
            </a:r>
          </a:p>
        </p:txBody>
      </p:sp>
    </p:spTree>
    <p:extLst>
      <p:ext uri="{BB962C8B-B14F-4D97-AF65-F5344CB8AC3E}">
        <p14:creationId xmlns:p14="http://schemas.microsoft.com/office/powerpoint/2010/main" val="42779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020762"/>
          </a:xfrm>
        </p:spPr>
        <p:txBody>
          <a:bodyPr>
            <a:normAutofit/>
          </a:bodyPr>
          <a:lstStyle/>
          <a:p>
            <a:pPr algn="ctr"/>
            <a:r>
              <a:rPr lang="en-US" sz="4800" b="1" dirty="0">
                <a:solidFill>
                  <a:srgbClr val="FFFF00"/>
                </a:solidFill>
              </a:rPr>
              <a:t>HOW TO FILE AND ARGUE MOTIONS</a:t>
            </a:r>
          </a:p>
        </p:txBody>
      </p:sp>
      <p:sp>
        <p:nvSpPr>
          <p:cNvPr id="3" name="Content Placeholder 2"/>
          <p:cNvSpPr>
            <a:spLocks noGrp="1"/>
          </p:cNvSpPr>
          <p:nvPr>
            <p:ph idx="1"/>
          </p:nvPr>
        </p:nvSpPr>
        <p:spPr>
          <a:xfrm>
            <a:off x="455612" y="1828800"/>
            <a:ext cx="11353800" cy="4800600"/>
          </a:xfrm>
        </p:spPr>
        <p:txBody>
          <a:bodyPr>
            <a:normAutofit lnSpcReduction="10000"/>
          </a:bodyPr>
          <a:lstStyle/>
          <a:p>
            <a:pPr>
              <a:buFont typeface="Wingdings" panose="05000000000000000000" pitchFamily="2" charset="2"/>
              <a:buChar char="§"/>
            </a:pPr>
            <a:r>
              <a:rPr lang="en-US" sz="4400" b="1" u="sng" dirty="0"/>
              <a:t>Mark</a:t>
            </a:r>
            <a:r>
              <a:rPr lang="en-US" sz="4400" dirty="0"/>
              <a:t> and admit the written motions as Exhibits during the hearing.</a:t>
            </a:r>
          </a:p>
          <a:p>
            <a:pPr marL="0" indent="0">
              <a:buNone/>
            </a:pPr>
            <a:endParaRPr lang="en-US" sz="2000" dirty="0"/>
          </a:p>
          <a:p>
            <a:pPr>
              <a:buFont typeface="Wingdings" panose="05000000000000000000" pitchFamily="2" charset="2"/>
              <a:buChar char="§"/>
            </a:pPr>
            <a:r>
              <a:rPr lang="en-US" sz="4400" b="1" u="sng" dirty="0"/>
              <a:t>Provide</a:t>
            </a:r>
            <a:r>
              <a:rPr lang="en-US" sz="4400" dirty="0"/>
              <a:t> copies to Judge, Opposing Counsel, Court Reporter.</a:t>
            </a:r>
          </a:p>
          <a:p>
            <a:pPr marL="0" indent="0">
              <a:buNone/>
            </a:pPr>
            <a:endParaRPr lang="en-US" sz="2000" dirty="0"/>
          </a:p>
          <a:p>
            <a:pPr>
              <a:buFont typeface="Wingdings" panose="05000000000000000000" pitchFamily="2" charset="2"/>
              <a:buChar char="§"/>
            </a:pPr>
            <a:r>
              <a:rPr lang="en-US" sz="4400" b="1" u="sng" dirty="0"/>
              <a:t>Believe</a:t>
            </a:r>
            <a:r>
              <a:rPr lang="en-US" sz="4400" dirty="0"/>
              <a:t> in your arguments – Passionate argument is a persuasive argument</a:t>
            </a:r>
          </a:p>
        </p:txBody>
      </p:sp>
    </p:spTree>
    <p:extLst>
      <p:ext uri="{BB962C8B-B14F-4D97-AF65-F5344CB8AC3E}">
        <p14:creationId xmlns:p14="http://schemas.microsoft.com/office/powerpoint/2010/main" val="8234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SEARCH WARRANT</a:t>
            </a:r>
          </a:p>
        </p:txBody>
      </p:sp>
      <p:sp>
        <p:nvSpPr>
          <p:cNvPr id="3" name="Content Placeholder 2"/>
          <p:cNvSpPr>
            <a:spLocks noGrp="1"/>
          </p:cNvSpPr>
          <p:nvPr>
            <p:ph idx="1"/>
          </p:nvPr>
        </p:nvSpPr>
        <p:spPr>
          <a:xfrm>
            <a:off x="150812" y="1752600"/>
            <a:ext cx="11887200" cy="4953000"/>
          </a:xfrm>
        </p:spPr>
        <p:txBody>
          <a:bodyPr>
            <a:normAutofit fontScale="92500" lnSpcReduction="10000"/>
          </a:bodyPr>
          <a:lstStyle/>
          <a:p>
            <a:r>
              <a:rPr lang="en-US" sz="3900" b="1" i="1" dirty="0">
                <a:latin typeface="Arial" panose="020B0604020202020204" pitchFamily="34" charset="0"/>
                <a:cs typeface="Arial" panose="020B0604020202020204" pitchFamily="34" charset="0"/>
              </a:rPr>
              <a:t>Missouri v. </a:t>
            </a:r>
            <a:r>
              <a:rPr lang="en-US" sz="3900" b="1" i="1" dirty="0" err="1">
                <a:latin typeface="Arial" panose="020B0604020202020204" pitchFamily="34" charset="0"/>
                <a:cs typeface="Arial" panose="020B0604020202020204" pitchFamily="34" charset="0"/>
              </a:rPr>
              <a:t>McNeeley</a:t>
            </a:r>
            <a:r>
              <a:rPr lang="en-US" sz="3900" b="1" dirty="0">
                <a:latin typeface="Arial" panose="020B0604020202020204" pitchFamily="34" charset="0"/>
                <a:cs typeface="Arial" panose="020B0604020202020204" pitchFamily="34" charset="0"/>
              </a:rPr>
              <a:t>, 569 U.S. 141 (2013)</a:t>
            </a:r>
          </a:p>
          <a:p>
            <a:r>
              <a:rPr lang="en-US" sz="4400" dirty="0">
                <a:latin typeface="Arial" panose="020B0604020202020204" pitchFamily="34" charset="0"/>
                <a:cs typeface="Arial" panose="020B0604020202020204" pitchFamily="34" charset="0"/>
              </a:rPr>
              <a:t>Factors present in an ordinary traffic stop of a suspected drunk driver, such as the procedures in place for obtaining a search warrant or the availability of a magistrate judge, may affect whether the police can obtain a search warrant in an expeditious way and therefore may establish an exigency that permits a warrantless blood draw. </a:t>
            </a:r>
          </a:p>
        </p:txBody>
      </p:sp>
    </p:spTree>
    <p:extLst>
      <p:ext uri="{BB962C8B-B14F-4D97-AF65-F5344CB8AC3E}">
        <p14:creationId xmlns:p14="http://schemas.microsoft.com/office/powerpoint/2010/main" val="39899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WARRANTLESS SEARCH</a:t>
            </a:r>
          </a:p>
        </p:txBody>
      </p:sp>
      <p:sp>
        <p:nvSpPr>
          <p:cNvPr id="3" name="Content Placeholder 2"/>
          <p:cNvSpPr>
            <a:spLocks noGrp="1"/>
          </p:cNvSpPr>
          <p:nvPr>
            <p:ph idx="1"/>
          </p:nvPr>
        </p:nvSpPr>
        <p:spPr>
          <a:xfrm>
            <a:off x="150812" y="1752600"/>
            <a:ext cx="11887200" cy="4953000"/>
          </a:xfrm>
        </p:spPr>
        <p:txBody>
          <a:bodyPr>
            <a:normAutofit fontScale="85000" lnSpcReduction="10000"/>
          </a:bodyPr>
          <a:lstStyle/>
          <a:p>
            <a:r>
              <a:rPr lang="en-US" sz="3900" b="1" i="1" dirty="0">
                <a:latin typeface="Arial" panose="020B0604020202020204" pitchFamily="34" charset="0"/>
                <a:cs typeface="Arial" panose="020B0604020202020204" pitchFamily="34" charset="0"/>
              </a:rPr>
              <a:t>State v. McCall</a:t>
            </a:r>
            <a:r>
              <a:rPr lang="en-US" sz="3900" b="1" dirty="0">
                <a:latin typeface="Arial" panose="020B0604020202020204" pitchFamily="34" charset="0"/>
                <a:cs typeface="Arial" panose="020B0604020202020204" pitchFamily="34" charset="0"/>
              </a:rPr>
              <a:t>, 429 S.C. 404, 839 S.E.2d 91 (2020)</a:t>
            </a:r>
          </a:p>
          <a:p>
            <a:r>
              <a:rPr lang="en-US" sz="4400" dirty="0">
                <a:latin typeface="Arial" panose="020B0604020202020204" pitchFamily="34" charset="0"/>
                <a:cs typeface="Arial" panose="020B0604020202020204" pitchFamily="34" charset="0"/>
              </a:rPr>
              <a:t>Exigent circumstances existed justifying warrantless blood draw under Fourth Amendment of (DUI) suspect involved in serious traffic accident that occurred during evening rush hour; obtaining a warrant was not practical under the circumstances given indication that it would have taken at least 90 minutes to obtain a warrant, and law enforcement officers believed that suspect was impaired by a substance other than alcohol that could quickly dissipate.</a:t>
            </a:r>
          </a:p>
        </p:txBody>
      </p:sp>
    </p:spTree>
    <p:extLst>
      <p:ext uri="{BB962C8B-B14F-4D97-AF65-F5344CB8AC3E}">
        <p14:creationId xmlns:p14="http://schemas.microsoft.com/office/powerpoint/2010/main" val="22389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WARRANTLESS SEARCH</a:t>
            </a:r>
          </a:p>
        </p:txBody>
      </p:sp>
      <p:sp>
        <p:nvSpPr>
          <p:cNvPr id="3" name="Content Placeholder 2"/>
          <p:cNvSpPr>
            <a:spLocks noGrp="1"/>
          </p:cNvSpPr>
          <p:nvPr>
            <p:ph idx="1"/>
          </p:nvPr>
        </p:nvSpPr>
        <p:spPr>
          <a:xfrm>
            <a:off x="150812" y="1752600"/>
            <a:ext cx="11887200" cy="4953000"/>
          </a:xfrm>
        </p:spPr>
        <p:txBody>
          <a:bodyPr>
            <a:normAutofit fontScale="62500" lnSpcReduction="20000"/>
          </a:bodyPr>
          <a:lstStyle/>
          <a:p>
            <a:r>
              <a:rPr lang="en-US" sz="5800" b="1" i="1" dirty="0">
                <a:latin typeface="Arial" panose="020B0604020202020204" pitchFamily="34" charset="0"/>
                <a:cs typeface="Arial" panose="020B0604020202020204" pitchFamily="34" charset="0"/>
              </a:rPr>
              <a:t>State v. Key</a:t>
            </a:r>
            <a:r>
              <a:rPr lang="en-US" sz="5800" b="1" dirty="0">
                <a:latin typeface="Arial" panose="020B0604020202020204" pitchFamily="34" charset="0"/>
                <a:cs typeface="Arial" panose="020B0604020202020204" pitchFamily="34" charset="0"/>
              </a:rPr>
              <a:t>, 431 S.C. 336, 848 S.E.2d 315 (2020)</a:t>
            </a:r>
          </a:p>
          <a:p>
            <a:r>
              <a:rPr lang="en-US" sz="4400" dirty="0">
                <a:latin typeface="Arial" panose="020B0604020202020204" pitchFamily="34" charset="0"/>
                <a:cs typeface="Arial" panose="020B0604020202020204" pitchFamily="34" charset="0"/>
              </a:rPr>
              <a:t>While the State’s appeal was pending in this Court, the United States Supreme Court decided </a:t>
            </a:r>
            <a:r>
              <a:rPr lang="en-US" sz="4400" i="1" dirty="0">
                <a:latin typeface="Arial" panose="020B0604020202020204" pitchFamily="34" charset="0"/>
                <a:cs typeface="Arial" panose="020B0604020202020204" pitchFamily="34" charset="0"/>
              </a:rPr>
              <a:t>Mitchell v. Wisconsin</a:t>
            </a:r>
            <a:r>
              <a:rPr lang="en-US" sz="4400" dirty="0">
                <a:latin typeface="Arial" panose="020B0604020202020204" pitchFamily="34" charset="0"/>
                <a:cs typeface="Arial" panose="020B0604020202020204" pitchFamily="34" charset="0"/>
              </a:rPr>
              <a:t>, 139 S. Ct. 2525 (2019). </a:t>
            </a:r>
          </a:p>
          <a:p>
            <a:r>
              <a:rPr lang="en-US" sz="4400" dirty="0">
                <a:latin typeface="Arial" panose="020B0604020202020204" pitchFamily="34" charset="0"/>
                <a:cs typeface="Arial" panose="020B0604020202020204" pitchFamily="34" charset="0"/>
              </a:rPr>
              <a:t>In </a:t>
            </a:r>
            <a:r>
              <a:rPr lang="en-US" sz="4400" i="1" dirty="0">
                <a:latin typeface="Arial" panose="020B0604020202020204" pitchFamily="34" charset="0"/>
                <a:cs typeface="Arial" panose="020B0604020202020204" pitchFamily="34" charset="0"/>
              </a:rPr>
              <a:t>Mitchell</a:t>
            </a:r>
            <a:r>
              <a:rPr lang="en-US" sz="4400" dirty="0">
                <a:latin typeface="Arial" panose="020B0604020202020204" pitchFamily="34" charset="0"/>
                <a:cs typeface="Arial" panose="020B0604020202020204" pitchFamily="34" charset="0"/>
              </a:rPr>
              <a:t>, the Supreme Court held for the first time that, generally, law enforcement is permitted to draw the blood of an unconscious DUI suspect without a search warrant pursuant to the exigent circumstances exception to the warrant requirement. </a:t>
            </a:r>
          </a:p>
          <a:p>
            <a:r>
              <a:rPr lang="en-US" sz="4400" dirty="0">
                <a:latin typeface="Arial" panose="020B0604020202020204" pitchFamily="34" charset="0"/>
                <a:cs typeface="Arial" panose="020B0604020202020204" pitchFamily="34" charset="0"/>
              </a:rPr>
              <a:t>However, the Supreme Court acknowledged the possibility of an “unusual” case presenting an exception to this new general rule. The Mitchell Court determined the defendant should be given the opportunity to establish the applicability of the exception to the general rule and remanded the case to the trial court for that purpose.</a:t>
            </a:r>
          </a:p>
        </p:txBody>
      </p:sp>
    </p:spTree>
    <p:extLst>
      <p:ext uri="{BB962C8B-B14F-4D97-AF65-F5344CB8AC3E}">
        <p14:creationId xmlns:p14="http://schemas.microsoft.com/office/powerpoint/2010/main" val="257305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WARRANTLESS SEARCH</a:t>
            </a:r>
          </a:p>
        </p:txBody>
      </p:sp>
      <p:sp>
        <p:nvSpPr>
          <p:cNvPr id="3" name="Content Placeholder 2"/>
          <p:cNvSpPr>
            <a:spLocks noGrp="1"/>
          </p:cNvSpPr>
          <p:nvPr>
            <p:ph idx="1"/>
          </p:nvPr>
        </p:nvSpPr>
        <p:spPr>
          <a:xfrm>
            <a:off x="150812" y="1752600"/>
            <a:ext cx="11887200" cy="4953000"/>
          </a:xfrm>
        </p:spPr>
        <p:txBody>
          <a:bodyPr>
            <a:normAutofit lnSpcReduction="10000"/>
          </a:bodyPr>
          <a:lstStyle/>
          <a:p>
            <a:r>
              <a:rPr lang="en-US" sz="3900" b="1" i="1" dirty="0">
                <a:latin typeface="Arial" panose="020B0604020202020204" pitchFamily="34" charset="0"/>
                <a:cs typeface="Arial" panose="020B0604020202020204" pitchFamily="34" charset="0"/>
              </a:rPr>
              <a:t>State v. Key</a:t>
            </a:r>
            <a:r>
              <a:rPr lang="en-US" sz="3900" b="1" dirty="0">
                <a:latin typeface="Arial" panose="020B0604020202020204" pitchFamily="34" charset="0"/>
                <a:cs typeface="Arial" panose="020B0604020202020204" pitchFamily="34" charset="0"/>
              </a:rPr>
              <a:t>, 431 S.C. 336, 848 S.E.2d 315 (2020)</a:t>
            </a:r>
          </a:p>
          <a:p>
            <a:r>
              <a:rPr lang="en-US" sz="4400" dirty="0">
                <a:latin typeface="Arial" panose="020B0604020202020204" pitchFamily="34" charset="0"/>
                <a:cs typeface="Arial" panose="020B0604020202020204" pitchFamily="34" charset="0"/>
              </a:rPr>
              <a:t>We have carefully considered the </a:t>
            </a:r>
            <a:r>
              <a:rPr lang="en-US" sz="4400" i="1" dirty="0">
                <a:latin typeface="Arial" panose="020B0604020202020204" pitchFamily="34" charset="0"/>
                <a:cs typeface="Arial" panose="020B0604020202020204" pitchFamily="34" charset="0"/>
              </a:rPr>
              <a:t>Mitchell</a:t>
            </a:r>
            <a:r>
              <a:rPr lang="en-US" sz="4400" dirty="0">
                <a:latin typeface="Arial" panose="020B0604020202020204" pitchFamily="34" charset="0"/>
                <a:cs typeface="Arial" panose="020B0604020202020204" pitchFamily="34" charset="0"/>
              </a:rPr>
              <a:t> holding and conclude we will not impose upon a defendant the burden of establishing the absence of exigent circumstances. We hold the burden of establishing the existence of exigent circumstances remains upon the State.</a:t>
            </a:r>
          </a:p>
        </p:txBody>
      </p:sp>
    </p:spTree>
    <p:extLst>
      <p:ext uri="{BB962C8B-B14F-4D97-AF65-F5344CB8AC3E}">
        <p14:creationId xmlns:p14="http://schemas.microsoft.com/office/powerpoint/2010/main" val="29024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BLOOD DRAW: FELONY DUI</a:t>
            </a:r>
          </a:p>
        </p:txBody>
      </p:sp>
      <p:sp>
        <p:nvSpPr>
          <p:cNvPr id="3" name="Content Placeholder 2"/>
          <p:cNvSpPr>
            <a:spLocks noGrp="1"/>
          </p:cNvSpPr>
          <p:nvPr>
            <p:ph idx="1"/>
          </p:nvPr>
        </p:nvSpPr>
        <p:spPr>
          <a:xfrm>
            <a:off x="150812" y="1752600"/>
            <a:ext cx="11887200" cy="4953000"/>
          </a:xfrm>
        </p:spPr>
        <p:txBody>
          <a:bodyPr>
            <a:normAutofit fontScale="85000" lnSpcReduction="20000"/>
          </a:bodyPr>
          <a:lstStyle/>
          <a:p>
            <a:r>
              <a:rPr lang="en-US" sz="3900" b="1" i="1" dirty="0">
                <a:latin typeface="Arial" panose="020B0604020202020204" pitchFamily="34" charset="0"/>
                <a:cs typeface="Arial" panose="020B0604020202020204" pitchFamily="34" charset="0"/>
              </a:rPr>
              <a:t>Hamrick v. State</a:t>
            </a:r>
            <a:r>
              <a:rPr lang="en-US" sz="3900" b="1" dirty="0">
                <a:latin typeface="Arial" panose="020B0604020202020204" pitchFamily="34" charset="0"/>
                <a:cs typeface="Arial" panose="020B0604020202020204" pitchFamily="34" charset="0"/>
              </a:rPr>
              <a:t>, 426 S.C. 638, 828 S.E.2d 596 (2019)</a:t>
            </a:r>
          </a:p>
          <a:p>
            <a:r>
              <a:rPr lang="en-US" sz="3900" dirty="0">
                <a:latin typeface="Arial" panose="020B0604020202020204" pitchFamily="34" charset="0"/>
                <a:cs typeface="Arial" panose="020B0604020202020204" pitchFamily="34" charset="0"/>
              </a:rPr>
              <a:t>Trial court did not err in refusing to exclude blood test results based on police officers’ failure to draw defendant’s blood within three hours of his arrest, as required by statute, in prosecution for felony DUI resulting in great bodily injury, where failure to draw defendant’s blood within three hours of his arrest did not materially affect accuracy or reliability of test results or fairness of testing procedure, and there was no evidence the delay in drawing defendant’s blood resulted in anything but test result showing a lower blood alcohol concentration than would have been shown if the test were timely conducted. </a:t>
            </a:r>
          </a:p>
        </p:txBody>
      </p:sp>
    </p:spTree>
    <p:extLst>
      <p:ext uri="{BB962C8B-B14F-4D97-AF65-F5344CB8AC3E}">
        <p14:creationId xmlns:p14="http://schemas.microsoft.com/office/powerpoint/2010/main" val="4374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51BB-178A-9F65-D56D-7F163FEF34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56779D-6633-7CEB-13D7-7CAFDB25F7CF}"/>
              </a:ext>
            </a:extLst>
          </p:cNvPr>
          <p:cNvSpPr>
            <a:spLocks noGrp="1"/>
          </p:cNvSpPr>
          <p:nvPr>
            <p:ph type="title"/>
          </p:nvPr>
        </p:nvSpPr>
        <p:spPr>
          <a:xfrm>
            <a:off x="0" y="2286000"/>
            <a:ext cx="12188825" cy="1020762"/>
          </a:xfrm>
        </p:spPr>
        <p:txBody>
          <a:bodyPr>
            <a:noAutofit/>
          </a:bodyPr>
          <a:lstStyle/>
          <a:p>
            <a:pPr algn="ctr"/>
            <a:r>
              <a:rPr lang="en-US" sz="6600" b="1" dirty="0">
                <a:solidFill>
                  <a:srgbClr val="FFFF00"/>
                </a:solidFill>
              </a:rPr>
              <a:t>ADMISSIBILITY OF EVIDENCE:</a:t>
            </a:r>
            <a:br>
              <a:rPr lang="en-US" sz="6600" b="1" dirty="0">
                <a:solidFill>
                  <a:srgbClr val="FFFF00"/>
                </a:solidFill>
              </a:rPr>
            </a:br>
            <a:br>
              <a:rPr lang="en-US" sz="6600" b="1" dirty="0">
                <a:solidFill>
                  <a:srgbClr val="FFFF00"/>
                </a:solidFill>
              </a:rPr>
            </a:br>
            <a:r>
              <a:rPr lang="en-US" sz="6600" b="1" dirty="0">
                <a:solidFill>
                  <a:srgbClr val="FFFF00"/>
                </a:solidFill>
              </a:rPr>
              <a:t>Expert Testimony</a:t>
            </a:r>
            <a:endParaRPr lang="en-US" sz="6600" dirty="0"/>
          </a:p>
        </p:txBody>
      </p:sp>
    </p:spTree>
    <p:extLst>
      <p:ext uri="{BB962C8B-B14F-4D97-AF65-F5344CB8AC3E}">
        <p14:creationId xmlns:p14="http://schemas.microsoft.com/office/powerpoint/2010/main" val="31616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28600"/>
            <a:ext cx="10744200" cy="1295400"/>
          </a:xfrm>
        </p:spPr>
        <p:txBody>
          <a:bodyPr>
            <a:noAutofit/>
          </a:bodyPr>
          <a:lstStyle/>
          <a:p>
            <a:pPr algn="ctr"/>
            <a:r>
              <a:rPr lang="en-US" sz="4800" b="1" dirty="0">
                <a:solidFill>
                  <a:srgbClr val="FFFF00"/>
                </a:solidFill>
              </a:rPr>
              <a:t>RULE 701, SCRE</a:t>
            </a:r>
            <a:br>
              <a:rPr lang="en-US" sz="4800" b="1" dirty="0">
                <a:solidFill>
                  <a:srgbClr val="FFFF00"/>
                </a:solidFill>
              </a:rPr>
            </a:br>
            <a:r>
              <a:rPr lang="en-US" sz="4800" b="1" dirty="0">
                <a:solidFill>
                  <a:srgbClr val="FFFF00"/>
                </a:solidFill>
              </a:rPr>
              <a:t>LAY WITNESS TESTIMONY</a:t>
            </a:r>
          </a:p>
        </p:txBody>
      </p:sp>
      <p:sp>
        <p:nvSpPr>
          <p:cNvPr id="3" name="Content Placeholder 2"/>
          <p:cNvSpPr>
            <a:spLocks noGrp="1"/>
          </p:cNvSpPr>
          <p:nvPr>
            <p:ph idx="1"/>
          </p:nvPr>
        </p:nvSpPr>
        <p:spPr>
          <a:xfrm>
            <a:off x="758825" y="2057400"/>
            <a:ext cx="11430000" cy="4800600"/>
          </a:xfrm>
        </p:spPr>
        <p:txBody>
          <a:bodyPr>
            <a:normAutofit/>
          </a:bodyPr>
          <a:lstStyle/>
          <a:p>
            <a:pPr marL="617220" indent="-571500"/>
            <a:r>
              <a:rPr lang="en-US" sz="4400" b="1" u="sng" dirty="0">
                <a:latin typeface="Times New Roman" panose="02020603050405020304" pitchFamily="18" charset="0"/>
                <a:cs typeface="Times New Roman" panose="02020603050405020304" pitchFamily="18" charset="0"/>
              </a:rPr>
              <a:t>Scope and Speculation</a:t>
            </a:r>
            <a:r>
              <a:rPr lang="en-US" sz="4400" b="1" dirty="0">
                <a:latin typeface="Times New Roman" panose="02020603050405020304" pitchFamily="18" charset="0"/>
                <a:cs typeface="Times New Roman" panose="02020603050405020304" pitchFamily="18" charset="0"/>
              </a:rPr>
              <a:t>: </a:t>
            </a:r>
          </a:p>
          <a:p>
            <a:pPr marL="1348740" lvl="3" indent="-571500"/>
            <a:r>
              <a:rPr lang="en-US" sz="4400" dirty="0">
                <a:latin typeface="Times New Roman" panose="02020603050405020304" pitchFamily="18" charset="0"/>
                <a:cs typeface="Times New Roman" panose="02020603050405020304" pitchFamily="18" charset="0"/>
              </a:rPr>
              <a:t>Lay witnesses often testify outside the scope of their knowledge.</a:t>
            </a:r>
          </a:p>
        </p:txBody>
      </p:sp>
    </p:spTree>
    <p:extLst>
      <p:ext uri="{BB962C8B-B14F-4D97-AF65-F5344CB8AC3E}">
        <p14:creationId xmlns:p14="http://schemas.microsoft.com/office/powerpoint/2010/main" val="201992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4F65-5E71-7352-B557-621A433FC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E7CA2-A3D7-6BC4-5585-F6CBE4977791}"/>
              </a:ext>
            </a:extLst>
          </p:cNvPr>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EXPERT TESTIMONY: RULE 702, SCRE</a:t>
            </a:r>
            <a:r>
              <a:rPr lang="en-US" sz="4800" dirty="0">
                <a:latin typeface="Arial" panose="020B0604020202020204" pitchFamily="34" charset="0"/>
                <a:cs typeface="Arial" panose="020B0604020202020204" pitchFamily="34" charset="0"/>
              </a:rPr>
              <a:t> </a:t>
            </a:r>
            <a:endParaRPr lang="en-US" sz="4800" b="1" dirty="0">
              <a:solidFill>
                <a:srgbClr val="FFFF00"/>
              </a:solidFill>
            </a:endParaRPr>
          </a:p>
        </p:txBody>
      </p:sp>
      <p:sp>
        <p:nvSpPr>
          <p:cNvPr id="3" name="Content Placeholder 2">
            <a:extLst>
              <a:ext uri="{FF2B5EF4-FFF2-40B4-BE49-F238E27FC236}">
                <a16:creationId xmlns:a16="http://schemas.microsoft.com/office/drawing/2014/main" id="{E78F51F9-7B05-E40E-BC7D-5E2C57E23774}"/>
              </a:ext>
            </a:extLst>
          </p:cNvPr>
          <p:cNvSpPr>
            <a:spLocks noGrp="1"/>
          </p:cNvSpPr>
          <p:nvPr>
            <p:ph idx="1"/>
          </p:nvPr>
        </p:nvSpPr>
        <p:spPr>
          <a:xfrm>
            <a:off x="150812" y="1752600"/>
            <a:ext cx="11887200" cy="4953000"/>
          </a:xfrm>
        </p:spPr>
        <p:txBody>
          <a:bodyPr>
            <a:normAutofit/>
          </a:bodyPr>
          <a:lstStyle/>
          <a:p>
            <a:r>
              <a:rPr lang="en-US" sz="3600" b="1" dirty="0">
                <a:latin typeface="Arial" panose="020B0604020202020204" pitchFamily="34" charset="0"/>
                <a:cs typeface="Arial" panose="020B0604020202020204" pitchFamily="34" charset="0"/>
              </a:rPr>
              <a:t>Before admitting expert testimony, </a:t>
            </a:r>
            <a:r>
              <a:rPr lang="en-US" sz="3600" dirty="0">
                <a:latin typeface="Arial" panose="020B0604020202020204" pitchFamily="34" charset="0"/>
                <a:cs typeface="Arial" panose="020B0604020202020204" pitchFamily="34" charset="0"/>
              </a:rPr>
              <a:t>trial courts, as the gatekeepers of evidence, must ensure the proffered evidence is beyond the ordinary knowledge of the jury; the witness has the skill, training, education, and experience required of an expert in his field; and the testimony is reliable. </a:t>
            </a:r>
          </a:p>
          <a:p>
            <a:r>
              <a:rPr lang="en-US" sz="3600" i="1" dirty="0">
                <a:latin typeface="Arial" panose="020B0604020202020204" pitchFamily="34" charset="0"/>
                <a:cs typeface="Arial" panose="020B0604020202020204" pitchFamily="34" charset="0"/>
              </a:rPr>
              <a:t>Watson v. Ford Motor Co.</a:t>
            </a:r>
            <a:r>
              <a:rPr lang="en-US" sz="3600" dirty="0">
                <a:latin typeface="Arial" panose="020B0604020202020204" pitchFamily="34" charset="0"/>
                <a:cs typeface="Arial" panose="020B0604020202020204" pitchFamily="34" charset="0"/>
              </a:rPr>
              <a:t>, 389 S.C. 434, 445–46, 699 S.E.2d 169, 174–75 (2010)</a:t>
            </a:r>
          </a:p>
        </p:txBody>
      </p:sp>
    </p:spTree>
    <p:extLst>
      <p:ext uri="{BB962C8B-B14F-4D97-AF65-F5344CB8AC3E}">
        <p14:creationId xmlns:p14="http://schemas.microsoft.com/office/powerpoint/2010/main" val="243653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BFFF-1D37-BF8E-0DF8-69EADAEC5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3AE5B-A86A-F390-E2A7-E5589639A1EA}"/>
              </a:ext>
            </a:extLst>
          </p:cNvPr>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EXPERT TESTIMONY: VALID &amp; RELIABLE</a:t>
            </a:r>
          </a:p>
        </p:txBody>
      </p:sp>
      <p:sp>
        <p:nvSpPr>
          <p:cNvPr id="3" name="Content Placeholder 2">
            <a:extLst>
              <a:ext uri="{FF2B5EF4-FFF2-40B4-BE49-F238E27FC236}">
                <a16:creationId xmlns:a16="http://schemas.microsoft.com/office/drawing/2014/main" id="{16E9BBCC-0B20-2D19-5EEE-DA13311AB9A4}"/>
              </a:ext>
            </a:extLst>
          </p:cNvPr>
          <p:cNvSpPr>
            <a:spLocks noGrp="1"/>
          </p:cNvSpPr>
          <p:nvPr>
            <p:ph idx="1"/>
          </p:nvPr>
        </p:nvSpPr>
        <p:spPr>
          <a:xfrm>
            <a:off x="150812" y="1752600"/>
            <a:ext cx="11887200" cy="4953000"/>
          </a:xfrm>
        </p:spPr>
        <p:txBody>
          <a:bodyPr>
            <a:normAutofit/>
          </a:bodyPr>
          <a:lstStyle/>
          <a:p>
            <a:r>
              <a:rPr lang="en-US" sz="3600" dirty="0">
                <a:latin typeface="Arial" panose="020B0604020202020204" pitchFamily="34" charset="0"/>
                <a:cs typeface="Arial" panose="020B0604020202020204" pitchFamily="34" charset="0"/>
              </a:rPr>
              <a:t>In South Carolina, a trial court minding the Rule 702 gate must assess not only (1) whether the expert’s method is reliable (i.e., valid), but also (2) whether the substance of the expert’s testimony is reliable. </a:t>
            </a:r>
          </a:p>
          <a:p>
            <a:r>
              <a:rPr lang="en-US" sz="3600" i="1" dirty="0">
                <a:latin typeface="Arial" panose="020B0604020202020204" pitchFamily="34" charset="0"/>
                <a:cs typeface="Arial" panose="020B0604020202020204" pitchFamily="34" charset="0"/>
              </a:rPr>
              <a:t>See</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State v. Council</a:t>
            </a:r>
            <a:r>
              <a:rPr lang="en-US" sz="3600" dirty="0">
                <a:latin typeface="Arial" panose="020B0604020202020204" pitchFamily="34" charset="0"/>
                <a:cs typeface="Arial" panose="020B0604020202020204" pitchFamily="34" charset="0"/>
              </a:rPr>
              <a:t>, 335 S.C. 1, 20, 515 S.E.2d 508, 518 (1999)</a:t>
            </a:r>
          </a:p>
        </p:txBody>
      </p:sp>
    </p:spTree>
    <p:extLst>
      <p:ext uri="{BB962C8B-B14F-4D97-AF65-F5344CB8AC3E}">
        <p14:creationId xmlns:p14="http://schemas.microsoft.com/office/powerpoint/2010/main" val="94747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6431-464F-2C57-D92C-2104798DB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A4B4F-EC26-E199-71B0-FFA3D04DDE2A}"/>
              </a:ext>
            </a:extLst>
          </p:cNvPr>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EXPERT TESTIMONY</a:t>
            </a:r>
          </a:p>
        </p:txBody>
      </p:sp>
      <p:sp>
        <p:nvSpPr>
          <p:cNvPr id="3" name="Content Placeholder 2">
            <a:extLst>
              <a:ext uri="{FF2B5EF4-FFF2-40B4-BE49-F238E27FC236}">
                <a16:creationId xmlns:a16="http://schemas.microsoft.com/office/drawing/2014/main" id="{BD2F9CD7-DD13-5AF1-6A0C-54DBB60A8432}"/>
              </a:ext>
            </a:extLst>
          </p:cNvPr>
          <p:cNvSpPr>
            <a:spLocks noGrp="1"/>
          </p:cNvSpPr>
          <p:nvPr>
            <p:ph idx="1"/>
          </p:nvPr>
        </p:nvSpPr>
        <p:spPr>
          <a:xfrm>
            <a:off x="150812" y="1752600"/>
            <a:ext cx="11887200" cy="4953000"/>
          </a:xfrm>
        </p:spPr>
        <p:txBody>
          <a:bodyPr>
            <a:normAutofit/>
          </a:bodyPr>
          <a:lstStyle/>
          <a:p>
            <a:r>
              <a:rPr lang="en-US" sz="3600" dirty="0">
                <a:latin typeface="Arial" panose="020B0604020202020204" pitchFamily="34" charset="0"/>
                <a:cs typeface="Arial" panose="020B0604020202020204" pitchFamily="34" charset="0"/>
              </a:rPr>
              <a:t>Four factors to be considered in determining the admissibility of novel scientific evidence: (1) publications and peer review; (2) prior application of the method to the type of evidence in the case; (3) quality control procedures utilized; and (4) consistency of the method with recognized scientific law and procedures. </a:t>
            </a:r>
          </a:p>
          <a:p>
            <a:r>
              <a:rPr lang="en-US" sz="3600" i="1" dirty="0">
                <a:latin typeface="Arial" panose="020B0604020202020204" pitchFamily="34" charset="0"/>
                <a:cs typeface="Arial" panose="020B0604020202020204" pitchFamily="34" charset="0"/>
              </a:rPr>
              <a:t>State v. Jones</a:t>
            </a:r>
            <a:r>
              <a:rPr lang="en-US" sz="3600" dirty="0">
                <a:latin typeface="Arial" panose="020B0604020202020204" pitchFamily="34" charset="0"/>
                <a:cs typeface="Arial" panose="020B0604020202020204" pitchFamily="34" charset="0"/>
              </a:rPr>
              <a:t>, 273 S.C. 723, 730–32, 259 S.E.2d 120, 124–25 (1979)</a:t>
            </a:r>
          </a:p>
        </p:txBody>
      </p:sp>
    </p:spTree>
    <p:extLst>
      <p:ext uri="{BB962C8B-B14F-4D97-AF65-F5344CB8AC3E}">
        <p14:creationId xmlns:p14="http://schemas.microsoft.com/office/powerpoint/2010/main" val="5128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381000"/>
            <a:ext cx="12188825" cy="1020763"/>
          </a:xfrm>
        </p:spPr>
        <p:txBody>
          <a:bodyPr>
            <a:normAutofit/>
          </a:bodyPr>
          <a:lstStyle/>
          <a:p>
            <a:pPr algn="ctr" eaLnBrk="1" hangingPunct="1"/>
            <a:r>
              <a:rPr lang="en-US" altLang="en-US" sz="4800" b="1" dirty="0">
                <a:solidFill>
                  <a:srgbClr val="FFFF00"/>
                </a:solidFill>
              </a:rPr>
              <a:t>ALWAYS CITE APPLICABLE LAW 1</a:t>
            </a:r>
          </a:p>
        </p:txBody>
      </p:sp>
      <p:sp>
        <p:nvSpPr>
          <p:cNvPr id="40963" name="Content Placeholder 2"/>
          <p:cNvSpPr>
            <a:spLocks noGrp="1"/>
          </p:cNvSpPr>
          <p:nvPr>
            <p:ph idx="1"/>
          </p:nvPr>
        </p:nvSpPr>
        <p:spPr>
          <a:xfrm>
            <a:off x="150814" y="1828800"/>
            <a:ext cx="11810999" cy="4783138"/>
          </a:xfrm>
        </p:spPr>
        <p:txBody>
          <a:bodyPr>
            <a:normAutofit/>
          </a:bodyPr>
          <a:lstStyle/>
          <a:p>
            <a:pPr eaLnBrk="1" hangingPunct="1"/>
            <a:r>
              <a:rPr lang="en-US" altLang="en-US" sz="4400" b="1" u="sng" dirty="0"/>
              <a:t>Provide</a:t>
            </a:r>
            <a:r>
              <a:rPr lang="en-US" altLang="en-US" sz="4400" dirty="0"/>
              <a:t> the trial court with the applicable </a:t>
            </a:r>
          </a:p>
          <a:p>
            <a:pPr lvl="1"/>
            <a:r>
              <a:rPr lang="en-US" altLang="en-US" sz="4400" dirty="0"/>
              <a:t>Federal and state constitutional provisions</a:t>
            </a:r>
          </a:p>
          <a:p>
            <a:pPr lvl="1"/>
            <a:r>
              <a:rPr lang="en-US" altLang="en-US" sz="4400" dirty="0"/>
              <a:t>Statutory provisions in the S.C. Code of Laws</a:t>
            </a:r>
          </a:p>
          <a:p>
            <a:pPr lvl="1"/>
            <a:r>
              <a:rPr lang="en-US" altLang="en-US" sz="4400" dirty="0"/>
              <a:t>SC Rules of</a:t>
            </a:r>
            <a:r>
              <a:rPr lang="en-US" altLang="en-US" sz="4400" b="1" dirty="0"/>
              <a:t> </a:t>
            </a:r>
            <a:r>
              <a:rPr lang="en-US" altLang="en-US" sz="4400" dirty="0"/>
              <a:t>Evidence, Criminal Procedure, Professional Conduct, &amp; Appellate Court Rules</a:t>
            </a:r>
          </a:p>
          <a:p>
            <a:r>
              <a:rPr lang="en-US" altLang="en-US" sz="4400" b="1" u="sng" dirty="0"/>
              <a:t>Necessary</a:t>
            </a:r>
            <a:r>
              <a:rPr lang="en-US" altLang="en-US" sz="4400" dirty="0"/>
              <a:t> for appellate review.</a:t>
            </a:r>
          </a:p>
        </p:txBody>
      </p:sp>
    </p:spTree>
    <p:extLst>
      <p:ext uri="{BB962C8B-B14F-4D97-AF65-F5344CB8AC3E}">
        <p14:creationId xmlns:p14="http://schemas.microsoft.com/office/powerpoint/2010/main" val="81928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DF7D4-A23A-FCD5-DE81-9ED568600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AC06F-695E-B889-D7CB-5AD65E5EF5FC}"/>
              </a:ext>
            </a:extLst>
          </p:cNvPr>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EXPERT TESTIMONY: RELIABILITY</a:t>
            </a:r>
          </a:p>
        </p:txBody>
      </p:sp>
      <p:sp>
        <p:nvSpPr>
          <p:cNvPr id="3" name="Content Placeholder 2">
            <a:extLst>
              <a:ext uri="{FF2B5EF4-FFF2-40B4-BE49-F238E27FC236}">
                <a16:creationId xmlns:a16="http://schemas.microsoft.com/office/drawing/2014/main" id="{C9B00D94-819A-7797-EF45-4BA7F42A911C}"/>
              </a:ext>
            </a:extLst>
          </p:cNvPr>
          <p:cNvSpPr>
            <a:spLocks noGrp="1"/>
          </p:cNvSpPr>
          <p:nvPr>
            <p:ph idx="1"/>
          </p:nvPr>
        </p:nvSpPr>
        <p:spPr>
          <a:xfrm>
            <a:off x="150812" y="1752600"/>
            <a:ext cx="11887200" cy="4953000"/>
          </a:xfrm>
        </p:spPr>
        <p:txBody>
          <a:bodyPr>
            <a:normAutofit/>
          </a:bodyPr>
          <a:lstStyle/>
          <a:p>
            <a:r>
              <a:rPr lang="en-US" sz="3600" dirty="0">
                <a:latin typeface="Arial" panose="020B0604020202020204" pitchFamily="34" charset="0"/>
                <a:cs typeface="Arial" panose="020B0604020202020204" pitchFamily="34" charset="0"/>
              </a:rPr>
              <a:t>“The trial judge should apply the Jones factors to determine reliability.” </a:t>
            </a:r>
          </a:p>
          <a:p>
            <a:pPr marL="0" indent="0">
              <a:buNone/>
            </a:pPr>
            <a:r>
              <a:rPr lang="en-US" sz="3600" i="1" dirty="0">
                <a:latin typeface="Arial" panose="020B0604020202020204" pitchFamily="34" charset="0"/>
                <a:cs typeface="Arial" panose="020B0604020202020204" pitchFamily="34" charset="0"/>
              </a:rPr>
              <a:t>Council</a:t>
            </a:r>
            <a:r>
              <a:rPr lang="en-US" sz="3600" dirty="0">
                <a:latin typeface="Arial" panose="020B0604020202020204" pitchFamily="34" charset="0"/>
                <a:cs typeface="Arial" panose="020B0604020202020204" pitchFamily="34" charset="0"/>
              </a:rPr>
              <a:t>, 335 S.C. at 20, 515 S.E.2d at 518.</a:t>
            </a:r>
          </a:p>
          <a:p>
            <a:r>
              <a:rPr lang="en-US" sz="3600" dirty="0">
                <a:latin typeface="Arial" panose="020B0604020202020204" pitchFamily="34" charset="0"/>
                <a:cs typeface="Arial" panose="020B0604020202020204" pitchFamily="34" charset="0"/>
              </a:rPr>
              <a:t>The substance of an expert’s testimony is reliable if it adheres to the rigors of the method. </a:t>
            </a:r>
          </a:p>
          <a:p>
            <a:pPr marL="0" indent="0">
              <a:buNone/>
            </a:pPr>
            <a:r>
              <a:rPr lang="en-US" sz="3600" i="1" dirty="0">
                <a:latin typeface="Arial" panose="020B0604020202020204" pitchFamily="34" charset="0"/>
                <a:cs typeface="Arial" panose="020B0604020202020204" pitchFamily="34" charset="0"/>
              </a:rPr>
              <a:t>Kumho Tire Co. v. Carmichael</a:t>
            </a:r>
            <a:r>
              <a:rPr lang="en-US" sz="3600" dirty="0">
                <a:latin typeface="Arial" panose="020B0604020202020204" pitchFamily="34" charset="0"/>
                <a:cs typeface="Arial" panose="020B0604020202020204" pitchFamily="34" charset="0"/>
              </a:rPr>
              <a:t>, 526 U.S. 137, 152, 119 </a:t>
            </a:r>
            <a:r>
              <a:rPr lang="en-US" sz="3600" dirty="0" err="1">
                <a:latin typeface="Arial" panose="020B0604020202020204" pitchFamily="34" charset="0"/>
                <a:cs typeface="Arial" panose="020B0604020202020204" pitchFamily="34" charset="0"/>
              </a:rPr>
              <a:t>S.Ct</a:t>
            </a:r>
            <a:r>
              <a:rPr lang="en-US" sz="3600" dirty="0">
                <a:latin typeface="Arial" panose="020B0604020202020204" pitchFamily="34" charset="0"/>
                <a:cs typeface="Arial" panose="020B0604020202020204" pitchFamily="34" charset="0"/>
              </a:rPr>
              <a:t>. 1167, 143 L.Ed.2d 238 (1999). </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0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10DA3-153D-4F96-B5B2-E9D6942FA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8C5E0-0B02-3FAA-05C2-4379FDE06ED0}"/>
              </a:ext>
            </a:extLst>
          </p:cNvPr>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EXPERT TESTIMONY</a:t>
            </a:r>
          </a:p>
        </p:txBody>
      </p:sp>
      <p:sp>
        <p:nvSpPr>
          <p:cNvPr id="3" name="Content Placeholder 2">
            <a:extLst>
              <a:ext uri="{FF2B5EF4-FFF2-40B4-BE49-F238E27FC236}">
                <a16:creationId xmlns:a16="http://schemas.microsoft.com/office/drawing/2014/main" id="{98717712-53D9-2025-288B-09173D89DC97}"/>
              </a:ext>
            </a:extLst>
          </p:cNvPr>
          <p:cNvSpPr>
            <a:spLocks noGrp="1"/>
          </p:cNvSpPr>
          <p:nvPr>
            <p:ph idx="1"/>
          </p:nvPr>
        </p:nvSpPr>
        <p:spPr>
          <a:xfrm>
            <a:off x="150812" y="1752600"/>
            <a:ext cx="11887200" cy="4953000"/>
          </a:xfrm>
        </p:spPr>
        <p:txBody>
          <a:bodyPr>
            <a:normAutofit/>
          </a:bodyPr>
          <a:lstStyle/>
          <a:p>
            <a:r>
              <a:rPr lang="en-US" sz="3600" dirty="0">
                <a:latin typeface="Arial" panose="020B0604020202020204" pitchFamily="34" charset="0"/>
                <a:cs typeface="Arial" panose="020B0604020202020204" pitchFamily="34" charset="0"/>
              </a:rPr>
              <a:t>South Carolina has not adopted </a:t>
            </a:r>
            <a:r>
              <a:rPr lang="en-US" sz="3600" i="1" dirty="0">
                <a:latin typeface="Arial" panose="020B0604020202020204" pitchFamily="34" charset="0"/>
                <a:cs typeface="Arial" panose="020B0604020202020204" pitchFamily="34" charset="0"/>
              </a:rPr>
              <a:t>Daubert v. Merrell Dow Pharmaceuticals, Inc.</a:t>
            </a:r>
            <a:r>
              <a:rPr lang="en-US" sz="3600" dirty="0">
                <a:latin typeface="Arial" panose="020B0604020202020204" pitchFamily="34" charset="0"/>
                <a:cs typeface="Arial" panose="020B0604020202020204" pitchFamily="34" charset="0"/>
              </a:rPr>
              <a:t>, 509 U.S. 579, 594–95, 113 </a:t>
            </a:r>
            <a:r>
              <a:rPr lang="en-US" sz="3600" dirty="0" err="1">
                <a:latin typeface="Arial" panose="020B0604020202020204" pitchFamily="34" charset="0"/>
                <a:cs typeface="Arial" panose="020B0604020202020204" pitchFamily="34" charset="0"/>
              </a:rPr>
              <a:t>S.Ct</a:t>
            </a:r>
            <a:r>
              <a:rPr lang="en-US" sz="3600" dirty="0">
                <a:latin typeface="Arial" panose="020B0604020202020204" pitchFamily="34" charset="0"/>
                <a:cs typeface="Arial" panose="020B0604020202020204" pitchFamily="34" charset="0"/>
              </a:rPr>
              <a:t>. 2786, 125 L.Ed.2d 469 (1993), by name, nor has it revised Rule 702, SCRE, to incorporate the Daubert framework. </a:t>
            </a:r>
          </a:p>
          <a:p>
            <a:r>
              <a:rPr lang="en-US" sz="3600" dirty="0">
                <a:latin typeface="Arial" panose="020B0604020202020204" pitchFamily="34" charset="0"/>
                <a:cs typeface="Arial" panose="020B0604020202020204" pitchFamily="34" charset="0"/>
              </a:rPr>
              <a:t>Nevertheless, our approach is “extraordinarily similar” to the federal test.</a:t>
            </a:r>
          </a:p>
        </p:txBody>
      </p:sp>
    </p:spTree>
    <p:extLst>
      <p:ext uri="{BB962C8B-B14F-4D97-AF65-F5344CB8AC3E}">
        <p14:creationId xmlns:p14="http://schemas.microsoft.com/office/powerpoint/2010/main" val="46531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28600"/>
            <a:ext cx="10744200" cy="1295400"/>
          </a:xfrm>
        </p:spPr>
        <p:txBody>
          <a:bodyPr>
            <a:noAutofit/>
          </a:bodyPr>
          <a:lstStyle/>
          <a:p>
            <a:pPr algn="ctr"/>
            <a:r>
              <a:rPr lang="en-US" sz="4800" b="1" dirty="0">
                <a:solidFill>
                  <a:srgbClr val="FFFF00"/>
                </a:solidFill>
              </a:rPr>
              <a:t>RULE 702, SCRE</a:t>
            </a:r>
            <a:br>
              <a:rPr lang="en-US" sz="4800" b="1" dirty="0">
                <a:solidFill>
                  <a:srgbClr val="FFFF00"/>
                </a:solidFill>
              </a:rPr>
            </a:br>
            <a:r>
              <a:rPr lang="en-US" sz="4800" b="1" dirty="0">
                <a:solidFill>
                  <a:srgbClr val="FFFF00"/>
                </a:solidFill>
              </a:rPr>
              <a:t>EXPERT TESTIMONY</a:t>
            </a:r>
          </a:p>
        </p:txBody>
      </p:sp>
      <p:sp>
        <p:nvSpPr>
          <p:cNvPr id="3" name="Content Placeholder 2"/>
          <p:cNvSpPr>
            <a:spLocks noGrp="1"/>
          </p:cNvSpPr>
          <p:nvPr>
            <p:ph idx="1"/>
          </p:nvPr>
        </p:nvSpPr>
        <p:spPr>
          <a:xfrm>
            <a:off x="684212" y="1905000"/>
            <a:ext cx="10972800" cy="4800600"/>
          </a:xfrm>
        </p:spPr>
        <p:txBody>
          <a:bodyPr>
            <a:normAutofit/>
          </a:bodyPr>
          <a:lstStyle/>
          <a:p>
            <a:r>
              <a:rPr lang="en-US" sz="4400" b="1" u="sng" dirty="0">
                <a:latin typeface="Times New Roman" panose="02020603050405020304" pitchFamily="18" charset="0"/>
                <a:cs typeface="Times New Roman" panose="02020603050405020304" pitchFamily="18" charset="0"/>
              </a:rPr>
              <a:t>Qualified?</a:t>
            </a:r>
          </a:p>
          <a:p>
            <a:pPr lvl="3"/>
            <a:r>
              <a:rPr lang="en-US" sz="4400" dirty="0">
                <a:latin typeface="Times New Roman" panose="02020603050405020304" pitchFamily="18" charset="0"/>
                <a:cs typeface="Times New Roman" panose="02020603050405020304" pitchFamily="18" charset="0"/>
              </a:rPr>
              <a:t>Challenge the expert’s qualifications</a:t>
            </a:r>
          </a:p>
          <a:p>
            <a:pPr lvl="3"/>
            <a:r>
              <a:rPr lang="en-US" sz="4400" dirty="0">
                <a:latin typeface="Times New Roman" panose="02020603050405020304" pitchFamily="18" charset="0"/>
                <a:cs typeface="Times New Roman" panose="02020603050405020304" pitchFamily="18" charset="0"/>
              </a:rPr>
              <a:t>Nail-down the specific area of expertise</a:t>
            </a:r>
          </a:p>
          <a:p>
            <a:r>
              <a:rPr lang="en-US" sz="4400" b="1" u="sng" dirty="0">
                <a:latin typeface="Times New Roman" panose="02020603050405020304" pitchFamily="18" charset="0"/>
                <a:cs typeface="Times New Roman" panose="02020603050405020304" pitchFamily="18" charset="0"/>
              </a:rPr>
              <a:t>Area and scope of Expertise</a:t>
            </a:r>
            <a:r>
              <a:rPr lang="en-US" sz="4400" b="1" dirty="0">
                <a:latin typeface="Times New Roman" panose="02020603050405020304" pitchFamily="18" charset="0"/>
                <a:cs typeface="Times New Roman" panose="02020603050405020304" pitchFamily="18" charset="0"/>
              </a:rPr>
              <a:t>: </a:t>
            </a:r>
          </a:p>
          <a:p>
            <a:pPr lvl="3"/>
            <a:r>
              <a:rPr lang="en-US" sz="4400" dirty="0">
                <a:latin typeface="Times New Roman" panose="02020603050405020304" pitchFamily="18" charset="0"/>
                <a:cs typeface="Times New Roman" panose="02020603050405020304" pitchFamily="18" charset="0"/>
              </a:rPr>
              <a:t>Expert witnesses often testify outside the area and scope of their expertise.</a:t>
            </a:r>
          </a:p>
        </p:txBody>
      </p:sp>
    </p:spTree>
    <p:extLst>
      <p:ext uri="{BB962C8B-B14F-4D97-AF65-F5344CB8AC3E}">
        <p14:creationId xmlns:p14="http://schemas.microsoft.com/office/powerpoint/2010/main" val="40745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0"/>
            <a:ext cx="12188825" cy="1020762"/>
          </a:xfrm>
        </p:spPr>
        <p:txBody>
          <a:bodyPr>
            <a:noAutofit/>
          </a:bodyPr>
          <a:lstStyle/>
          <a:p>
            <a:pPr algn="ctr"/>
            <a:r>
              <a:rPr lang="en-US" sz="6600" b="1" dirty="0">
                <a:solidFill>
                  <a:srgbClr val="FFFF00"/>
                </a:solidFill>
              </a:rPr>
              <a:t>SFSTs</a:t>
            </a:r>
            <a:endParaRPr lang="en-US" sz="6600" dirty="0"/>
          </a:p>
        </p:txBody>
      </p:sp>
    </p:spTree>
    <p:extLst>
      <p:ext uri="{BB962C8B-B14F-4D97-AF65-F5344CB8AC3E}">
        <p14:creationId xmlns:p14="http://schemas.microsoft.com/office/powerpoint/2010/main" val="272023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AD40-DE8D-0F6B-2F2E-D4DD85FF3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D4EB7-DEFF-DD45-0D45-5FAE29D1CDEE}"/>
              </a:ext>
            </a:extLst>
          </p:cNvPr>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SFSTs</a:t>
            </a:r>
          </a:p>
        </p:txBody>
      </p:sp>
      <p:sp>
        <p:nvSpPr>
          <p:cNvPr id="3" name="Content Placeholder 2">
            <a:extLst>
              <a:ext uri="{FF2B5EF4-FFF2-40B4-BE49-F238E27FC236}">
                <a16:creationId xmlns:a16="http://schemas.microsoft.com/office/drawing/2014/main" id="{8207110C-CE4D-220F-A742-6F1975C9ACE5}"/>
              </a:ext>
            </a:extLst>
          </p:cNvPr>
          <p:cNvSpPr>
            <a:spLocks noGrp="1"/>
          </p:cNvSpPr>
          <p:nvPr>
            <p:ph idx="1"/>
          </p:nvPr>
        </p:nvSpPr>
        <p:spPr>
          <a:xfrm>
            <a:off x="150812" y="1752600"/>
            <a:ext cx="11887200" cy="4953000"/>
          </a:xfrm>
        </p:spPr>
        <p:txBody>
          <a:bodyPr>
            <a:normAutofit fontScale="70000" lnSpcReduction="20000"/>
          </a:bodyPr>
          <a:lstStyle/>
          <a:p>
            <a:r>
              <a:rPr lang="en-US" sz="3600" dirty="0">
                <a:latin typeface="Arial" panose="020B0604020202020204" pitchFamily="34" charset="0"/>
                <a:cs typeface="Arial" panose="020B0604020202020204" pitchFamily="34" charset="0"/>
              </a:rPr>
              <a:t>Admissible only if conducted per NHTSA</a:t>
            </a:r>
          </a:p>
          <a:p>
            <a:r>
              <a:rPr lang="en-US" sz="3600" dirty="0">
                <a:latin typeface="Arial" panose="020B0604020202020204" pitchFamily="34" charset="0"/>
                <a:cs typeface="Arial" panose="020B0604020202020204" pitchFamily="34" charset="0"/>
              </a:rPr>
              <a:t>2006 NHTSA manual, </a:t>
            </a:r>
          </a:p>
          <a:p>
            <a:r>
              <a:rPr lang="en-US" sz="3600" dirty="0">
                <a:latin typeface="Arial" panose="020B0604020202020204" pitchFamily="34" charset="0"/>
                <a:cs typeface="Arial" panose="020B0604020202020204" pitchFamily="34" charset="0"/>
              </a:rPr>
              <a:t>“IT IS NECESSARY TO EMPHASIZE THIS VALIDATION APPLIES ONLY WHEN: </a:t>
            </a:r>
          </a:p>
          <a:p>
            <a:r>
              <a:rPr lang="en-US" sz="3600" dirty="0">
                <a:latin typeface="Arial" panose="020B0604020202020204" pitchFamily="34" charset="0"/>
                <a:cs typeface="Arial" panose="020B0604020202020204" pitchFamily="34" charset="0"/>
              </a:rPr>
              <a:t>THE TESTS ARE ADMINISTERED IN THE PRESCRIBED, STANDARDIZED MANNER</a:t>
            </a:r>
          </a:p>
          <a:p>
            <a:r>
              <a:rPr lang="en-US" sz="3600" dirty="0">
                <a:latin typeface="Arial" panose="020B0604020202020204" pitchFamily="34" charset="0"/>
                <a:cs typeface="Arial" panose="020B0604020202020204" pitchFamily="34" charset="0"/>
              </a:rPr>
              <a:t>THE STANDARDIZED CLUES ARE USED TO ASSESS THE SUSPECT’S PERFORMANCE</a:t>
            </a:r>
          </a:p>
          <a:p>
            <a:r>
              <a:rPr lang="en-US" sz="3600" dirty="0">
                <a:latin typeface="Arial" panose="020B0604020202020204" pitchFamily="34" charset="0"/>
                <a:cs typeface="Arial" panose="020B0604020202020204" pitchFamily="34" charset="0"/>
              </a:rPr>
              <a:t>THE STANDARDIZED CRITERIA ARE EMPLOYED TO INTERPRET THAT PERFORMANCE</a:t>
            </a:r>
          </a:p>
          <a:p>
            <a:r>
              <a:rPr lang="en-US" sz="3600" dirty="0">
                <a:latin typeface="Arial" panose="020B0604020202020204" pitchFamily="34" charset="0"/>
                <a:cs typeface="Arial" panose="020B0604020202020204" pitchFamily="34" charset="0"/>
              </a:rPr>
              <a:t>IF ANY ONE OF THE STANDARDIZED FIELD SOBRIETY ELEMENTS IS CHANGED THE VALIDITY IS COMPROMISED.”</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424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72562-504F-18F9-F637-37899661DD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C03F14-0E98-F478-CCD2-A4ACE04320B6}"/>
              </a:ext>
            </a:extLst>
          </p:cNvPr>
          <p:cNvSpPr>
            <a:spLocks noGrp="1"/>
          </p:cNvSpPr>
          <p:nvPr>
            <p:ph type="title"/>
          </p:nvPr>
        </p:nvSpPr>
        <p:spPr>
          <a:xfrm>
            <a:off x="0" y="2286000"/>
            <a:ext cx="12188825" cy="1020762"/>
          </a:xfrm>
        </p:spPr>
        <p:txBody>
          <a:bodyPr>
            <a:noAutofit/>
          </a:bodyPr>
          <a:lstStyle/>
          <a:p>
            <a:pPr algn="ctr"/>
            <a:r>
              <a:rPr lang="en-US" sz="6600" b="1" dirty="0">
                <a:solidFill>
                  <a:srgbClr val="FFFF00"/>
                </a:solidFill>
              </a:rPr>
              <a:t>VIDEO RECORDINGS</a:t>
            </a:r>
            <a:endParaRPr lang="en-US" sz="6600" dirty="0"/>
          </a:p>
        </p:txBody>
      </p:sp>
    </p:spTree>
    <p:extLst>
      <p:ext uri="{BB962C8B-B14F-4D97-AF65-F5344CB8AC3E}">
        <p14:creationId xmlns:p14="http://schemas.microsoft.com/office/powerpoint/2010/main" val="737134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VIDEO RECORDING: MUST BEGIN</a:t>
            </a:r>
          </a:p>
        </p:txBody>
      </p:sp>
      <p:sp>
        <p:nvSpPr>
          <p:cNvPr id="3" name="Content Placeholder 2"/>
          <p:cNvSpPr>
            <a:spLocks noGrp="1"/>
          </p:cNvSpPr>
          <p:nvPr>
            <p:ph idx="1"/>
          </p:nvPr>
        </p:nvSpPr>
        <p:spPr>
          <a:xfrm>
            <a:off x="150812" y="1752600"/>
            <a:ext cx="11887200" cy="4953000"/>
          </a:xfrm>
        </p:spPr>
        <p:txBody>
          <a:bodyPr>
            <a:normAutofit lnSpcReduction="10000"/>
          </a:bodyPr>
          <a:lstStyle/>
          <a:p>
            <a:r>
              <a:rPr lang="en-US" sz="3600" b="1" i="1" dirty="0">
                <a:latin typeface="Arial" panose="020B0604020202020204" pitchFamily="34" charset="0"/>
                <a:cs typeface="Arial" panose="020B0604020202020204" pitchFamily="34" charset="0"/>
              </a:rPr>
              <a:t>State v. Henkel</a:t>
            </a:r>
            <a:r>
              <a:rPr lang="en-US" sz="3600" b="1" dirty="0">
                <a:latin typeface="Arial" panose="020B0604020202020204" pitchFamily="34" charset="0"/>
                <a:cs typeface="Arial" panose="020B0604020202020204" pitchFamily="34" charset="0"/>
              </a:rPr>
              <a:t>, 413 S.C. 9, 774 S.E.2d 458 (2015)</a:t>
            </a:r>
          </a:p>
          <a:p>
            <a:r>
              <a:rPr lang="en-US" sz="4000" dirty="0">
                <a:latin typeface="Arial" panose="020B0604020202020204" pitchFamily="34" charset="0"/>
                <a:cs typeface="Arial" panose="020B0604020202020204" pitchFamily="34" charset="0"/>
              </a:rPr>
              <a:t>Compliance with statute requiring videotaping at incident site during an arrest for (DUI) must begin at the time videotaping becomes practicable and continue until the arrest is complete. </a:t>
            </a:r>
          </a:p>
          <a:p>
            <a:r>
              <a:rPr lang="en-US" sz="4000" dirty="0">
                <a:latin typeface="Arial" panose="020B0604020202020204" pitchFamily="34" charset="0"/>
                <a:cs typeface="Arial" panose="020B0604020202020204" pitchFamily="34" charset="0"/>
              </a:rPr>
              <a:t>Officer's failure to videotape administration of Miranda warnings, which occurred prior to time at which videorecording became practicable, did not require dismissal of indictment under statute.</a:t>
            </a:r>
          </a:p>
        </p:txBody>
      </p:sp>
    </p:spTree>
    <p:extLst>
      <p:ext uri="{BB962C8B-B14F-4D97-AF65-F5344CB8AC3E}">
        <p14:creationId xmlns:p14="http://schemas.microsoft.com/office/powerpoint/2010/main" val="36243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VIDEO RECORDING: FAILURE TO COMPLY</a:t>
            </a:r>
          </a:p>
        </p:txBody>
      </p:sp>
      <p:sp>
        <p:nvSpPr>
          <p:cNvPr id="3" name="Content Placeholder 2"/>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Johnson</a:t>
            </a:r>
            <a:r>
              <a:rPr lang="en-US" sz="3600" b="1" dirty="0">
                <a:latin typeface="Arial" panose="020B0604020202020204" pitchFamily="34" charset="0"/>
                <a:cs typeface="Arial" panose="020B0604020202020204" pitchFamily="34" charset="0"/>
              </a:rPr>
              <a:t>, 408 S.C. 544, 758 S.E.2d 911 (Ct. App. 2014)</a:t>
            </a:r>
          </a:p>
          <a:p>
            <a:r>
              <a:rPr lang="en-US" sz="4000" dirty="0">
                <a:latin typeface="Arial" panose="020B0604020202020204" pitchFamily="34" charset="0"/>
                <a:cs typeface="Arial" panose="020B0604020202020204" pitchFamily="34" charset="0"/>
              </a:rPr>
              <a:t>The failure to comply with the video recording requirements for traffic stops merits a per se dismissal of a charge for (DUI).</a:t>
            </a:r>
          </a:p>
        </p:txBody>
      </p:sp>
    </p:spTree>
    <p:extLst>
      <p:ext uri="{BB962C8B-B14F-4D97-AF65-F5344CB8AC3E}">
        <p14:creationId xmlns:p14="http://schemas.microsoft.com/office/powerpoint/2010/main" val="30568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VIDEO RECORDING: FAILURE TO COMPLY</a:t>
            </a:r>
          </a:p>
        </p:txBody>
      </p:sp>
      <p:sp>
        <p:nvSpPr>
          <p:cNvPr id="3" name="Content Placeholder 2"/>
          <p:cNvSpPr>
            <a:spLocks noGrp="1"/>
          </p:cNvSpPr>
          <p:nvPr>
            <p:ph idx="1"/>
          </p:nvPr>
        </p:nvSpPr>
        <p:spPr>
          <a:xfrm>
            <a:off x="150812" y="1752600"/>
            <a:ext cx="11887200" cy="4953000"/>
          </a:xfrm>
        </p:spPr>
        <p:txBody>
          <a:bodyPr>
            <a:normAutofit fontScale="85000" lnSpcReduction="20000"/>
          </a:bodyPr>
          <a:lstStyle/>
          <a:p>
            <a:r>
              <a:rPr lang="en-US" sz="3600" b="1" i="1" dirty="0">
                <a:latin typeface="Arial" panose="020B0604020202020204" pitchFamily="34" charset="0"/>
                <a:cs typeface="Arial" panose="020B0604020202020204" pitchFamily="34" charset="0"/>
              </a:rPr>
              <a:t>Town of Mt. Pleasant v. Roberts</a:t>
            </a:r>
            <a:r>
              <a:rPr lang="en-US" sz="3600" b="1" dirty="0">
                <a:latin typeface="Arial" panose="020B0604020202020204" pitchFamily="34" charset="0"/>
                <a:cs typeface="Arial" panose="020B0604020202020204" pitchFamily="34" charset="0"/>
              </a:rPr>
              <a:t>, 393 S.C. 332, 713 S.E.2d 278 (2011)</a:t>
            </a:r>
          </a:p>
          <a:p>
            <a:r>
              <a:rPr lang="en-US" sz="4000" dirty="0">
                <a:latin typeface="Arial" panose="020B0604020202020204" pitchFamily="34" charset="0"/>
                <a:cs typeface="Arial" panose="020B0604020202020204" pitchFamily="34" charset="0"/>
              </a:rPr>
              <a:t>Unexcused failure to video record defendant’s conduct in a traffic stop underlying a prosecution for (DUI), which resulted from a town’s failure to request additional video cameras from the Department of Public Safety (DPS) for installation in its patrol cars and consequent violation of mandatory video-recording requirements set forth by statute, warranted dismissal of the case; legislature clearly intended for a dismissal of a DUI case unless the law enforcement agency could justify its failure to produce a video recording of a DUI arrest.</a:t>
            </a:r>
          </a:p>
        </p:txBody>
      </p:sp>
    </p:spTree>
    <p:extLst>
      <p:ext uri="{BB962C8B-B14F-4D97-AF65-F5344CB8AC3E}">
        <p14:creationId xmlns:p14="http://schemas.microsoft.com/office/powerpoint/2010/main" val="22543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886"/>
            <a:ext cx="11811000" cy="1295400"/>
          </a:xfrm>
        </p:spPr>
        <p:txBody>
          <a:bodyPr>
            <a:noAutofit/>
          </a:bodyPr>
          <a:lstStyle/>
          <a:p>
            <a:pPr algn="ctr"/>
            <a:r>
              <a:rPr lang="en-US" sz="4800" b="1" dirty="0">
                <a:solidFill>
                  <a:srgbClr val="FFFF00"/>
                </a:solidFill>
              </a:rPr>
              <a:t>VIDEO RECORDING: ARRESTING OFFICER</a:t>
            </a:r>
          </a:p>
        </p:txBody>
      </p:sp>
      <p:sp>
        <p:nvSpPr>
          <p:cNvPr id="3" name="Content Placeholder 2"/>
          <p:cNvSpPr>
            <a:spLocks noGrp="1"/>
          </p:cNvSpPr>
          <p:nvPr>
            <p:ph idx="1"/>
          </p:nvPr>
        </p:nvSpPr>
        <p:spPr>
          <a:xfrm>
            <a:off x="150812" y="1752600"/>
            <a:ext cx="11887200" cy="4953000"/>
          </a:xfrm>
        </p:spPr>
        <p:txBody>
          <a:bodyPr>
            <a:normAutofit fontScale="85000" lnSpcReduction="10000"/>
          </a:bodyPr>
          <a:lstStyle/>
          <a:p>
            <a:r>
              <a:rPr lang="en-US" sz="3600" b="1" i="1" dirty="0">
                <a:latin typeface="Arial" panose="020B0604020202020204" pitchFamily="34" charset="0"/>
                <a:cs typeface="Arial" panose="020B0604020202020204" pitchFamily="34" charset="0"/>
              </a:rPr>
              <a:t>State v. Landis</a:t>
            </a:r>
            <a:r>
              <a:rPr lang="en-US" sz="3600" b="1" dirty="0">
                <a:latin typeface="Arial" panose="020B0604020202020204" pitchFamily="34" charset="0"/>
                <a:cs typeface="Arial" panose="020B0604020202020204" pitchFamily="34" charset="0"/>
              </a:rPr>
              <a:t>, 362 S.C. 97, 606 S.E.2d 503 (Ct. App. 2004)</a:t>
            </a:r>
          </a:p>
          <a:p>
            <a:r>
              <a:rPr lang="en-US" sz="4000" dirty="0">
                <a:latin typeface="Arial" panose="020B0604020202020204" pitchFamily="34" charset="0"/>
                <a:cs typeface="Arial" panose="020B0604020202020204" pitchFamily="34" charset="0"/>
              </a:rPr>
              <a:t>State trooper was arresting officer, not state transport officer, and thus, it was state trooper who had to meet statutory requirement that incident be videotaped at incident site, where trooper personally observed defendant’s driving prior to traffic stop, he arrived at scene simultaneously with state transport officer, trooper pulled in directly behind transport officer and approached just after defendant had been removed from his vehicle, and trooper conducted field sobriety test, determined defendant was impaired, and placed him under arrest for (DUI). </a:t>
            </a:r>
          </a:p>
        </p:txBody>
      </p:sp>
    </p:spTree>
    <p:extLst>
      <p:ext uri="{BB962C8B-B14F-4D97-AF65-F5344CB8AC3E}">
        <p14:creationId xmlns:p14="http://schemas.microsoft.com/office/powerpoint/2010/main" val="26864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 y="381000"/>
            <a:ext cx="12188825" cy="1020763"/>
          </a:xfrm>
        </p:spPr>
        <p:txBody>
          <a:bodyPr>
            <a:normAutofit/>
          </a:bodyPr>
          <a:lstStyle/>
          <a:p>
            <a:pPr algn="ctr" eaLnBrk="1" hangingPunct="1"/>
            <a:r>
              <a:rPr lang="en-US" altLang="en-US" sz="4800" b="1" dirty="0">
                <a:solidFill>
                  <a:srgbClr val="FFFF00"/>
                </a:solidFill>
              </a:rPr>
              <a:t>ALWAYS CITE APPLICABLE LAW 2</a:t>
            </a:r>
          </a:p>
        </p:txBody>
      </p:sp>
      <p:sp>
        <p:nvSpPr>
          <p:cNvPr id="40963" name="Content Placeholder 2"/>
          <p:cNvSpPr>
            <a:spLocks noGrp="1"/>
          </p:cNvSpPr>
          <p:nvPr>
            <p:ph idx="1"/>
          </p:nvPr>
        </p:nvSpPr>
        <p:spPr>
          <a:xfrm>
            <a:off x="303213" y="1981200"/>
            <a:ext cx="11658600" cy="4648200"/>
          </a:xfrm>
        </p:spPr>
        <p:txBody>
          <a:bodyPr>
            <a:normAutofit/>
          </a:bodyPr>
          <a:lstStyle/>
          <a:p>
            <a:r>
              <a:rPr lang="en-US" sz="4400" b="1" u="sng" dirty="0">
                <a:cs typeface="Times New Roman" panose="02020603050405020304" pitchFamily="18" charset="0"/>
              </a:rPr>
              <a:t>Must</a:t>
            </a:r>
            <a:r>
              <a:rPr lang="en-US" sz="4400" dirty="0">
                <a:cs typeface="Times New Roman" panose="02020603050405020304" pitchFamily="18" charset="0"/>
              </a:rPr>
              <a:t>  make specific arguments and cite relevant law to preserve the issues for appellate review.</a:t>
            </a:r>
            <a:endParaRPr lang="en-US" altLang="en-US" sz="4400" dirty="0"/>
          </a:p>
          <a:p>
            <a:pPr lvl="3"/>
            <a:r>
              <a:rPr lang="en-US" sz="4400" dirty="0"/>
              <a:t>U.S. Const. amends V, VI, XIV</a:t>
            </a:r>
          </a:p>
          <a:p>
            <a:pPr lvl="3"/>
            <a:r>
              <a:rPr lang="en-US" sz="4400" dirty="0"/>
              <a:t>S.C. art. I, </a:t>
            </a:r>
            <a:r>
              <a:rPr lang="en-US" sz="4400" dirty="0">
                <a:latin typeface="Times New Roman" panose="02020603050405020304" pitchFamily="18" charset="0"/>
                <a:cs typeface="Times New Roman" panose="02020603050405020304" pitchFamily="18" charset="0"/>
              </a:rPr>
              <a:t>§§§ 3, 10,</a:t>
            </a:r>
            <a:r>
              <a:rPr lang="en-US" sz="4400" dirty="0">
                <a:cs typeface="Times New Roman" panose="02020603050405020304" pitchFamily="18" charset="0"/>
              </a:rPr>
              <a:t> and </a:t>
            </a:r>
            <a:r>
              <a:rPr lang="en-US" sz="4400" dirty="0">
                <a:latin typeface="Times New Roman" panose="02020603050405020304" pitchFamily="18" charset="0"/>
                <a:cs typeface="Times New Roman" panose="02020603050405020304" pitchFamily="18" charset="0"/>
              </a:rPr>
              <a:t>14</a:t>
            </a:r>
          </a:p>
          <a:p>
            <a:pPr lvl="3"/>
            <a:r>
              <a:rPr lang="en-US" sz="4400" dirty="0">
                <a:cs typeface="Times New Roman" panose="02020603050405020304" pitchFamily="18" charset="0"/>
              </a:rPr>
              <a:t>S.C. Code §</a:t>
            </a:r>
            <a:r>
              <a:rPr lang="en-US" sz="4400" dirty="0">
                <a:latin typeface="Times New Roman" panose="02020603050405020304" pitchFamily="18" charset="0"/>
                <a:cs typeface="Times New Roman" panose="02020603050405020304" pitchFamily="18" charset="0"/>
              </a:rPr>
              <a:t> 17-23-60</a:t>
            </a:r>
          </a:p>
          <a:p>
            <a:pPr lvl="3"/>
            <a:r>
              <a:rPr lang="en-US" sz="4400" i="1" dirty="0">
                <a:latin typeface="Times New Roman" panose="02020603050405020304" pitchFamily="18" charset="0"/>
                <a:cs typeface="Times New Roman" panose="02020603050405020304" pitchFamily="18" charset="0"/>
              </a:rPr>
              <a:t> Miranda v. Arizona</a:t>
            </a:r>
            <a:r>
              <a:rPr lang="en-US" sz="4400" dirty="0">
                <a:latin typeface="Times New Roman" panose="02020603050405020304" pitchFamily="18" charset="0"/>
                <a:cs typeface="Times New Roman" panose="02020603050405020304" pitchFamily="18" charset="0"/>
              </a:rPr>
              <a:t>, 384 U.S. 436 (1966)</a:t>
            </a:r>
            <a:endParaRPr lang="en-US" sz="4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2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899E-A6BA-0714-B26E-85B04750FD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925DA8-EEC5-6BD8-67AC-D5C5AEB7C7A8}"/>
              </a:ext>
            </a:extLst>
          </p:cNvPr>
          <p:cNvSpPr>
            <a:spLocks noGrp="1"/>
          </p:cNvSpPr>
          <p:nvPr>
            <p:ph type="title"/>
          </p:nvPr>
        </p:nvSpPr>
        <p:spPr>
          <a:xfrm>
            <a:off x="-1" y="2133600"/>
            <a:ext cx="12188825" cy="1020762"/>
          </a:xfrm>
        </p:spPr>
        <p:txBody>
          <a:bodyPr>
            <a:noAutofit/>
          </a:bodyPr>
          <a:lstStyle/>
          <a:p>
            <a:pPr algn="ctr"/>
            <a:r>
              <a:rPr lang="en-US" sz="6600" b="1" dirty="0">
                <a:solidFill>
                  <a:srgbClr val="FFFF00"/>
                </a:solidFill>
              </a:rPr>
              <a:t>VIDEO RECORDING</a:t>
            </a:r>
            <a:br>
              <a:rPr lang="en-US" sz="6600" b="1" dirty="0">
                <a:solidFill>
                  <a:srgbClr val="FFFF00"/>
                </a:solidFill>
              </a:rPr>
            </a:br>
            <a:br>
              <a:rPr lang="en-US" sz="6600" b="1" dirty="0">
                <a:solidFill>
                  <a:srgbClr val="FFFF00"/>
                </a:solidFill>
              </a:rPr>
            </a:br>
            <a:r>
              <a:rPr lang="en-US" sz="6600" b="1" dirty="0">
                <a:solidFill>
                  <a:srgbClr val="FFFF00"/>
                </a:solidFill>
              </a:rPr>
              <a:t>INCIDENT SITE</a:t>
            </a:r>
            <a:endParaRPr lang="en-US" sz="6600" dirty="0"/>
          </a:p>
        </p:txBody>
      </p:sp>
    </p:spTree>
    <p:extLst>
      <p:ext uri="{BB962C8B-B14F-4D97-AF65-F5344CB8AC3E}">
        <p14:creationId xmlns:p14="http://schemas.microsoft.com/office/powerpoint/2010/main" val="36530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2AF0-5D71-18B7-4018-62DE3DDF0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4428D-242C-7DAC-1817-A003B9390A37}"/>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MIRANDA</a:t>
            </a:r>
          </a:p>
        </p:txBody>
      </p:sp>
      <p:sp>
        <p:nvSpPr>
          <p:cNvPr id="3" name="Content Placeholder 2">
            <a:extLst>
              <a:ext uri="{FF2B5EF4-FFF2-40B4-BE49-F238E27FC236}">
                <a16:creationId xmlns:a16="http://schemas.microsoft.com/office/drawing/2014/main" id="{EBB66615-4C24-0A61-714B-A2BAF72F60D5}"/>
              </a:ext>
            </a:extLst>
          </p:cNvPr>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Taylor, </a:t>
            </a:r>
            <a:r>
              <a:rPr lang="en-US" sz="3600" dirty="0">
                <a:latin typeface="Arial" panose="020B0604020202020204" pitchFamily="34" charset="0"/>
                <a:cs typeface="Arial" panose="020B0604020202020204" pitchFamily="34" charset="0"/>
              </a:rPr>
              <a:t>436 S.C. 28, 38, 870 S.E.2d 168, 173 (2022) (proper remedy under Section 56-5-2953)</a:t>
            </a:r>
          </a:p>
          <a:p>
            <a:r>
              <a:rPr lang="en-US" sz="3600" dirty="0">
                <a:latin typeface="Arial" panose="020B0604020202020204" pitchFamily="34" charset="0"/>
                <a:cs typeface="Arial" panose="020B0604020202020204" pitchFamily="34" charset="0"/>
              </a:rPr>
              <a:t>“[W]hen the statutory </a:t>
            </a:r>
            <a:r>
              <a:rPr lang="en-US" sz="3600" i="1" dirty="0">
                <a:latin typeface="Arial" panose="020B0604020202020204" pitchFamily="34" charset="0"/>
                <a:cs typeface="Arial" panose="020B0604020202020204" pitchFamily="34" charset="0"/>
              </a:rPr>
              <a:t>Miranda</a:t>
            </a:r>
            <a:r>
              <a:rPr lang="en-US" sz="3600" dirty="0">
                <a:latin typeface="Arial" panose="020B0604020202020204" pitchFamily="34" charset="0"/>
                <a:cs typeface="Arial" panose="020B0604020202020204" pitchFamily="34" charset="0"/>
              </a:rPr>
              <a:t> requirement is not satisfied, suppression of ‘tainted’ evidence—not per se dismissal of the DUI charge—is the proper remedy.”</a:t>
            </a:r>
          </a:p>
          <a:p>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Miranda</a:t>
            </a:r>
            <a:r>
              <a:rPr lang="en-US" sz="3600" dirty="0">
                <a:latin typeface="Arial" panose="020B0604020202020204" pitchFamily="34" charset="0"/>
                <a:cs typeface="Arial" panose="020B0604020202020204" pitchFamily="34" charset="0"/>
              </a:rPr>
              <a:t> is a constitutional construct that mandates suppression of evidence in certain circumstances, not per se dismissal of the underlying charge.”).</a:t>
            </a:r>
          </a:p>
        </p:txBody>
      </p:sp>
    </p:spTree>
    <p:extLst>
      <p:ext uri="{BB962C8B-B14F-4D97-AF65-F5344CB8AC3E}">
        <p14:creationId xmlns:p14="http://schemas.microsoft.com/office/powerpoint/2010/main" val="3380148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FB6B-AC7D-AED8-B7F0-C8466F396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EBADD-EF3D-2E72-220A-C06F2314B16B}"/>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MIRANDA</a:t>
            </a:r>
          </a:p>
        </p:txBody>
      </p:sp>
      <p:sp>
        <p:nvSpPr>
          <p:cNvPr id="3" name="Content Placeholder 2">
            <a:extLst>
              <a:ext uri="{FF2B5EF4-FFF2-40B4-BE49-F238E27FC236}">
                <a16:creationId xmlns:a16="http://schemas.microsoft.com/office/drawing/2014/main" id="{7EBC7A68-4611-6F5F-3CBF-FF328D502519}"/>
              </a:ext>
            </a:extLst>
          </p:cNvPr>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Lowery, </a:t>
            </a:r>
            <a:r>
              <a:rPr lang="en-US" sz="3600" dirty="0">
                <a:latin typeface="Arial" panose="020B0604020202020204" pitchFamily="34" charset="0"/>
                <a:cs typeface="Arial" panose="020B0604020202020204" pitchFamily="34" charset="0"/>
              </a:rPr>
              <a:t>443 S.C. 473, 905 S.E.2d 361 (2024) </a:t>
            </a:r>
          </a:p>
          <a:p>
            <a:r>
              <a:rPr lang="en-US" sz="3600" dirty="0">
                <a:latin typeface="Arial" panose="020B0604020202020204" pitchFamily="34" charset="0"/>
                <a:cs typeface="Arial" panose="020B0604020202020204" pitchFamily="34" charset="0"/>
              </a:rPr>
              <a:t>Lowery argues he was entitled to dismissal because the State failed to “produce” to the jury any video showing Lowery being given Miranda warnings. See § 56-5-2953(B) </a:t>
            </a:r>
          </a:p>
          <a:p>
            <a:r>
              <a:rPr lang="en-US" sz="3600" dirty="0">
                <a:latin typeface="Arial" panose="020B0604020202020204" pitchFamily="34" charset="0"/>
                <a:cs typeface="Arial" panose="020B0604020202020204" pitchFamily="34" charset="0"/>
              </a:rPr>
              <a:t>We agree with the Branham court and hold the word “produce” does not require the video be played for the jury</a:t>
            </a:r>
          </a:p>
        </p:txBody>
      </p:sp>
    </p:spTree>
    <p:extLst>
      <p:ext uri="{BB962C8B-B14F-4D97-AF65-F5344CB8AC3E}">
        <p14:creationId xmlns:p14="http://schemas.microsoft.com/office/powerpoint/2010/main" val="452976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F4CD5-9580-3379-72E8-FEC5C263D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741BF-C6FE-3E88-D2FB-FA489DFB994E}"/>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MIRANDA</a:t>
            </a:r>
          </a:p>
        </p:txBody>
      </p:sp>
      <p:sp>
        <p:nvSpPr>
          <p:cNvPr id="3" name="Content Placeholder 2">
            <a:extLst>
              <a:ext uri="{FF2B5EF4-FFF2-40B4-BE49-F238E27FC236}">
                <a16:creationId xmlns:a16="http://schemas.microsoft.com/office/drawing/2014/main" id="{A3178515-93D7-414B-2085-8BFA584D9DAD}"/>
              </a:ext>
            </a:extLst>
          </p:cNvPr>
          <p:cNvSpPr>
            <a:spLocks noGrp="1"/>
          </p:cNvSpPr>
          <p:nvPr>
            <p:ph idx="1"/>
          </p:nvPr>
        </p:nvSpPr>
        <p:spPr>
          <a:xfrm>
            <a:off x="150812" y="1752600"/>
            <a:ext cx="11887200" cy="4953000"/>
          </a:xfrm>
        </p:spPr>
        <p:txBody>
          <a:bodyPr>
            <a:normAutofit fontScale="92500" lnSpcReduction="10000"/>
          </a:bodyPr>
          <a:lstStyle/>
          <a:p>
            <a:r>
              <a:rPr lang="en-US" sz="3600" b="1" i="1" dirty="0">
                <a:latin typeface="Arial" panose="020B0604020202020204" pitchFamily="34" charset="0"/>
                <a:cs typeface="Arial" panose="020B0604020202020204" pitchFamily="34" charset="0"/>
              </a:rPr>
              <a:t>State v. Lowery, </a:t>
            </a:r>
            <a:r>
              <a:rPr lang="en-US" sz="3600" dirty="0">
                <a:latin typeface="Arial" panose="020B0604020202020204" pitchFamily="34" charset="0"/>
                <a:cs typeface="Arial" panose="020B0604020202020204" pitchFamily="34" charset="0"/>
              </a:rPr>
              <a:t>443 S.C. 473, 905 S.E.2d 361 (2024) Footnote 2</a:t>
            </a:r>
          </a:p>
          <a:p>
            <a:r>
              <a:rPr lang="en-US" sz="3600" dirty="0">
                <a:latin typeface="Arial" panose="020B0604020202020204" pitchFamily="34" charset="0"/>
                <a:cs typeface="Arial" panose="020B0604020202020204" pitchFamily="34" charset="0"/>
              </a:rPr>
              <a:t>Of course, if the State seeks to introduce testimony from a witness such as Trooper McNeely regarding the defendant's performance on field sobriety tests or a suspect's statement after </a:t>
            </a:r>
            <a:r>
              <a:rPr lang="en-US" sz="3600" i="1" dirty="0">
                <a:latin typeface="Arial" panose="020B0604020202020204" pitchFamily="34" charset="0"/>
                <a:cs typeface="Arial" panose="020B0604020202020204" pitchFamily="34" charset="0"/>
              </a:rPr>
              <a:t>Miranda</a:t>
            </a:r>
            <a:r>
              <a:rPr lang="en-US" sz="3600" dirty="0">
                <a:latin typeface="Arial" panose="020B0604020202020204" pitchFamily="34" charset="0"/>
                <a:cs typeface="Arial" panose="020B0604020202020204" pitchFamily="34" charset="0"/>
              </a:rPr>
              <a:t> warnings, the State runs the risk of the testimony being excluded if it does not offer into evidence the incident site video that includes the tests or warnings. This is in keeping with decisions holding that one of the purposes of the video requirements is to reduce swearing contests in DUI cases.</a:t>
            </a:r>
          </a:p>
        </p:txBody>
      </p:sp>
    </p:spTree>
    <p:extLst>
      <p:ext uri="{BB962C8B-B14F-4D97-AF65-F5344CB8AC3E}">
        <p14:creationId xmlns:p14="http://schemas.microsoft.com/office/powerpoint/2010/main" val="1478665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FSTs</a:t>
            </a:r>
          </a:p>
        </p:txBody>
      </p:sp>
      <p:sp>
        <p:nvSpPr>
          <p:cNvPr id="3" name="Content Placeholder 2"/>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Gordon</a:t>
            </a:r>
            <a:r>
              <a:rPr lang="en-US" sz="3600" b="1" dirty="0">
                <a:latin typeface="Arial" panose="020B0604020202020204" pitchFamily="34" charset="0"/>
                <a:cs typeface="Arial" panose="020B0604020202020204" pitchFamily="34" charset="0"/>
              </a:rPr>
              <a:t>, 408 S.C. 536, 759 S.E.2d 755 (Ct. App. 2014), . . . 414 S.C. 94, 777 S.E. 2d 376 (2015)</a:t>
            </a:r>
          </a:p>
          <a:p>
            <a:r>
              <a:rPr lang="en-US" sz="4000" dirty="0">
                <a:latin typeface="Arial" panose="020B0604020202020204" pitchFamily="34" charset="0"/>
                <a:cs typeface="Arial" panose="020B0604020202020204" pitchFamily="34" charset="0"/>
              </a:rPr>
              <a:t>Dismissal of a charge for (DUI) is an appropriate remedy when a violation of the statute requiring a video recording of any field sobriety tests at the incident site is not mitigated by statutory exceptions. </a:t>
            </a:r>
          </a:p>
        </p:txBody>
      </p:sp>
    </p:spTree>
    <p:extLst>
      <p:ext uri="{BB962C8B-B14F-4D97-AF65-F5344CB8AC3E}">
        <p14:creationId xmlns:p14="http://schemas.microsoft.com/office/powerpoint/2010/main" val="38100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1C52-75AC-6546-23CE-23083918C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F2928-9D1B-E841-3826-4DD44F45AD55}"/>
              </a:ext>
            </a:extLst>
          </p:cNvPr>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MIRANDA</a:t>
            </a:r>
          </a:p>
        </p:txBody>
      </p:sp>
      <p:sp>
        <p:nvSpPr>
          <p:cNvPr id="3" name="Content Placeholder 2">
            <a:extLst>
              <a:ext uri="{FF2B5EF4-FFF2-40B4-BE49-F238E27FC236}">
                <a16:creationId xmlns:a16="http://schemas.microsoft.com/office/drawing/2014/main" id="{EF6BCAC4-CBE8-8D20-0848-D6886C9642C7}"/>
              </a:ext>
            </a:extLst>
          </p:cNvPr>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Taylor, </a:t>
            </a:r>
            <a:r>
              <a:rPr lang="en-US" sz="3600" dirty="0">
                <a:latin typeface="Arial" panose="020B0604020202020204" pitchFamily="34" charset="0"/>
                <a:cs typeface="Arial" panose="020B0604020202020204" pitchFamily="34" charset="0"/>
              </a:rPr>
              <a:t>436 S.C. 28, 38, 870 S.E.2d 168, 173 (2022) (proper remedy under Section 56-5-2953)</a:t>
            </a:r>
          </a:p>
          <a:p>
            <a:r>
              <a:rPr lang="en-US" sz="3600" dirty="0">
                <a:latin typeface="Arial" panose="020B0604020202020204" pitchFamily="34" charset="0"/>
                <a:cs typeface="Arial" panose="020B0604020202020204" pitchFamily="34" charset="0"/>
              </a:rPr>
              <a:t>Statutory requirement that video recording of a DUI incident “show” a Miranda advisement requires the defendant and officer to be seen and heard, but</a:t>
            </a:r>
          </a:p>
          <a:p>
            <a:r>
              <a:rPr lang="en-US" sz="3600" dirty="0">
                <a:latin typeface="Arial" panose="020B0604020202020204" pitchFamily="34" charset="0"/>
                <a:cs typeface="Arial" panose="020B0604020202020204" pitchFamily="34" charset="0"/>
              </a:rPr>
              <a:t>a DUI video's failure to show a defendant being advised of his Miranda rights does not mandate per se dismissal of DUI charge.</a:t>
            </a:r>
          </a:p>
        </p:txBody>
      </p:sp>
    </p:spTree>
    <p:extLst>
      <p:ext uri="{BB962C8B-B14F-4D97-AF65-F5344CB8AC3E}">
        <p14:creationId xmlns:p14="http://schemas.microsoft.com/office/powerpoint/2010/main" val="1835335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FSTs</a:t>
            </a:r>
          </a:p>
        </p:txBody>
      </p:sp>
      <p:sp>
        <p:nvSpPr>
          <p:cNvPr id="3" name="Content Placeholder 2"/>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Gordon</a:t>
            </a:r>
            <a:r>
              <a:rPr lang="en-US" sz="3600" b="1" dirty="0">
                <a:latin typeface="Arial" panose="020B0604020202020204" pitchFamily="34" charset="0"/>
                <a:cs typeface="Arial" panose="020B0604020202020204" pitchFamily="34" charset="0"/>
              </a:rPr>
              <a:t>, 408 S.C. 536, 759 S.E.2d 755 (Ct. App. 2014), . . . 414 S.C. 94, 777 S.E. 2d 376 (2015)</a:t>
            </a:r>
          </a:p>
          <a:p>
            <a:r>
              <a:rPr lang="en-US" sz="4000" dirty="0">
                <a:latin typeface="Arial" panose="020B0604020202020204" pitchFamily="34" charset="0"/>
                <a:cs typeface="Arial" panose="020B0604020202020204" pitchFamily="34" charset="0"/>
              </a:rPr>
              <a:t>Statute requiring video recording of arrest for (DUI), including any field sobriety tests administered at arrest site, required that defendant’s head be visible in recording during administration of horizontal gaze nystagmus (HGN) test. </a:t>
            </a:r>
          </a:p>
        </p:txBody>
      </p:sp>
    </p:spTree>
    <p:extLst>
      <p:ext uri="{BB962C8B-B14F-4D97-AF65-F5344CB8AC3E}">
        <p14:creationId xmlns:p14="http://schemas.microsoft.com/office/powerpoint/2010/main" val="15732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FSTs</a:t>
            </a:r>
          </a:p>
        </p:txBody>
      </p:sp>
      <p:sp>
        <p:nvSpPr>
          <p:cNvPr id="3" name="Content Placeholder 2"/>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Gordon</a:t>
            </a:r>
            <a:r>
              <a:rPr lang="en-US" sz="3600" b="1" dirty="0">
                <a:latin typeface="Arial" panose="020B0604020202020204" pitchFamily="34" charset="0"/>
                <a:cs typeface="Arial" panose="020B0604020202020204" pitchFamily="34" charset="0"/>
              </a:rPr>
              <a:t>, 408 S.C. 536, 759 S.E.2d 755 (Ct. App. 2014), . . . 414 S.C. 94, 777 S.E. 2d 376 (2015)</a:t>
            </a:r>
          </a:p>
          <a:p>
            <a:r>
              <a:rPr lang="en-US" sz="4000" dirty="0">
                <a:latin typeface="Arial" panose="020B0604020202020204" pitchFamily="34" charset="0"/>
                <a:cs typeface="Arial" panose="020B0604020202020204" pitchFamily="34" charset="0"/>
              </a:rPr>
              <a:t>The purpose of the statute requiring a video recording of any field sobriety tests at the incident site is to create direct evidence of an arrest for (DUI).</a:t>
            </a:r>
          </a:p>
        </p:txBody>
      </p:sp>
    </p:spTree>
    <p:extLst>
      <p:ext uri="{BB962C8B-B14F-4D97-AF65-F5344CB8AC3E}">
        <p14:creationId xmlns:p14="http://schemas.microsoft.com/office/powerpoint/2010/main" val="73603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FSTs</a:t>
            </a:r>
          </a:p>
        </p:txBody>
      </p:sp>
      <p:sp>
        <p:nvSpPr>
          <p:cNvPr id="3" name="Content Placeholder 2"/>
          <p:cNvSpPr>
            <a:spLocks noGrp="1"/>
          </p:cNvSpPr>
          <p:nvPr>
            <p:ph idx="1"/>
          </p:nvPr>
        </p:nvSpPr>
        <p:spPr>
          <a:xfrm>
            <a:off x="150812" y="1752600"/>
            <a:ext cx="11887200" cy="4953000"/>
          </a:xfrm>
        </p:spPr>
        <p:txBody>
          <a:bodyPr>
            <a:normAutofit fontScale="85000" lnSpcReduction="20000"/>
          </a:bodyPr>
          <a:lstStyle/>
          <a:p>
            <a:r>
              <a:rPr lang="en-US" sz="3600" b="1" i="1" dirty="0">
                <a:latin typeface="Arial" panose="020B0604020202020204" pitchFamily="34" charset="0"/>
                <a:cs typeface="Arial" panose="020B0604020202020204" pitchFamily="34" charset="0"/>
              </a:rPr>
              <a:t>State v. Gordon</a:t>
            </a:r>
            <a:r>
              <a:rPr lang="en-US" sz="3600" b="1" dirty="0">
                <a:latin typeface="Arial" panose="020B0604020202020204" pitchFamily="34" charset="0"/>
                <a:cs typeface="Arial" panose="020B0604020202020204" pitchFamily="34" charset="0"/>
              </a:rPr>
              <a:t>, 408 S.C. 536, 759 S.E.2d 755 (Ct. App. 2014), . . . 414 S.C. 94, 777 S.E. 2d 376 (2015)</a:t>
            </a:r>
          </a:p>
          <a:p>
            <a:r>
              <a:rPr lang="en-US" sz="4000" dirty="0">
                <a:latin typeface="Arial" panose="020B0604020202020204" pitchFamily="34" charset="0"/>
                <a:cs typeface="Arial" panose="020B0604020202020204" pitchFamily="34" charset="0"/>
              </a:rPr>
              <a:t>Statutory requirement that defendant’s head be visible on the video recording of Horizontal Gaze Nystagmus (HGN) field sobriety test was met, and the statutory requirement that the administration of the HGN field sobriety test be video recorded was satisfied; officer’s administration of the HGN test was visible on the video recording, defendant’s face was depicted in the video, defendant’s face was a part of his head, and officer’s flashlight and arm were visible as he administered the test, and officer’s instructions were audible.</a:t>
            </a:r>
          </a:p>
        </p:txBody>
      </p:sp>
    </p:spTree>
    <p:extLst>
      <p:ext uri="{BB962C8B-B14F-4D97-AF65-F5344CB8AC3E}">
        <p14:creationId xmlns:p14="http://schemas.microsoft.com/office/powerpoint/2010/main" val="32838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REDACTION</a:t>
            </a:r>
          </a:p>
        </p:txBody>
      </p:sp>
      <p:sp>
        <p:nvSpPr>
          <p:cNvPr id="3" name="Content Placeholder 2"/>
          <p:cNvSpPr>
            <a:spLocks noGrp="1"/>
          </p:cNvSpPr>
          <p:nvPr>
            <p:ph idx="1"/>
          </p:nvPr>
        </p:nvSpPr>
        <p:spPr>
          <a:xfrm>
            <a:off x="150812" y="1752600"/>
            <a:ext cx="11887200" cy="4953000"/>
          </a:xfrm>
        </p:spPr>
        <p:txBody>
          <a:bodyPr>
            <a:normAutofit fontScale="77500" lnSpcReduction="20000"/>
          </a:bodyPr>
          <a:lstStyle/>
          <a:p>
            <a:r>
              <a:rPr lang="en-US" sz="3600" b="1" i="1" dirty="0">
                <a:latin typeface="Arial" panose="020B0604020202020204" pitchFamily="34" charset="0"/>
                <a:cs typeface="Arial" panose="020B0604020202020204" pitchFamily="34" charset="0"/>
              </a:rPr>
              <a:t>State v. Gordon</a:t>
            </a:r>
            <a:r>
              <a:rPr lang="en-US" sz="3600" b="1" dirty="0">
                <a:latin typeface="Arial" panose="020B0604020202020204" pitchFamily="34" charset="0"/>
                <a:cs typeface="Arial" panose="020B0604020202020204" pitchFamily="34" charset="0"/>
              </a:rPr>
              <a:t>, 408 S.C. 536, 759 S.E.2d 755 (Ct. App. 2014), . . . 414 S.C. 94, 777 S.E. 2d 376 (2015)</a:t>
            </a:r>
          </a:p>
          <a:p>
            <a:r>
              <a:rPr lang="en-US" sz="4000" dirty="0">
                <a:latin typeface="Arial" panose="020B0604020202020204" pitchFamily="34" charset="0"/>
                <a:cs typeface="Arial" panose="020B0604020202020204" pitchFamily="34" charset="0"/>
              </a:rPr>
              <a:t>Even if video of (HGN) field sobriety test was of such poor quality that its admission was more prejudicial than probative, the remedy was to redact the field sobriety test from the video and exclude testimony about the test, and having done that, there was still sufficient evidence to present (DUI) case to jury for resolution; evidence included the breath alcohol analysis report, video of other field sobriety tests, and defendant’s statement that he had consumed four beers, and viewing of a video of an HGN field sobriety test had very little probative value to a jury because the eyes of the motorist were rarely, if ever, seen.</a:t>
            </a:r>
          </a:p>
        </p:txBody>
      </p:sp>
    </p:spTree>
    <p:extLst>
      <p:ext uri="{BB962C8B-B14F-4D97-AF65-F5344CB8AC3E}">
        <p14:creationId xmlns:p14="http://schemas.microsoft.com/office/powerpoint/2010/main" val="10444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19088" y="457200"/>
            <a:ext cx="11658600" cy="1020763"/>
          </a:xfrm>
        </p:spPr>
        <p:txBody>
          <a:bodyPr>
            <a:normAutofit fontScale="90000"/>
          </a:bodyPr>
          <a:lstStyle/>
          <a:p>
            <a:pPr algn="ctr" eaLnBrk="1" hangingPunct="1"/>
            <a:r>
              <a:rPr lang="en-US" altLang="en-US" sz="4400" b="1">
                <a:solidFill>
                  <a:srgbClr val="FFFF00"/>
                </a:solidFill>
              </a:rPr>
              <a:t>FEDERAL &amp; STATE </a:t>
            </a:r>
            <a:br>
              <a:rPr lang="en-US" altLang="en-US" sz="4400" b="1">
                <a:solidFill>
                  <a:srgbClr val="FFFF00"/>
                </a:solidFill>
              </a:rPr>
            </a:br>
            <a:r>
              <a:rPr lang="en-US" altLang="en-US" sz="4400" b="1">
                <a:solidFill>
                  <a:srgbClr val="FFFF00"/>
                </a:solidFill>
              </a:rPr>
              <a:t>CONSTITUTIONAL GROUNDS</a:t>
            </a:r>
          </a:p>
        </p:txBody>
      </p:sp>
      <p:sp>
        <p:nvSpPr>
          <p:cNvPr id="40963" name="Content Placeholder 2"/>
          <p:cNvSpPr>
            <a:spLocks noGrp="1"/>
          </p:cNvSpPr>
          <p:nvPr>
            <p:ph idx="1"/>
          </p:nvPr>
        </p:nvSpPr>
        <p:spPr>
          <a:xfrm>
            <a:off x="227013" y="1828800"/>
            <a:ext cx="11734800" cy="4783138"/>
          </a:xfrm>
        </p:spPr>
        <p:txBody>
          <a:bodyPr/>
          <a:lstStyle/>
          <a:p>
            <a:pPr eaLnBrk="1" hangingPunct="1"/>
            <a:r>
              <a:rPr lang="en-US" altLang="en-US" sz="3200" b="1" u="sng" dirty="0"/>
              <a:t>You should always</a:t>
            </a:r>
            <a:r>
              <a:rPr lang="en-US" altLang="en-US" sz="3200" b="1" dirty="0"/>
              <a:t> </a:t>
            </a:r>
            <a:r>
              <a:rPr lang="en-US" altLang="en-US" sz="3200" dirty="0"/>
              <a:t>provide the trial court with federal and state constitutional grounds when objecting (even if they overlap).</a:t>
            </a:r>
          </a:p>
          <a:p>
            <a:pPr eaLnBrk="1" hangingPunct="1"/>
            <a:r>
              <a:rPr lang="en-US" altLang="en-US" sz="3200" b="1" u="sng" dirty="0"/>
              <a:t>For example</a:t>
            </a:r>
            <a:r>
              <a:rPr lang="en-US" altLang="en-US" sz="3200" b="1" dirty="0"/>
              <a:t>, </a:t>
            </a:r>
            <a:r>
              <a:rPr lang="en-US" altLang="en-US" sz="3200" dirty="0"/>
              <a:t>“I move to suppress the evidence under the Four and Fourteenth Amendments to the United States Constitution, and Article I, Section </a:t>
            </a:r>
            <a:r>
              <a:rPr lang="en-US" altLang="en-US" sz="3200" dirty="0">
                <a:latin typeface="Times New Roman" panose="02020603050405020304" pitchFamily="18" charset="0"/>
                <a:cs typeface="Times New Roman" panose="02020603050405020304" pitchFamily="18" charset="0"/>
              </a:rPr>
              <a:t>10</a:t>
            </a:r>
            <a:r>
              <a:rPr lang="en-US" altLang="en-US" sz="3200" dirty="0"/>
              <a:t> of the South Carolina Constitution because the evidence was obtained based on an illegal search and seizure.”  Then apply the law to the facts of your case.</a:t>
            </a:r>
          </a:p>
          <a:p>
            <a:pPr eaLnBrk="1" hangingPunct="1"/>
            <a:r>
              <a:rPr lang="en-US" altLang="en-US" sz="3200" b="1" u="sng" dirty="0"/>
              <a:t>NOTE</a:t>
            </a:r>
            <a:r>
              <a:rPr lang="en-US" altLang="en-US" sz="3200" b="1" dirty="0"/>
              <a:t>: </a:t>
            </a:r>
            <a:r>
              <a:rPr lang="en-US" altLang="en-US" sz="3200" dirty="0"/>
              <a:t>South Carolina Constitution provides greater protection for unreasonable invasions of privacy. </a:t>
            </a:r>
            <a:r>
              <a:rPr lang="en-US" altLang="en-US" sz="3200" u="sng" dirty="0"/>
              <a:t>See</a:t>
            </a:r>
            <a:r>
              <a:rPr lang="en-US" altLang="en-US" sz="3200" dirty="0"/>
              <a:t> </a:t>
            </a:r>
            <a:r>
              <a:rPr lang="en-US" altLang="en-US" sz="3200" u="sng" dirty="0"/>
              <a:t>State v. Counts</a:t>
            </a:r>
            <a:endParaRPr lang="en-US" altLang="en-US" dirty="0"/>
          </a:p>
        </p:txBody>
      </p:sp>
    </p:spTree>
    <p:extLst>
      <p:ext uri="{BB962C8B-B14F-4D97-AF65-F5344CB8AC3E}">
        <p14:creationId xmlns:p14="http://schemas.microsoft.com/office/powerpoint/2010/main" val="21258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ARREST</a:t>
            </a:r>
          </a:p>
        </p:txBody>
      </p:sp>
      <p:sp>
        <p:nvSpPr>
          <p:cNvPr id="3" name="Content Placeholder 2"/>
          <p:cNvSpPr>
            <a:spLocks noGrp="1"/>
          </p:cNvSpPr>
          <p:nvPr>
            <p:ph idx="1"/>
          </p:nvPr>
        </p:nvSpPr>
        <p:spPr>
          <a:xfrm>
            <a:off x="150812" y="1752600"/>
            <a:ext cx="11887200" cy="4953000"/>
          </a:xfrm>
        </p:spPr>
        <p:txBody>
          <a:bodyPr>
            <a:normAutofit fontScale="92500" lnSpcReduction="10000"/>
          </a:bodyPr>
          <a:lstStyle/>
          <a:p>
            <a:r>
              <a:rPr lang="en-US" sz="3600" b="1" i="1" dirty="0">
                <a:latin typeface="Arial" panose="020B0604020202020204" pitchFamily="34" charset="0"/>
                <a:cs typeface="Arial" panose="020B0604020202020204" pitchFamily="34" charset="0"/>
              </a:rPr>
              <a:t>Murphy v. State</a:t>
            </a:r>
            <a:r>
              <a:rPr lang="en-US" sz="3600" b="1" dirty="0">
                <a:latin typeface="Arial" panose="020B0604020202020204" pitchFamily="34" charset="0"/>
                <a:cs typeface="Arial" panose="020B0604020202020204" pitchFamily="34" charset="0"/>
              </a:rPr>
              <a:t>, 392 S.C. 626, 709 S.E.2d 685 (Ct. App. 2011)</a:t>
            </a:r>
          </a:p>
          <a:p>
            <a:r>
              <a:rPr lang="en-US" sz="4000" dirty="0">
                <a:latin typeface="Arial" panose="020B0604020202020204" pitchFamily="34" charset="0"/>
                <a:cs typeface="Arial" panose="020B0604020202020204" pitchFamily="34" charset="0"/>
              </a:rPr>
              <a:t>Statute that required incident site and alcohol breath test site video recording did not require police officer to stop the videotape after defendant was arrested for (DUI) and placed in police cruiser; the statute required the videotaping to conclude “after the arrest of the person,” and caselaw established that an arrest did not conclude until the defendant was locked in his jail cell. </a:t>
            </a:r>
          </a:p>
        </p:txBody>
      </p:sp>
    </p:spTree>
    <p:extLst>
      <p:ext uri="{BB962C8B-B14F-4D97-AF65-F5344CB8AC3E}">
        <p14:creationId xmlns:p14="http://schemas.microsoft.com/office/powerpoint/2010/main" val="257900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HOSPITAL</a:t>
            </a:r>
          </a:p>
        </p:txBody>
      </p:sp>
      <p:sp>
        <p:nvSpPr>
          <p:cNvPr id="3" name="Content Placeholder 2"/>
          <p:cNvSpPr>
            <a:spLocks noGrp="1"/>
          </p:cNvSpPr>
          <p:nvPr>
            <p:ph idx="1"/>
          </p:nvPr>
        </p:nvSpPr>
        <p:spPr>
          <a:xfrm>
            <a:off x="150812" y="1752600"/>
            <a:ext cx="11887200" cy="4953000"/>
          </a:xfrm>
        </p:spPr>
        <p:txBody>
          <a:bodyPr>
            <a:normAutofit fontScale="92500" lnSpcReduction="20000"/>
          </a:bodyPr>
          <a:lstStyle/>
          <a:p>
            <a:r>
              <a:rPr lang="en-US" sz="3600" b="1" i="1" dirty="0">
                <a:latin typeface="Arial" panose="020B0604020202020204" pitchFamily="34" charset="0"/>
                <a:cs typeface="Arial" panose="020B0604020202020204" pitchFamily="34" charset="0"/>
              </a:rPr>
              <a:t>State v. Manning</a:t>
            </a:r>
            <a:r>
              <a:rPr lang="en-US" sz="3600" b="1" dirty="0">
                <a:latin typeface="Arial" panose="020B0604020202020204" pitchFamily="34" charset="0"/>
                <a:cs typeface="Arial" panose="020B0604020202020204" pitchFamily="34" charset="0"/>
              </a:rPr>
              <a:t>, 400 S.C. 257, 734 S.E.2d 314 (Ct. App. 2012)</a:t>
            </a:r>
          </a:p>
          <a:p>
            <a:r>
              <a:rPr lang="en-US" sz="4000" dirty="0">
                <a:latin typeface="Arial" panose="020B0604020202020204" pitchFamily="34" charset="0"/>
                <a:cs typeface="Arial" panose="020B0604020202020204" pitchFamily="34" charset="0"/>
              </a:rPr>
              <a:t>Impossibility exception to statutory requirement for video recording of defendant’s conduct at incident scene was satisfied, in prosecution for felony (DUI), where defendant had been transported from incident scene for medical treatment prior to officer’s arrival, officer was conducting investigation of traffic accident and defendant was arrested at hospital, and officer and defendant were never at incident site at the same time. </a:t>
            </a:r>
          </a:p>
        </p:txBody>
      </p:sp>
    </p:spTree>
    <p:extLst>
      <p:ext uri="{BB962C8B-B14F-4D97-AF65-F5344CB8AC3E}">
        <p14:creationId xmlns:p14="http://schemas.microsoft.com/office/powerpoint/2010/main" val="230116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INCIDENT SITE VIDEO: AFFIDAVIT</a:t>
            </a:r>
          </a:p>
        </p:txBody>
      </p:sp>
      <p:sp>
        <p:nvSpPr>
          <p:cNvPr id="3" name="Content Placeholder 2"/>
          <p:cNvSpPr>
            <a:spLocks noGrp="1"/>
          </p:cNvSpPr>
          <p:nvPr>
            <p:ph idx="1"/>
          </p:nvPr>
        </p:nvSpPr>
        <p:spPr>
          <a:xfrm>
            <a:off x="150812" y="1752600"/>
            <a:ext cx="11887200" cy="4953000"/>
          </a:xfrm>
        </p:spPr>
        <p:txBody>
          <a:bodyPr>
            <a:normAutofit fontScale="92500" lnSpcReduction="10000"/>
          </a:bodyPr>
          <a:lstStyle/>
          <a:p>
            <a:r>
              <a:rPr lang="en-US" sz="3600" b="1" i="1" dirty="0">
                <a:latin typeface="Arial" panose="020B0604020202020204" pitchFamily="34" charset="0"/>
                <a:cs typeface="Arial" panose="020B0604020202020204" pitchFamily="34" charset="0"/>
              </a:rPr>
              <a:t>State v. Taylor</a:t>
            </a:r>
            <a:r>
              <a:rPr lang="en-US" sz="3600" b="1" dirty="0">
                <a:latin typeface="Arial" panose="020B0604020202020204" pitchFamily="34" charset="0"/>
                <a:cs typeface="Arial" panose="020B0604020202020204" pitchFamily="34" charset="0"/>
              </a:rPr>
              <a:t>, 411 S.C. 294, 768 S.E.2d 71 (Ct. App. 2014)</a:t>
            </a:r>
          </a:p>
          <a:p>
            <a:r>
              <a:rPr lang="en-US" sz="4000" dirty="0">
                <a:latin typeface="Arial" panose="020B0604020202020204" pitchFamily="34" charset="0"/>
                <a:cs typeface="Arial" panose="020B0604020202020204" pitchFamily="34" charset="0"/>
              </a:rPr>
              <a:t>State was not required to submit an affidavit explaining defendant’s brief omission from view during statutorily-required video recording of incident site in prosecution for (DUI); statute was not violated, affidavits were required only when video camera was inoperable or it was physically impossible to record because defendant required emergency medical treatment or exigent circumstances existed, and record contained no evidence that those situations were present.</a:t>
            </a:r>
          </a:p>
        </p:txBody>
      </p:sp>
    </p:spTree>
    <p:extLst>
      <p:ext uri="{BB962C8B-B14F-4D97-AF65-F5344CB8AC3E}">
        <p14:creationId xmlns:p14="http://schemas.microsoft.com/office/powerpoint/2010/main" val="155671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VIDEO RECORDING: NO AUDIO</a:t>
            </a:r>
          </a:p>
        </p:txBody>
      </p:sp>
      <p:sp>
        <p:nvSpPr>
          <p:cNvPr id="3" name="Content Placeholder 2"/>
          <p:cNvSpPr>
            <a:spLocks noGrp="1"/>
          </p:cNvSpPr>
          <p:nvPr>
            <p:ph idx="1"/>
          </p:nvPr>
        </p:nvSpPr>
        <p:spPr>
          <a:xfrm>
            <a:off x="150812" y="1752600"/>
            <a:ext cx="11887200" cy="4953000"/>
          </a:xfrm>
        </p:spPr>
        <p:txBody>
          <a:bodyPr>
            <a:normAutofit/>
          </a:bodyPr>
          <a:lstStyle/>
          <a:p>
            <a:r>
              <a:rPr lang="en-US" sz="3600" b="1" i="1" dirty="0">
                <a:latin typeface="Arial" panose="020B0604020202020204" pitchFamily="34" charset="0"/>
                <a:cs typeface="Arial" panose="020B0604020202020204" pitchFamily="34" charset="0"/>
              </a:rPr>
              <a:t>State v. Sawyer</a:t>
            </a:r>
            <a:r>
              <a:rPr lang="en-US" sz="3600" b="1" dirty="0">
                <a:latin typeface="Arial" panose="020B0604020202020204" pitchFamily="34" charset="0"/>
                <a:cs typeface="Arial" panose="020B0604020202020204" pitchFamily="34" charset="0"/>
              </a:rPr>
              <a:t>, 409 S.C. 475, 763 S.E.2d 183 (2014)</a:t>
            </a:r>
          </a:p>
          <a:p>
            <a:r>
              <a:rPr lang="en-US" sz="4000" dirty="0">
                <a:latin typeface="Arial" panose="020B0604020202020204" pitchFamily="34" charset="0"/>
                <a:cs typeface="Arial" panose="020B0604020202020204" pitchFamily="34" charset="0"/>
              </a:rPr>
              <a:t>Silent video recording </a:t>
            </a:r>
            <a:r>
              <a:rPr lang="en-US" sz="4000" u="sng" dirty="0">
                <a:latin typeface="Arial" panose="020B0604020202020204" pitchFamily="34" charset="0"/>
                <a:cs typeface="Arial" panose="020B0604020202020204" pitchFamily="34" charset="0"/>
              </a:rPr>
              <a:t>cannot</a:t>
            </a:r>
            <a:r>
              <a:rPr lang="en-US" sz="4000" dirty="0">
                <a:latin typeface="Arial" panose="020B0604020202020204" pitchFamily="34" charset="0"/>
                <a:cs typeface="Arial" panose="020B0604020202020204" pitchFamily="34" charset="0"/>
              </a:rPr>
              <a:t> meet all the statutory requirements for video recording at a breath test site, and</a:t>
            </a:r>
          </a:p>
          <a:p>
            <a:r>
              <a:rPr lang="en-US" sz="4000" dirty="0">
                <a:latin typeface="Arial" panose="020B0604020202020204" pitchFamily="34" charset="0"/>
                <a:cs typeface="Arial" panose="020B0604020202020204" pitchFamily="34" charset="0"/>
              </a:rPr>
              <a:t>Lack of audio on the video recording </a:t>
            </a:r>
            <a:r>
              <a:rPr lang="en-US" sz="4000" u="sng" dirty="0">
                <a:latin typeface="Arial" panose="020B0604020202020204" pitchFamily="34" charset="0"/>
                <a:cs typeface="Arial" panose="020B0604020202020204" pitchFamily="34" charset="0"/>
              </a:rPr>
              <a:t>warranted suppression </a:t>
            </a:r>
            <a:r>
              <a:rPr lang="en-US" sz="4000" dirty="0">
                <a:latin typeface="Arial" panose="020B0604020202020204" pitchFamily="34" charset="0"/>
                <a:cs typeface="Arial" panose="020B0604020202020204" pitchFamily="34" charset="0"/>
              </a:rPr>
              <a:t>of the recording, breath test results, and related testimony and evidence.</a:t>
            </a:r>
          </a:p>
        </p:txBody>
      </p:sp>
    </p:spTree>
    <p:extLst>
      <p:ext uri="{BB962C8B-B14F-4D97-AF65-F5344CB8AC3E}">
        <p14:creationId xmlns:p14="http://schemas.microsoft.com/office/powerpoint/2010/main" val="114588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VIDEO RECORDING: NO AUDIO</a:t>
            </a:r>
          </a:p>
        </p:txBody>
      </p:sp>
      <p:sp>
        <p:nvSpPr>
          <p:cNvPr id="3" name="Content Placeholder 2"/>
          <p:cNvSpPr>
            <a:spLocks noGrp="1"/>
          </p:cNvSpPr>
          <p:nvPr>
            <p:ph idx="1"/>
          </p:nvPr>
        </p:nvSpPr>
        <p:spPr>
          <a:xfrm>
            <a:off x="150812" y="1752600"/>
            <a:ext cx="11887200" cy="4953000"/>
          </a:xfrm>
        </p:spPr>
        <p:txBody>
          <a:bodyPr>
            <a:normAutofit fontScale="62500" lnSpcReduction="20000"/>
          </a:bodyPr>
          <a:lstStyle/>
          <a:p>
            <a:r>
              <a:rPr lang="en-US" sz="5100" b="1" i="1" dirty="0">
                <a:latin typeface="Arial" panose="020B0604020202020204" pitchFamily="34" charset="0"/>
                <a:cs typeface="Arial" panose="020B0604020202020204" pitchFamily="34" charset="0"/>
              </a:rPr>
              <a:t>State v. Sawyer</a:t>
            </a:r>
            <a:r>
              <a:rPr lang="en-US" sz="5100" b="1" dirty="0">
                <a:latin typeface="Arial" panose="020B0604020202020204" pitchFamily="34" charset="0"/>
                <a:cs typeface="Arial" panose="020B0604020202020204" pitchFamily="34" charset="0"/>
              </a:rPr>
              <a:t>, 409 S.C. 475, 763 S.E.2d 183 (2014)</a:t>
            </a:r>
          </a:p>
          <a:p>
            <a:r>
              <a:rPr lang="en-US" sz="4600" dirty="0">
                <a:latin typeface="Arial" panose="020B0604020202020204" pitchFamily="34" charset="0"/>
                <a:cs typeface="Arial" panose="020B0604020202020204" pitchFamily="34" charset="0"/>
              </a:rPr>
              <a:t>Lack of audio on video recording from breath test site warranted suppression of the silent video recording of breath test, breath test results, and related testimony and evidence in prosecution of defendant for (DUI); </a:t>
            </a:r>
          </a:p>
          <a:p>
            <a:r>
              <a:rPr lang="en-US" sz="4600" dirty="0">
                <a:latin typeface="Arial" panose="020B0604020202020204" pitchFamily="34" charset="0"/>
                <a:cs typeface="Arial" panose="020B0604020202020204" pitchFamily="34" charset="0"/>
              </a:rPr>
              <a:t>Recording did </a:t>
            </a:r>
            <a:r>
              <a:rPr lang="en-US" sz="4600" u="sng" dirty="0">
                <a:latin typeface="Arial" panose="020B0604020202020204" pitchFamily="34" charset="0"/>
                <a:cs typeface="Arial" panose="020B0604020202020204" pitchFamily="34" charset="0"/>
              </a:rPr>
              <a:t>not</a:t>
            </a:r>
            <a:r>
              <a:rPr lang="en-US" sz="4600" dirty="0">
                <a:latin typeface="Arial" panose="020B0604020202020204" pitchFamily="34" charset="0"/>
                <a:cs typeface="Arial" panose="020B0604020202020204" pitchFamily="34" charset="0"/>
              </a:rPr>
              <a:t> strictly comply with statutory requirements that video recording at the site of the breath test of a person charged with DUI include “the reading of Miranda rights” and “the person being informed that he is being videotaped, and that he has the right to refuse the test,” and State did not show that any statutory exception applied to allow admission of recording, results, and related evidence despite recording’s noncompliance.</a:t>
            </a:r>
          </a:p>
        </p:txBody>
      </p:sp>
    </p:spTree>
    <p:extLst>
      <p:ext uri="{BB962C8B-B14F-4D97-AF65-F5344CB8AC3E}">
        <p14:creationId xmlns:p14="http://schemas.microsoft.com/office/powerpoint/2010/main" val="31003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VIDEO RECORDING: DEF NOT SEEN</a:t>
            </a:r>
          </a:p>
        </p:txBody>
      </p:sp>
      <p:sp>
        <p:nvSpPr>
          <p:cNvPr id="3" name="Content Placeholder 2"/>
          <p:cNvSpPr>
            <a:spLocks noGrp="1"/>
          </p:cNvSpPr>
          <p:nvPr>
            <p:ph idx="1"/>
          </p:nvPr>
        </p:nvSpPr>
        <p:spPr>
          <a:xfrm>
            <a:off x="150812" y="1752600"/>
            <a:ext cx="11887200" cy="4953000"/>
          </a:xfrm>
        </p:spPr>
        <p:txBody>
          <a:bodyPr>
            <a:normAutofit fontScale="70000" lnSpcReduction="20000"/>
          </a:bodyPr>
          <a:lstStyle/>
          <a:p>
            <a:r>
              <a:rPr lang="en-US" sz="5100" b="1" i="1" dirty="0">
                <a:latin typeface="Arial" panose="020B0604020202020204" pitchFamily="34" charset="0"/>
                <a:cs typeface="Arial" panose="020B0604020202020204" pitchFamily="34" charset="0"/>
              </a:rPr>
              <a:t>State v. Kinard</a:t>
            </a:r>
            <a:r>
              <a:rPr lang="en-US" sz="5100" b="1" dirty="0">
                <a:latin typeface="Arial" panose="020B0604020202020204" pitchFamily="34" charset="0"/>
                <a:cs typeface="Arial" panose="020B0604020202020204" pitchFamily="34" charset="0"/>
              </a:rPr>
              <a:t>, 427 S.C. 367, 831 S.E.2d 138 (Ct. App. 2019)</a:t>
            </a:r>
          </a:p>
          <a:p>
            <a:r>
              <a:rPr lang="en-US" sz="4600" dirty="0">
                <a:latin typeface="Arial" panose="020B0604020202020204" pitchFamily="34" charset="0"/>
                <a:cs typeface="Arial" panose="020B0604020202020204" pitchFamily="34" charset="0"/>
              </a:rPr>
              <a:t>Video from arresting officer’s in-car camera, in which officer can be heard giving defendant, who was suspected of (DUI) and was handcuffed in backseat of another officer’s car, his Miranda rights, but defendant can be neither seen nor heard, </a:t>
            </a:r>
            <a:r>
              <a:rPr lang="en-US" sz="4600" u="sng" dirty="0">
                <a:latin typeface="Arial" panose="020B0604020202020204" pitchFamily="34" charset="0"/>
                <a:cs typeface="Arial" panose="020B0604020202020204" pitchFamily="34" charset="0"/>
              </a:rPr>
              <a:t>did not comply</a:t>
            </a:r>
            <a:r>
              <a:rPr lang="en-US" sz="4600" dirty="0">
                <a:latin typeface="Arial" panose="020B0604020202020204" pitchFamily="34" charset="0"/>
                <a:cs typeface="Arial" panose="020B0604020202020204" pitchFamily="34" charset="0"/>
              </a:rPr>
              <a:t> with statute requiring that conduct and breath test of individuals suspected of driving under the influence be recorded, and that such recordings show individual being advised of his Miranda rights, as necessary to support dismissal of defendant’s DUI charge; without being able to see defendant on video, it was not possible to determine whether he actually heard and understood his Miranda rights. </a:t>
            </a:r>
          </a:p>
        </p:txBody>
      </p:sp>
    </p:spTree>
    <p:extLst>
      <p:ext uri="{BB962C8B-B14F-4D97-AF65-F5344CB8AC3E}">
        <p14:creationId xmlns:p14="http://schemas.microsoft.com/office/powerpoint/2010/main" val="4603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7842-C08D-758D-EBCB-DB11F583DA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681829-80D4-4D7C-B5E2-7CDB9D577B80}"/>
              </a:ext>
            </a:extLst>
          </p:cNvPr>
          <p:cNvSpPr>
            <a:spLocks noGrp="1"/>
          </p:cNvSpPr>
          <p:nvPr>
            <p:ph type="title"/>
          </p:nvPr>
        </p:nvSpPr>
        <p:spPr>
          <a:xfrm>
            <a:off x="-17752" y="2209800"/>
            <a:ext cx="12188825" cy="1020762"/>
          </a:xfrm>
        </p:spPr>
        <p:txBody>
          <a:bodyPr>
            <a:noAutofit/>
          </a:bodyPr>
          <a:lstStyle/>
          <a:p>
            <a:pPr algn="ctr"/>
            <a:r>
              <a:rPr lang="en-US" sz="6600" b="1" dirty="0">
                <a:solidFill>
                  <a:srgbClr val="FFFF00"/>
                </a:solidFill>
              </a:rPr>
              <a:t>VIDEO RECORDING:</a:t>
            </a:r>
            <a:br>
              <a:rPr lang="en-US" sz="6600" b="1" dirty="0">
                <a:solidFill>
                  <a:srgbClr val="FFFF00"/>
                </a:solidFill>
              </a:rPr>
            </a:br>
            <a:br>
              <a:rPr lang="en-US" sz="6600" b="1" dirty="0">
                <a:solidFill>
                  <a:srgbClr val="FFFF00"/>
                </a:solidFill>
              </a:rPr>
            </a:br>
            <a:r>
              <a:rPr lang="en-US" sz="6600" b="1" dirty="0">
                <a:solidFill>
                  <a:srgbClr val="FFFF00"/>
                </a:solidFill>
              </a:rPr>
              <a:t>BREATH TEST</a:t>
            </a:r>
            <a:endParaRPr lang="en-US" sz="6600" dirty="0"/>
          </a:p>
        </p:txBody>
      </p:sp>
    </p:spTree>
    <p:extLst>
      <p:ext uri="{BB962C8B-B14F-4D97-AF65-F5344CB8AC3E}">
        <p14:creationId xmlns:p14="http://schemas.microsoft.com/office/powerpoint/2010/main" val="11138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BREATH TEST VIDEO: DEF MOVED</a:t>
            </a:r>
          </a:p>
        </p:txBody>
      </p:sp>
      <p:sp>
        <p:nvSpPr>
          <p:cNvPr id="3" name="Content Placeholder 2"/>
          <p:cNvSpPr>
            <a:spLocks noGrp="1"/>
          </p:cNvSpPr>
          <p:nvPr>
            <p:ph idx="1"/>
          </p:nvPr>
        </p:nvSpPr>
        <p:spPr>
          <a:xfrm>
            <a:off x="150812" y="1752600"/>
            <a:ext cx="11887200" cy="4953000"/>
          </a:xfrm>
        </p:spPr>
        <p:txBody>
          <a:bodyPr>
            <a:normAutofit fontScale="92500" lnSpcReduction="10000"/>
          </a:bodyPr>
          <a:lstStyle/>
          <a:p>
            <a:r>
              <a:rPr lang="en-US" sz="5100" b="1" i="1" dirty="0">
                <a:latin typeface="Arial" panose="020B0604020202020204" pitchFamily="34" charset="0"/>
                <a:cs typeface="Arial" panose="020B0604020202020204" pitchFamily="34" charset="0"/>
              </a:rPr>
              <a:t>State v. Johnson</a:t>
            </a:r>
            <a:r>
              <a:rPr lang="en-US" sz="5100" b="1" dirty="0">
                <a:latin typeface="Arial" panose="020B0604020202020204" pitchFamily="34" charset="0"/>
                <a:cs typeface="Arial" panose="020B0604020202020204" pitchFamily="34" charset="0"/>
              </a:rPr>
              <a:t>, 396 S.C. 182, 720 S.E.2d 516 (Ct. App. 2011)</a:t>
            </a:r>
          </a:p>
          <a:p>
            <a:r>
              <a:rPr lang="en-US" sz="4600" dirty="0">
                <a:latin typeface="Arial" panose="020B0604020202020204" pitchFamily="34" charset="0"/>
                <a:cs typeface="Arial" panose="020B0604020202020204" pitchFamily="34" charset="0"/>
              </a:rPr>
              <a:t>Movement of (DUI) defendant to a different breath test machine for administration of breath test, such that defendant could not be seen on videotape, violated statute requiring the administration of breath tests to be videotaped. </a:t>
            </a:r>
          </a:p>
        </p:txBody>
      </p:sp>
    </p:spTree>
    <p:extLst>
      <p:ext uri="{BB962C8B-B14F-4D97-AF65-F5344CB8AC3E}">
        <p14:creationId xmlns:p14="http://schemas.microsoft.com/office/powerpoint/2010/main" val="18086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886"/>
            <a:ext cx="10744200" cy="1295400"/>
          </a:xfrm>
        </p:spPr>
        <p:txBody>
          <a:bodyPr>
            <a:noAutofit/>
          </a:bodyPr>
          <a:lstStyle/>
          <a:p>
            <a:pPr algn="ctr"/>
            <a:r>
              <a:rPr lang="en-US" sz="4800" b="1" dirty="0">
                <a:solidFill>
                  <a:srgbClr val="FFFF00"/>
                </a:solidFill>
              </a:rPr>
              <a:t>BREATH TEST VIDEO: NO AFFIDAVIT</a:t>
            </a:r>
          </a:p>
        </p:txBody>
      </p:sp>
      <p:sp>
        <p:nvSpPr>
          <p:cNvPr id="3" name="Content Placeholder 2"/>
          <p:cNvSpPr>
            <a:spLocks noGrp="1"/>
          </p:cNvSpPr>
          <p:nvPr>
            <p:ph idx="1"/>
          </p:nvPr>
        </p:nvSpPr>
        <p:spPr>
          <a:xfrm>
            <a:off x="150812" y="1752600"/>
            <a:ext cx="11887200" cy="4953000"/>
          </a:xfrm>
        </p:spPr>
        <p:txBody>
          <a:bodyPr>
            <a:normAutofit fontScale="77500" lnSpcReduction="20000"/>
          </a:bodyPr>
          <a:lstStyle/>
          <a:p>
            <a:r>
              <a:rPr lang="en-US" sz="5100" b="1" i="1" dirty="0">
                <a:latin typeface="Arial" panose="020B0604020202020204" pitchFamily="34" charset="0"/>
                <a:cs typeface="Arial" panose="020B0604020202020204" pitchFamily="34" charset="0"/>
              </a:rPr>
              <a:t>State v. Johnson</a:t>
            </a:r>
            <a:r>
              <a:rPr lang="en-US" sz="5100" b="1" dirty="0">
                <a:latin typeface="Arial" panose="020B0604020202020204" pitchFamily="34" charset="0"/>
                <a:cs typeface="Arial" panose="020B0604020202020204" pitchFamily="34" charset="0"/>
              </a:rPr>
              <a:t>, 396 S.C. 182, 720 S.E.2d 516 (Ct. App. 2011)</a:t>
            </a:r>
          </a:p>
          <a:p>
            <a:r>
              <a:rPr lang="en-US" sz="4600" dirty="0">
                <a:latin typeface="Arial" panose="020B0604020202020204" pitchFamily="34" charset="0"/>
                <a:cs typeface="Arial" panose="020B0604020202020204" pitchFamily="34" charset="0"/>
              </a:rPr>
              <a:t>State did not have valid reason for failing to comply with statutory requirement that the administration of a breath test, for purposes of a (DUI) prosecution, be videotaped, where officer did not submit sworn affidavit that breath test machine was inoperable, there was no emergency circumstance that prevented officer from complying with statute, and officer simply failed to turn on recorder for second machine after moving defendant from first machine. </a:t>
            </a:r>
          </a:p>
        </p:txBody>
      </p:sp>
    </p:spTree>
    <p:extLst>
      <p:ext uri="{BB962C8B-B14F-4D97-AF65-F5344CB8AC3E}">
        <p14:creationId xmlns:p14="http://schemas.microsoft.com/office/powerpoint/2010/main" val="35380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2209800"/>
            <a:ext cx="12188825" cy="1020762"/>
          </a:xfrm>
        </p:spPr>
        <p:txBody>
          <a:bodyPr>
            <a:noAutofit/>
          </a:bodyPr>
          <a:lstStyle/>
          <a:p>
            <a:pPr algn="ctr"/>
            <a:r>
              <a:rPr lang="en-US" sz="6600" b="1" dirty="0">
                <a:solidFill>
                  <a:srgbClr val="FFFF00"/>
                </a:solidFill>
              </a:rPr>
              <a:t>ADMISSIBILITY OF EVIDENCE:</a:t>
            </a:r>
            <a:br>
              <a:rPr lang="en-US" sz="6600" b="1" dirty="0">
                <a:solidFill>
                  <a:srgbClr val="FFFF00"/>
                </a:solidFill>
              </a:rPr>
            </a:br>
            <a:br>
              <a:rPr lang="en-US" sz="6600" b="1" dirty="0">
                <a:solidFill>
                  <a:srgbClr val="FFFF00"/>
                </a:solidFill>
              </a:rPr>
            </a:br>
            <a:r>
              <a:rPr lang="en-US" sz="6600" b="1" dirty="0">
                <a:solidFill>
                  <a:srgbClr val="FFFF00"/>
                </a:solidFill>
              </a:rPr>
              <a:t>Test Results</a:t>
            </a:r>
            <a:endParaRPr lang="en-US" sz="6600" dirty="0"/>
          </a:p>
        </p:txBody>
      </p:sp>
    </p:spTree>
    <p:extLst>
      <p:ext uri="{BB962C8B-B14F-4D97-AF65-F5344CB8AC3E}">
        <p14:creationId xmlns:p14="http://schemas.microsoft.com/office/powerpoint/2010/main" val="412628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9654</Words>
  <Application>Microsoft Office PowerPoint</Application>
  <PresentationFormat>Custom</PresentationFormat>
  <Paragraphs>561</Paragraphs>
  <Slides>160</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160</vt:i4>
      </vt:variant>
    </vt:vector>
  </HeadingPairs>
  <TitlesOfParts>
    <vt:vector size="166" baseType="lpstr">
      <vt:lpstr>Arial</vt:lpstr>
      <vt:lpstr>Consolas</vt:lpstr>
      <vt:lpstr>Corbel</vt:lpstr>
      <vt:lpstr>Times New Roman</vt:lpstr>
      <vt:lpstr>Wingdings</vt:lpstr>
      <vt:lpstr>Chalkboard 16x9</vt:lpstr>
      <vt:lpstr>MOTION PRACTICE IN DUI CASES</vt:lpstr>
      <vt:lpstr>WHY FILE AND ARGUE MOTIONS?</vt:lpstr>
      <vt:lpstr>WHY FILE AND ARGUE MOTIONS?</vt:lpstr>
      <vt:lpstr>PowerPoint Presentation</vt:lpstr>
      <vt:lpstr>HOW TO FILE AND ARGUE MOTIONS</vt:lpstr>
      <vt:lpstr>HOW TO FILE AND ARGUE MOTIONS</vt:lpstr>
      <vt:lpstr>ALWAYS CITE APPLICABLE LAW 1</vt:lpstr>
      <vt:lpstr>ALWAYS CITE APPLICABLE LAW 2</vt:lpstr>
      <vt:lpstr>FEDERAL &amp; STATE  CONSTITUTIONAL GROUNDS</vt:lpstr>
      <vt:lpstr>DUI STATUTES</vt:lpstr>
      <vt:lpstr>RULE 4, SCRCrimP</vt:lpstr>
      <vt:lpstr>RULE 4, SCRCrimP</vt:lpstr>
      <vt:lpstr>IMPORTANT POINTS 1</vt:lpstr>
      <vt:lpstr>IMPORTANT POINTS 2</vt:lpstr>
      <vt:lpstr>FOUR ELEMENTS OF ISSUE PRESERVATION</vt:lpstr>
      <vt:lpstr>PowerPoint Presentation</vt:lpstr>
      <vt:lpstr>PowerPoint Presentation</vt:lpstr>
      <vt:lpstr>PRE-TRIAL MOTIONS</vt:lpstr>
      <vt:lpstr>TRIAL MOTIONS</vt:lpstr>
      <vt:lpstr>PowerPoint Presentation</vt:lpstr>
      <vt:lpstr>POST-TRIAL MOTIONS</vt:lpstr>
      <vt:lpstr>MOTIONS FOR DISCOVERY</vt:lpstr>
      <vt:lpstr>SUPPLEMENTAL MOTION FOR DISCOVERY</vt:lpstr>
      <vt:lpstr>MOTION TO COMPEL DISCOVERY</vt:lpstr>
      <vt:lpstr>MOTION TO INSPECT, EXAMINE,  &amp; TEST EVIDENCE</vt:lpstr>
      <vt:lpstr>MOTION FOR CONTINUANCE:  RULE 7, SCRCRIMP</vt:lpstr>
      <vt:lpstr>MOTION TO QUASH WARRANT/INDICTMENT</vt:lpstr>
      <vt:lpstr>MOTIONS TO DISMISS</vt:lpstr>
      <vt:lpstr>UNLAWFUL ARREST</vt:lpstr>
      <vt:lpstr>SEARCH AND SEIZURE ISSUES</vt:lpstr>
      <vt:lpstr>CORPUS DELICTI   DUI</vt:lpstr>
      <vt:lpstr>DUI: ELEMENTS OF THE OFFENSE</vt:lpstr>
      <vt:lpstr>CORPUS DELICTI: DRIVING</vt:lpstr>
      <vt:lpstr>CORPUS DELICTI: DRIVING</vt:lpstr>
      <vt:lpstr>CORPUS DELICTI: DRIVING</vt:lpstr>
      <vt:lpstr>CORPUS DELICTI: STATEMENTS</vt:lpstr>
      <vt:lpstr>CORPUS DELICTI: STATEMENTS</vt:lpstr>
      <vt:lpstr>CORPUS DELICTI: STATEMENTS</vt:lpstr>
      <vt:lpstr>CORPUS DELICTI: STATEMENTS</vt:lpstr>
      <vt:lpstr>CORPUS DELICTI: STATEMENTS</vt:lpstr>
      <vt:lpstr>CORPUS DELICTI: CONFESSION</vt:lpstr>
      <vt:lpstr>CORPUS DELICTI: UNDER THE INFLUENCE</vt:lpstr>
      <vt:lpstr>CORPUS DELICTI: UNDER THE INFLUENCE</vt:lpstr>
      <vt:lpstr>CORPUS DELICTI: UNDER THE INFLUENCE</vt:lpstr>
      <vt:lpstr>DEFENDANT’S STATEMENTS</vt:lpstr>
      <vt:lpstr>CUSTODIAL INTERROGATION: MIRANDA</vt:lpstr>
      <vt:lpstr>LOWERY: NOT A ROUTINE TRAFFIC STOP</vt:lpstr>
      <vt:lpstr>LOWERY: INCRIMINATING RESPONSES</vt:lpstr>
      <vt:lpstr>MIRANDA WARNINGS REQUIRED 1</vt:lpstr>
      <vt:lpstr>MIRANDA WARNINGS REQUIRED 2</vt:lpstr>
      <vt:lpstr>MIRANDA WARNINGS REQUIRED 3</vt:lpstr>
      <vt:lpstr>STATEMENT: DRIVING</vt:lpstr>
      <vt:lpstr>REFUSAL OF BREATH TEST</vt:lpstr>
      <vt:lpstr>SEARCH AND SEIZURE</vt:lpstr>
      <vt:lpstr>WARRANTLESS SEARCH</vt:lpstr>
      <vt:lpstr>BLOOD DRAW: WARRANTLESS SEARCH</vt:lpstr>
      <vt:lpstr>BLOOD DRAW: WARRANTLESS SEARCH</vt:lpstr>
      <vt:lpstr>BLOOD DRAW: SEARCH WARRANT</vt:lpstr>
      <vt:lpstr>BLOOD DRAW: SEARCH WARRANT</vt:lpstr>
      <vt:lpstr>BLOOD DRAW: SEARCH WARRANT</vt:lpstr>
      <vt:lpstr>BLOOD DRAW: WARRANTLESS SEARCH</vt:lpstr>
      <vt:lpstr>BLOOD DRAW: WARRANTLESS SEARCH</vt:lpstr>
      <vt:lpstr>BLOOD DRAW: WARRANTLESS SEARCH</vt:lpstr>
      <vt:lpstr>BLOOD DRAW: FELONY DUI</vt:lpstr>
      <vt:lpstr>ADMISSIBILITY OF EVIDENCE:  Expert Testimony</vt:lpstr>
      <vt:lpstr>RULE 701, SCRE LAY WITNESS TESTIMONY</vt:lpstr>
      <vt:lpstr>EXPERT TESTIMONY: RULE 702, SCRE </vt:lpstr>
      <vt:lpstr>EXPERT TESTIMONY: VALID &amp; RELIABLE</vt:lpstr>
      <vt:lpstr>EXPERT TESTIMONY</vt:lpstr>
      <vt:lpstr>EXPERT TESTIMONY: RELIABILITY</vt:lpstr>
      <vt:lpstr>EXPERT TESTIMONY</vt:lpstr>
      <vt:lpstr>RULE 702, SCRE EXPERT TESTIMONY</vt:lpstr>
      <vt:lpstr>SFSTs</vt:lpstr>
      <vt:lpstr>SFSTs</vt:lpstr>
      <vt:lpstr>VIDEO RECORDINGS</vt:lpstr>
      <vt:lpstr>VIDEO RECORDING: MUST BEGIN</vt:lpstr>
      <vt:lpstr>VIDEO RECORDING: FAILURE TO COMPLY</vt:lpstr>
      <vt:lpstr>VIDEO RECORDING: FAILURE TO COMPLY</vt:lpstr>
      <vt:lpstr>VIDEO RECORDING: ARRESTING OFFICER</vt:lpstr>
      <vt:lpstr>VIDEO RECORDING  INCIDENT SITE</vt:lpstr>
      <vt:lpstr>INCIDENT SITE VIDEO: MIRANDA</vt:lpstr>
      <vt:lpstr>INCIDENT SITE VIDEO: MIRANDA</vt:lpstr>
      <vt:lpstr>INCIDENT SITE VIDEO: MIRANDA</vt:lpstr>
      <vt:lpstr>INCIDENT SITE VIDEO: FSTs</vt:lpstr>
      <vt:lpstr>INCIDENT SITE VIDEO: MIRANDA</vt:lpstr>
      <vt:lpstr>INCIDENT SITE VIDEO: FSTs</vt:lpstr>
      <vt:lpstr>INCIDENT SITE VIDEO: FSTs</vt:lpstr>
      <vt:lpstr>INCIDENT SITE VIDEO: FSTs</vt:lpstr>
      <vt:lpstr>INCIDENT SITE VIDEO: REDACTION</vt:lpstr>
      <vt:lpstr>INCIDENT SITE VIDEO: ARREST</vt:lpstr>
      <vt:lpstr>INCIDENT SITE VIDEO: HOSPITAL</vt:lpstr>
      <vt:lpstr>INCIDENT SITE VIDEO: AFFIDAVIT</vt:lpstr>
      <vt:lpstr>VIDEO RECORDING: NO AUDIO</vt:lpstr>
      <vt:lpstr>VIDEO RECORDING: NO AUDIO</vt:lpstr>
      <vt:lpstr>VIDEO RECORDING: DEF NOT SEEN</vt:lpstr>
      <vt:lpstr>VIDEO RECORDING:  BREATH TEST</vt:lpstr>
      <vt:lpstr>BREATH TEST VIDEO: DEF MOVED</vt:lpstr>
      <vt:lpstr>BREATH TEST VIDEO: NO AFFIDAVIT</vt:lpstr>
      <vt:lpstr>ADMISSIBILITY OF EVIDENCE:  Test Results</vt:lpstr>
      <vt:lpstr>FIELD SOBRIETY TESTS</vt:lpstr>
      <vt:lpstr>BREATH TEST RESULTS</vt:lpstr>
      <vt:lpstr>QUALIFIED MEDICAL PERSONNEL</vt:lpstr>
      <vt:lpstr>CHAIN OF CUSTODY</vt:lpstr>
      <vt:lpstr>ADMISSIBILITY OF EVIDENCE:  Breath Test Equipment</vt:lpstr>
      <vt:lpstr>BREATH TEST EQUIPMENT</vt:lpstr>
      <vt:lpstr>BREATH TEST EQUIPMENT</vt:lpstr>
      <vt:lpstr>BREATH TEST EQUIPMENT</vt:lpstr>
      <vt:lpstr>IMPLIED CONSENT</vt:lpstr>
      <vt:lpstr>BUY THOMAS NELSON’S (IC) HANDBOOK</vt:lpstr>
      <vt:lpstr>SCOPE OF IMPLIED CONSENT HEARING</vt:lpstr>
      <vt:lpstr> IMPLIED CONSENT TESTING:  BREATH TEST</vt:lpstr>
      <vt:lpstr> IMPLIED CONSENT TESTING: BREATH TEST</vt:lpstr>
      <vt:lpstr>IMPLIED CONSENT:BREATH TEST</vt:lpstr>
      <vt:lpstr> IMPLIED CONSENT TESTING:  URINE SAMPLE</vt:lpstr>
      <vt:lpstr> IMPLIED CONSENT TESTING: BLOOD AND URINE SAMPLES</vt:lpstr>
      <vt:lpstr>IMPLIED CONSENT: NO COLLATERAL ESTOPPEL</vt:lpstr>
      <vt:lpstr>IMPLIED CONSENT: AFFIRMATIVE ASSISTANCE</vt:lpstr>
      <vt:lpstr>MISC. ISSUES</vt:lpstr>
      <vt:lpstr>RIGHT TO COUNSEL DENIED</vt:lpstr>
      <vt:lpstr>ARREST</vt:lpstr>
      <vt:lpstr>JURISDICTION:AUTHORITY TO DETAIN</vt:lpstr>
      <vt:lpstr>JURY Q: CIRCUMSTANTIAL EVIDENCE</vt:lpstr>
      <vt:lpstr>LAY WITNESS TESTIMONY</vt:lpstr>
      <vt:lpstr>DIRECTED VERDICT</vt:lpstr>
      <vt:lpstr>DIRECTED VERDICT</vt:lpstr>
      <vt:lpstr>JURY Q: CIRCUMSTANTIAL EVIDENCE</vt:lpstr>
      <vt:lpstr>OFFICER ALLOWED TO PROSECUTE AFTER LEAVING AGENCY</vt:lpstr>
      <vt:lpstr>DUI ON PRIVATE PROPERTY</vt:lpstr>
      <vt:lpstr>DUI ON PRIVATE PROPERTY: CONT.</vt:lpstr>
      <vt:lpstr>MOPED CAN BE MOTOR VEHICLE</vt:lpstr>
      <vt:lpstr>NOT LESSER-INCLUDED OFFENSES</vt:lpstr>
      <vt:lpstr>SPEEDY TRIAL</vt:lpstr>
      <vt:lpstr>SPOLIATION OF EVIDENCE</vt:lpstr>
      <vt:lpstr>SEVERANCE OF CHARGES</vt:lpstr>
      <vt:lpstr>SEVERANCE OF JOINT TRIAL</vt:lpstr>
      <vt:lpstr>MOTIONS IN LIMINE</vt:lpstr>
      <vt:lpstr>MOTIONS TO SUPPRESS EVIDENCE</vt:lpstr>
      <vt:lpstr>SEARCH AND SEIZURE ISSUES</vt:lpstr>
      <vt:lpstr>DENNO HEARING</vt:lpstr>
      <vt:lpstr>DENNO HEARING</vt:lpstr>
      <vt:lpstr>REDACTIONS</vt:lpstr>
      <vt:lpstr>ADMISSIBILITY OF EVIDENCE</vt:lpstr>
      <vt:lpstr>RULE 403, SCRE EXCLUSION OF RELEVANT EVIDENCE</vt:lpstr>
      <vt:lpstr>COMMON MISTAKES (TRIAL)</vt:lpstr>
      <vt:lpstr>COMMON MISTAKES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2016-04-26T18:37:39Z</dcterms:created>
  <dcterms:modified xsi:type="dcterms:W3CDTF">2024-11-08T16:39:57Z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